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Ex1.xml" ContentType="application/vnd.ms-office.chartex+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40"/>
  </p:notesMasterIdLst>
  <p:handoutMasterIdLst>
    <p:handoutMasterId r:id="rId41"/>
  </p:handoutMasterIdLst>
  <p:sldIdLst>
    <p:sldId id="258" r:id="rId5"/>
    <p:sldId id="379" r:id="rId6"/>
    <p:sldId id="1445" r:id="rId7"/>
    <p:sldId id="1446" r:id="rId8"/>
    <p:sldId id="380" r:id="rId9"/>
    <p:sldId id="374" r:id="rId10"/>
    <p:sldId id="378" r:id="rId11"/>
    <p:sldId id="377" r:id="rId12"/>
    <p:sldId id="372" r:id="rId13"/>
    <p:sldId id="383" r:id="rId14"/>
    <p:sldId id="393" r:id="rId15"/>
    <p:sldId id="305" r:id="rId16"/>
    <p:sldId id="306" r:id="rId17"/>
    <p:sldId id="307" r:id="rId18"/>
    <p:sldId id="384" r:id="rId19"/>
    <p:sldId id="381" r:id="rId20"/>
    <p:sldId id="382" r:id="rId21"/>
    <p:sldId id="386" r:id="rId22"/>
    <p:sldId id="392" r:id="rId23"/>
    <p:sldId id="354" r:id="rId24"/>
    <p:sldId id="1440" r:id="rId25"/>
    <p:sldId id="1431" r:id="rId26"/>
    <p:sldId id="1450" r:id="rId27"/>
    <p:sldId id="391" r:id="rId28"/>
    <p:sldId id="321" r:id="rId29"/>
    <p:sldId id="1447" r:id="rId30"/>
    <p:sldId id="1448" r:id="rId31"/>
    <p:sldId id="1449" r:id="rId32"/>
    <p:sldId id="1451" r:id="rId33"/>
    <p:sldId id="356" r:id="rId34"/>
    <p:sldId id="1453" r:id="rId35"/>
    <p:sldId id="1454" r:id="rId36"/>
    <p:sldId id="1455" r:id="rId37"/>
    <p:sldId id="1452" r:id="rId38"/>
    <p:sldId id="1456" r:id="rId39"/>
  </p:sldIdLst>
  <p:sldSz cx="12192000" cy="6858000"/>
  <p:notesSz cx="6400800" cy="117332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Reuter" initials="FR" lastIdx="41" clrIdx="0">
    <p:extLst>
      <p:ext uri="{19B8F6BF-5375-455C-9EA6-DF929625EA0E}">
        <p15:presenceInfo xmlns:p15="http://schemas.microsoft.com/office/powerpoint/2012/main" userId="Florian Reuter" providerId="None"/>
      </p:ext>
    </p:extLst>
  </p:cmAuthor>
  <p:cmAuthor id="2" name="Valerius Vandru Hartanto" initials="VVH" lastIdx="5" clrIdx="1">
    <p:extLst>
      <p:ext uri="{19B8F6BF-5375-455C-9EA6-DF929625EA0E}">
        <p15:presenceInfo xmlns:p15="http://schemas.microsoft.com/office/powerpoint/2012/main" userId="Valerius Vandru Hartanto" providerId="None"/>
      </p:ext>
    </p:extLst>
  </p:cmAuthor>
  <p:cmAuthor id="3" name="Roland Van Keeken" initials="RVK" lastIdx="1" clrIdx="2">
    <p:extLst>
      <p:ext uri="{19B8F6BF-5375-455C-9EA6-DF929625EA0E}">
        <p15:presenceInfo xmlns:p15="http://schemas.microsoft.com/office/powerpoint/2012/main" userId="S::Roland@trueprice.org::9787fbdc-2e4f-453a-a9f4-98df4a23acbf" providerId="AD"/>
      </p:ext>
    </p:extLst>
  </p:cmAuthor>
  <p:cmAuthor id="4" name="Luuc Overvoorde" initials="LO" lastIdx="10" clrIdx="3">
    <p:extLst>
      <p:ext uri="{19B8F6BF-5375-455C-9EA6-DF929625EA0E}">
        <p15:presenceInfo xmlns:p15="http://schemas.microsoft.com/office/powerpoint/2012/main" userId="S::Luuc@trueprice.org::841bdf51-1cb2-4976-83e3-60dbed13f6a3" providerId="AD"/>
      </p:ext>
    </p:extLst>
  </p:cmAuthor>
  <p:cmAuthor id="5" name="Adrian de Groot Ruiz" initials="AGR" lastIdx="1" clrIdx="4">
    <p:extLst>
      <p:ext uri="{19B8F6BF-5375-455C-9EA6-DF929625EA0E}">
        <p15:presenceInfo xmlns:p15="http://schemas.microsoft.com/office/powerpoint/2012/main" userId="Adrian de Groot Ru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6863E"/>
    <a:srgbClr val="FE02C8"/>
    <a:srgbClr val="D9D9D9"/>
    <a:srgbClr val="F08F4C"/>
    <a:srgbClr val="EA5F00"/>
    <a:srgbClr val="A6A6A6"/>
    <a:srgbClr val="E78F19"/>
    <a:srgbClr val="FFA669"/>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EF08E3-E31F-E1C1-FB8B-07BF3D836005}" v="48" dt="2020-08-03T15:04:47.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truepricefoundation.sharepoint.com/sites/TruePriceofJeans/Shared%20Documents/6.%20Deliverables/20190409%20Report%20True%20Price%20of%20Jeans%20-%20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truepricefoundation.sharepoint.com/projects/hivos/Documents%20Old/4.%20Calculations/v4/Master%20file%20-%20Cleaned%20financial%20calculations%20V4.0.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truepricefoundation.sharepoint.com/sites/TruePriceofJeans/Shared%20Documents/6.%20Deliverables/20190409%20Report%20True%20Price%20of%20Jeans%20-%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truepricefoundation.sharepoint.com/sites/TruePriceofJeans/Shared%20Documents/6.%20Deliverables/20190409%20Report%20True%20Price%20of%20Jeans%20-%20graph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truepricefoundation.sharepoint.com/sites/TruePriceofJeans/Shared%20Documents/6.%20Deliverables/20190409%20Report%20True%20Price%20of%20Jeans%20-%20graph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truepricefoundation.sharepoint.com/sites/TruePriceofJeans/Shared%20Documents/6.%20Deliverables/20190409%20Report%20True%20Price%20of%20Jeans%20-%20graph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truepricefoundation.sharepoint.com/sites/TruePriceofJeans/Shared%20Documents/6.%20Deliverables/20190409%20Report%20True%20Price%20of%20Jeans%20-%20graph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truepricefoundation.sharepoint.com/sites/TruePriceofJeans/Shared%20Documents/6.%20Deliverables/20190409%20Report%20True%20Price%20of%20Jeans%20-%20graph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https://truepricefoundation.sharepoint.com/sites/TruePriceofJeans/Shared%20Documents/6.%20Deliverables/20190409%20Report%20True%20Price%20of%20Jeans%20-%20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truepricefoundation.sharepoint.com/projects/hivos/Documents%20Old/4.%20Calculations/v4/Master%20file%20-%20Cleaned%20financial%20calculations%20V4.0.xlsx"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C:\Users\Roland\True%20Price%20B.V\True%20Price%20of%20Jeans%20-%20Documenten\5.%20Model\20190402%20Interventions%20tab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54800308283186E-2"/>
          <c:y val="0.29580908328017352"/>
          <c:w val="0.910861308366268"/>
          <c:h val="0.51485038813731521"/>
        </c:manualLayout>
      </c:layout>
      <c:barChart>
        <c:barDir val="col"/>
        <c:grouping val="stacked"/>
        <c:varyColors val="0"/>
        <c:ser>
          <c:idx val="0"/>
          <c:order val="0"/>
          <c:tx>
            <c:strRef>
              <c:f>Figure_total!$A$3</c:f>
              <c:strCache>
                <c:ptCount val="1"/>
              </c:strCache>
            </c:strRef>
          </c:tx>
          <c:spPr>
            <a:noFill/>
            <a:ln>
              <a:noFill/>
            </a:ln>
            <a:effectLst/>
          </c:spPr>
          <c:invertIfNegative val="0"/>
          <c:dLbls>
            <c:delete val="1"/>
          </c:dLbls>
          <c:cat>
            <c:strRef>
              <c:f>Figure_total!$B$2:$G$2</c:f>
              <c:strCache>
                <c:ptCount val="6"/>
                <c:pt idx="0">
                  <c:v>Cotton cultivation (India)</c:v>
                </c:pt>
                <c:pt idx="1">
                  <c:v>Denim textile production (India)</c:v>
                </c:pt>
                <c:pt idx="2">
                  <c:v>Transport India – Bangladesh</c:v>
                </c:pt>
                <c:pt idx="3">
                  <c:v>Jeans manufacturing (Bangladesh)</c:v>
                </c:pt>
                <c:pt idx="4">
                  <c:v>Transport  Bangladesh – Netherlands</c:v>
                </c:pt>
                <c:pt idx="5">
                  <c:v>Total true price gap</c:v>
                </c:pt>
              </c:strCache>
            </c:strRef>
          </c:cat>
          <c:val>
            <c:numRef>
              <c:f>Figure_total!$B$3:$G$3</c:f>
              <c:numCache>
                <c:formatCode>[$€-2]\ #,##0.00</c:formatCode>
                <c:ptCount val="6"/>
                <c:pt idx="0">
                  <c:v>0</c:v>
                </c:pt>
                <c:pt idx="1">
                  <c:v>8.4</c:v>
                </c:pt>
                <c:pt idx="2">
                  <c:v>29.55</c:v>
                </c:pt>
                <c:pt idx="3">
                  <c:v>29.55</c:v>
                </c:pt>
                <c:pt idx="4">
                  <c:v>32.85</c:v>
                </c:pt>
                <c:pt idx="5">
                  <c:v>0</c:v>
                </c:pt>
              </c:numCache>
            </c:numRef>
          </c:val>
          <c:extLst>
            <c:ext xmlns:c16="http://schemas.microsoft.com/office/drawing/2014/chart" uri="{C3380CC4-5D6E-409C-BE32-E72D297353CC}">
              <c16:uniqueId val="{00000000-5221-4761-96C7-9A618DC4D1CF}"/>
            </c:ext>
          </c:extLst>
        </c:ser>
        <c:ser>
          <c:idx val="1"/>
          <c:order val="1"/>
          <c:tx>
            <c:strRef>
              <c:f>Figure_total!$A$4</c:f>
              <c:strCache>
                <c:ptCount val="1"/>
                <c:pt idx="0">
                  <c:v>Environmental external costs</c:v>
                </c:pt>
              </c:strCache>
            </c:strRef>
          </c:tx>
          <c:spPr>
            <a:solidFill>
              <a:srgbClr val="46863E"/>
            </a:solidFill>
            <a:ln>
              <a:noFill/>
            </a:ln>
            <a:effectLst/>
          </c:spPr>
          <c:invertIfNegative val="0"/>
          <c:dLbls>
            <c:delete val="1"/>
          </c:dLbls>
          <c:cat>
            <c:strRef>
              <c:f>Figure_total!$B$2:$G$2</c:f>
              <c:strCache>
                <c:ptCount val="6"/>
                <c:pt idx="0">
                  <c:v>Cotton cultivation (India)</c:v>
                </c:pt>
                <c:pt idx="1">
                  <c:v>Denim textile production (India)</c:v>
                </c:pt>
                <c:pt idx="2">
                  <c:v>Transport India – Bangladesh</c:v>
                </c:pt>
                <c:pt idx="3">
                  <c:v>Jeans manufacturing (Bangladesh)</c:v>
                </c:pt>
                <c:pt idx="4">
                  <c:v>Transport  Bangladesh – Netherlands</c:v>
                </c:pt>
                <c:pt idx="5">
                  <c:v>Total true price gap</c:v>
                </c:pt>
              </c:strCache>
            </c:strRef>
          </c:cat>
          <c:val>
            <c:numRef>
              <c:f>Figure_total!$B$4:$G$4</c:f>
              <c:numCache>
                <c:formatCode>[$€-2]\ #,##0.00</c:formatCode>
                <c:ptCount val="6"/>
                <c:pt idx="0">
                  <c:v>4.8500000000000005</c:v>
                </c:pt>
                <c:pt idx="1">
                  <c:v>5.8500000000000005</c:v>
                </c:pt>
                <c:pt idx="2">
                  <c:v>0.01</c:v>
                </c:pt>
                <c:pt idx="3">
                  <c:v>0.15000000000000002</c:v>
                </c:pt>
                <c:pt idx="4">
                  <c:v>0.05</c:v>
                </c:pt>
                <c:pt idx="5">
                  <c:v>10.9</c:v>
                </c:pt>
              </c:numCache>
            </c:numRef>
          </c:val>
          <c:extLst>
            <c:ext xmlns:c16="http://schemas.microsoft.com/office/drawing/2014/chart" uri="{C3380CC4-5D6E-409C-BE32-E72D297353CC}">
              <c16:uniqueId val="{00000001-5221-4761-96C7-9A618DC4D1CF}"/>
            </c:ext>
          </c:extLst>
        </c:ser>
        <c:ser>
          <c:idx val="2"/>
          <c:order val="2"/>
          <c:tx>
            <c:strRef>
              <c:f>Figure_total!$A$5</c:f>
              <c:strCache>
                <c:ptCount val="1"/>
                <c:pt idx="0">
                  <c:v>Social external costs</c:v>
                </c:pt>
              </c:strCache>
            </c:strRef>
          </c:tx>
          <c:spPr>
            <a:solidFill>
              <a:srgbClr val="C00000"/>
            </a:solidFill>
            <a:ln>
              <a:noFill/>
            </a:ln>
            <a:effectLst/>
          </c:spPr>
          <c:invertIfNegative val="0"/>
          <c:dLbls>
            <c:delete val="1"/>
          </c:dLbls>
          <c:cat>
            <c:strRef>
              <c:f>Figure_total!$B$2:$G$2</c:f>
              <c:strCache>
                <c:ptCount val="6"/>
                <c:pt idx="0">
                  <c:v>Cotton cultivation (India)</c:v>
                </c:pt>
                <c:pt idx="1">
                  <c:v>Denim textile production (India)</c:v>
                </c:pt>
                <c:pt idx="2">
                  <c:v>Transport India – Bangladesh</c:v>
                </c:pt>
                <c:pt idx="3">
                  <c:v>Jeans manufacturing (Bangladesh)</c:v>
                </c:pt>
                <c:pt idx="4">
                  <c:v>Transport  Bangladesh – Netherlands</c:v>
                </c:pt>
                <c:pt idx="5">
                  <c:v>Total true price gap</c:v>
                </c:pt>
              </c:strCache>
            </c:strRef>
          </c:cat>
          <c:val>
            <c:numRef>
              <c:f>Figure_total!$B$5:$G$5</c:f>
              <c:numCache>
                <c:formatCode>[$€-2]\ #,##0.00</c:formatCode>
                <c:ptCount val="6"/>
                <c:pt idx="0">
                  <c:v>3.5500000000000003</c:v>
                </c:pt>
                <c:pt idx="1">
                  <c:v>15.3</c:v>
                </c:pt>
                <c:pt idx="2">
                  <c:v>0</c:v>
                </c:pt>
                <c:pt idx="3">
                  <c:v>3.1500000000000004</c:v>
                </c:pt>
                <c:pt idx="4">
                  <c:v>0</c:v>
                </c:pt>
                <c:pt idx="5">
                  <c:v>22</c:v>
                </c:pt>
              </c:numCache>
            </c:numRef>
          </c:val>
          <c:extLst>
            <c:ext xmlns:c16="http://schemas.microsoft.com/office/drawing/2014/chart" uri="{C3380CC4-5D6E-409C-BE32-E72D297353CC}">
              <c16:uniqueId val="{00000002-5221-4761-96C7-9A618DC4D1CF}"/>
            </c:ext>
          </c:extLst>
        </c:ser>
        <c:dLbls>
          <c:dLblPos val="ctr"/>
          <c:showLegendKey val="0"/>
          <c:showVal val="1"/>
          <c:showCatName val="0"/>
          <c:showSerName val="0"/>
          <c:showPercent val="0"/>
          <c:showBubbleSize val="0"/>
        </c:dLbls>
        <c:gapWidth val="39"/>
        <c:overlap val="100"/>
        <c:axId val="620802944"/>
        <c:axId val="620800976"/>
        <c:extLst>
          <c:ext xmlns:c15="http://schemas.microsoft.com/office/drawing/2012/chart" uri="{02D57815-91ED-43cb-92C2-25804820EDAC}">
            <c15:filteredBarSeries>
              <c15:ser>
                <c:idx val="3"/>
                <c:order val="3"/>
                <c:tx>
                  <c:strRef>
                    <c:extLst>
                      <c:ext uri="{02D57815-91ED-43cb-92C2-25804820EDAC}">
                        <c15:formulaRef>
                          <c15:sqref>Figure_total!$A$6</c15:sqref>
                        </c15:formulaRef>
                      </c:ext>
                    </c:extLst>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Figure_total!$B$2:$G$2</c15:sqref>
                        </c15:formulaRef>
                      </c:ext>
                    </c:extLst>
                    <c:strCache>
                      <c:ptCount val="6"/>
                      <c:pt idx="0">
                        <c:v>Cotton cultivation (India)</c:v>
                      </c:pt>
                      <c:pt idx="1">
                        <c:v>Denim textile production (India)</c:v>
                      </c:pt>
                      <c:pt idx="2">
                        <c:v>Transport India – Bangladesh</c:v>
                      </c:pt>
                      <c:pt idx="3">
                        <c:v>Jeans manufacturing (Bangladesh)</c:v>
                      </c:pt>
                      <c:pt idx="4">
                        <c:v>Transport  Bangladesh – Netherlands</c:v>
                      </c:pt>
                      <c:pt idx="5">
                        <c:v>Total true price gap</c:v>
                      </c:pt>
                    </c:strCache>
                  </c:strRef>
                </c:cat>
                <c:val>
                  <c:numRef>
                    <c:extLst>
                      <c:ext uri="{02D57815-91ED-43cb-92C2-25804820EDAC}">
                        <c15:formulaRef>
                          <c15:sqref>Figure_total!$B$6:$G$6</c15:sqref>
                        </c15:formulaRef>
                      </c:ext>
                    </c:extLst>
                    <c:numCache>
                      <c:formatCode>[$€-2]\ #,##0.00</c:formatCode>
                      <c:ptCount val="6"/>
                      <c:pt idx="0">
                        <c:v>8.4</c:v>
                      </c:pt>
                      <c:pt idx="1">
                        <c:v>21.150000000000002</c:v>
                      </c:pt>
                      <c:pt idx="2">
                        <c:v>0</c:v>
                      </c:pt>
                      <c:pt idx="3">
                        <c:v>3.3000000000000003</c:v>
                      </c:pt>
                      <c:pt idx="4">
                        <c:v>0.05</c:v>
                      </c:pt>
                      <c:pt idx="5">
                        <c:v>32.9</c:v>
                      </c:pt>
                    </c:numCache>
                  </c:numRef>
                </c:val>
                <c:extLst>
                  <c:ext xmlns:c16="http://schemas.microsoft.com/office/drawing/2014/chart" uri="{C3380CC4-5D6E-409C-BE32-E72D297353CC}">
                    <c16:uniqueId val="{00000003-5221-4761-96C7-9A618DC4D1CF}"/>
                  </c:ext>
                </c:extLst>
              </c15:ser>
            </c15:filteredBarSeries>
          </c:ext>
        </c:extLst>
      </c:barChart>
      <c:catAx>
        <c:axId val="62080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620800976"/>
        <c:crosses val="autoZero"/>
        <c:auto val="1"/>
        <c:lblAlgn val="ctr"/>
        <c:lblOffset val="100"/>
        <c:noMultiLvlLbl val="0"/>
      </c:catAx>
      <c:valAx>
        <c:axId val="620800976"/>
        <c:scaling>
          <c:orientation val="minMax"/>
        </c:scaling>
        <c:delete val="0"/>
        <c:axPos val="l"/>
        <c:majorGridlines>
          <c:spPr>
            <a:ln w="9525" cap="flat" cmpd="sng" algn="ctr">
              <a:solidFill>
                <a:schemeClr val="tx1">
                  <a:lumMod val="15000"/>
                  <a:lumOff val="85000"/>
                </a:schemeClr>
              </a:solidFill>
              <a:round/>
            </a:ln>
            <a:effectLst/>
          </c:spPr>
        </c:majorGridlines>
        <c:numFmt formatCode="[$€-2]\ #,##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0802944"/>
        <c:crosses val="autoZero"/>
        <c:crossBetween val="between"/>
      </c:valAx>
      <c:spPr>
        <a:noFill/>
        <a:ln>
          <a:noFill/>
        </a:ln>
        <a:effectLst/>
      </c:spPr>
    </c:plotArea>
    <c:legend>
      <c:legendPos val="b"/>
      <c:layout>
        <c:manualLayout>
          <c:xMode val="edge"/>
          <c:yMode val="edge"/>
          <c:x val="0.67959431685227267"/>
          <c:y val="3.7044134732143194E-3"/>
          <c:w val="0.32040568314772733"/>
          <c:h val="0.300360553188522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'Project impact'!$B$64</c:f>
              <c:strCache>
                <c:ptCount val="1"/>
                <c:pt idx="0">
                  <c:v>.</c:v>
                </c:pt>
              </c:strCache>
            </c:strRef>
          </c:tx>
          <c:spPr>
            <a:noFill/>
            <a:ln>
              <a:noFill/>
            </a:ln>
            <a:effectLst/>
          </c:spPr>
          <c:invertIfNegative val="0"/>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impact'!$C$64:$Q$64</c:f>
              <c:numCache>
                <c:formatCode>0</c:formatCode>
                <c:ptCount val="15"/>
                <c:pt idx="1">
                  <c:v>4869.8929868165487</c:v>
                </c:pt>
                <c:pt idx="2">
                  <c:v>7367.3635251252072</c:v>
                </c:pt>
                <c:pt idx="3">
                  <c:v>7367.3635251252072</c:v>
                </c:pt>
                <c:pt idx="4">
                  <c:v>7367.3635251252072</c:v>
                </c:pt>
                <c:pt idx="5">
                  <c:v>11043.191580712366</c:v>
                </c:pt>
                <c:pt idx="6">
                  <c:v>11952.828192015171</c:v>
                </c:pt>
                <c:pt idx="7">
                  <c:v>11952.828192015171</c:v>
                </c:pt>
                <c:pt idx="8">
                  <c:v>3911.4705600441739</c:v>
                </c:pt>
                <c:pt idx="9">
                  <c:v>3911.4705600441739</c:v>
                </c:pt>
                <c:pt idx="10">
                  <c:v>3911.4705600441739</c:v>
                </c:pt>
                <c:pt idx="11">
                  <c:v>4071.2425962933789</c:v>
                </c:pt>
                <c:pt idx="12">
                  <c:v>11559.677392511121</c:v>
                </c:pt>
                <c:pt idx="13">
                  <c:v>12611.049466968807</c:v>
                </c:pt>
              </c:numCache>
            </c:numRef>
          </c:val>
          <c:extLst>
            <c:ext xmlns:c16="http://schemas.microsoft.com/office/drawing/2014/chart" uri="{C3380CC4-5D6E-409C-BE32-E72D297353CC}">
              <c16:uniqueId val="{00000000-7244-4B08-AB32-4410B7CE9546}"/>
            </c:ext>
          </c:extLst>
        </c:ser>
        <c:ser>
          <c:idx val="1"/>
          <c:order val="1"/>
          <c:tx>
            <c:strRef>
              <c:f>'Project impact'!$B$65</c:f>
              <c:strCache>
                <c:ptCount val="1"/>
                <c:pt idx="0">
                  <c:v>P&amp;L</c:v>
                </c:pt>
              </c:strCache>
            </c:strRef>
          </c:tx>
          <c:spPr>
            <a:solidFill>
              <a:srgbClr val="01384E"/>
            </a:solidFill>
            <a:ln>
              <a:noFill/>
            </a:ln>
            <a:effectLst/>
          </c:spPr>
          <c:invertIfNegative val="0"/>
          <c:dPt>
            <c:idx val="2"/>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2-7244-4B08-AB32-4410B7CE9546}"/>
              </c:ext>
            </c:extLst>
          </c:dPt>
          <c:dPt>
            <c:idx val="8"/>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4-7244-4B08-AB32-4410B7CE9546}"/>
              </c:ext>
            </c:extLst>
          </c:dPt>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impact'!$C$65:$Q$65</c:f>
              <c:numCache>
                <c:formatCode>0</c:formatCode>
                <c:ptCount val="15"/>
                <c:pt idx="0">
                  <c:v>4869.8929868165487</c:v>
                </c:pt>
                <c:pt idx="1">
                  <c:v>6346.0052441611406</c:v>
                </c:pt>
                <c:pt idx="2">
                  <c:v>3848.5347058524821</c:v>
                </c:pt>
                <c:pt idx="3">
                  <c:v>0</c:v>
                </c:pt>
                <c:pt idx="4">
                  <c:v>3675.8280555871588</c:v>
                </c:pt>
                <c:pt idx="5">
                  <c:v>909.63661130280525</c:v>
                </c:pt>
                <c:pt idx="6">
                  <c:v>0</c:v>
                </c:pt>
                <c:pt idx="7">
                  <c:v>3712.049876909834</c:v>
                </c:pt>
                <c:pt idx="8" formatCode="General">
                  <c:v>11753.407508880831</c:v>
                </c:pt>
                <c:pt idx="9">
                  <c:v>0</c:v>
                </c:pt>
                <c:pt idx="10">
                  <c:v>159.77203624920503</c:v>
                </c:pt>
                <c:pt idx="11">
                  <c:v>7488.4347962177417</c:v>
                </c:pt>
                <c:pt idx="12">
                  <c:v>1051.3720744576858</c:v>
                </c:pt>
                <c:pt idx="13">
                  <c:v>3106.8706760798723</c:v>
                </c:pt>
                <c:pt idx="14">
                  <c:v>15717.920143048679</c:v>
                </c:pt>
              </c:numCache>
            </c:numRef>
          </c:val>
          <c:extLst>
            <c:ext xmlns:c16="http://schemas.microsoft.com/office/drawing/2014/chart" uri="{C3380CC4-5D6E-409C-BE32-E72D297353CC}">
              <c16:uniqueId val="{00000005-7244-4B08-AB32-4410B7CE9546}"/>
            </c:ext>
          </c:extLst>
        </c:ser>
        <c:dLbls>
          <c:showLegendKey val="0"/>
          <c:showVal val="0"/>
          <c:showCatName val="0"/>
          <c:showSerName val="0"/>
          <c:showPercent val="0"/>
          <c:showBubbleSize val="0"/>
        </c:dLbls>
        <c:gapWidth val="40"/>
        <c:overlap val="100"/>
        <c:axId val="269169416"/>
        <c:axId val="269166672"/>
      </c:barChart>
      <c:lineChart>
        <c:grouping val="standard"/>
        <c:varyColors val="0"/>
        <c:ser>
          <c:idx val="2"/>
          <c:order val="2"/>
          <c:tx>
            <c:strRef>
              <c:f>'Project impact'!$B$66</c:f>
              <c:strCache>
                <c:ptCount val="1"/>
                <c:pt idx="0">
                  <c:v>C1</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impact'!$C$66:$Q$66</c:f>
              <c:numCache>
                <c:formatCode>0</c:formatCode>
                <c:ptCount val="15"/>
                <c:pt idx="0">
                  <c:v>4869.8929868165487</c:v>
                </c:pt>
                <c:pt idx="1">
                  <c:v>4869.8929868165487</c:v>
                </c:pt>
              </c:numCache>
            </c:numRef>
          </c:val>
          <c:smooth val="0"/>
          <c:extLst>
            <c:ext xmlns:c16="http://schemas.microsoft.com/office/drawing/2014/chart" uri="{C3380CC4-5D6E-409C-BE32-E72D297353CC}">
              <c16:uniqueId val="{00000006-7244-4B08-AB32-4410B7CE9546}"/>
            </c:ext>
          </c:extLst>
        </c:ser>
        <c:ser>
          <c:idx val="3"/>
          <c:order val="3"/>
          <c:tx>
            <c:strRef>
              <c:f>'Project impact'!$B$67</c:f>
              <c:strCache>
                <c:ptCount val="1"/>
                <c:pt idx="0">
                  <c:v>C2</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impact'!$C$67:$Q$67</c:f>
              <c:numCache>
                <c:formatCode>0</c:formatCode>
                <c:ptCount val="15"/>
                <c:pt idx="1">
                  <c:v>11215.898230977689</c:v>
                </c:pt>
                <c:pt idx="2">
                  <c:v>11215.898230977689</c:v>
                </c:pt>
              </c:numCache>
            </c:numRef>
          </c:val>
          <c:smooth val="0"/>
          <c:extLst>
            <c:ext xmlns:c16="http://schemas.microsoft.com/office/drawing/2014/chart" uri="{C3380CC4-5D6E-409C-BE32-E72D297353CC}">
              <c16:uniqueId val="{00000007-7244-4B08-AB32-4410B7CE9546}"/>
            </c:ext>
          </c:extLst>
        </c:ser>
        <c:ser>
          <c:idx val="4"/>
          <c:order val="4"/>
          <c:tx>
            <c:strRef>
              <c:f>'Project impact'!$B$68</c:f>
              <c:strCache>
                <c:ptCount val="1"/>
                <c:pt idx="0">
                  <c:v>C3</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impact'!$C$68:$Q$68</c:f>
              <c:numCache>
                <c:formatCode>General</c:formatCode>
                <c:ptCount val="15"/>
                <c:pt idx="2" formatCode="0">
                  <c:v>7367.3635251252072</c:v>
                </c:pt>
                <c:pt idx="3" formatCode="0">
                  <c:v>7367.3635251252072</c:v>
                </c:pt>
              </c:numCache>
            </c:numRef>
          </c:val>
          <c:smooth val="0"/>
          <c:extLst>
            <c:ext xmlns:c16="http://schemas.microsoft.com/office/drawing/2014/chart" uri="{C3380CC4-5D6E-409C-BE32-E72D297353CC}">
              <c16:uniqueId val="{00000008-7244-4B08-AB32-4410B7CE9546}"/>
            </c:ext>
          </c:extLst>
        </c:ser>
        <c:ser>
          <c:idx val="5"/>
          <c:order val="5"/>
          <c:tx>
            <c:strRef>
              <c:f>'Project impact'!$B$69</c:f>
              <c:strCache>
                <c:ptCount val="1"/>
                <c:pt idx="0">
                  <c:v>C4</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impact'!$C$69:$Q$69</c:f>
              <c:numCache>
                <c:formatCode>General</c:formatCode>
                <c:ptCount val="15"/>
                <c:pt idx="3" formatCode="0">
                  <c:v>7367.3635251252072</c:v>
                </c:pt>
                <c:pt idx="4" formatCode="0">
                  <c:v>7367.3635251252072</c:v>
                </c:pt>
              </c:numCache>
            </c:numRef>
          </c:val>
          <c:smooth val="0"/>
          <c:extLst>
            <c:ext xmlns:c16="http://schemas.microsoft.com/office/drawing/2014/chart" uri="{C3380CC4-5D6E-409C-BE32-E72D297353CC}">
              <c16:uniqueId val="{00000009-7244-4B08-AB32-4410B7CE9546}"/>
            </c:ext>
          </c:extLst>
        </c:ser>
        <c:ser>
          <c:idx val="6"/>
          <c:order val="6"/>
          <c:tx>
            <c:strRef>
              <c:f>'Project impact'!$B$70</c:f>
              <c:strCache>
                <c:ptCount val="1"/>
                <c:pt idx="0">
                  <c:v>C5</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impact'!$C$70:$Q$70</c:f>
              <c:numCache>
                <c:formatCode>General</c:formatCode>
                <c:ptCount val="15"/>
                <c:pt idx="4" formatCode="0">
                  <c:v>11043.191580712366</c:v>
                </c:pt>
                <c:pt idx="5" formatCode="0">
                  <c:v>11043.191580712366</c:v>
                </c:pt>
              </c:numCache>
            </c:numRef>
          </c:val>
          <c:smooth val="0"/>
          <c:extLst>
            <c:ext xmlns:c16="http://schemas.microsoft.com/office/drawing/2014/chart" uri="{C3380CC4-5D6E-409C-BE32-E72D297353CC}">
              <c16:uniqueId val="{0000000A-7244-4B08-AB32-4410B7CE9546}"/>
            </c:ext>
          </c:extLst>
        </c:ser>
        <c:ser>
          <c:idx val="7"/>
          <c:order val="7"/>
          <c:tx>
            <c:strRef>
              <c:f>'Project impact'!$B$71</c:f>
              <c:strCache>
                <c:ptCount val="1"/>
                <c:pt idx="0">
                  <c:v>C6</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impact'!$C$71:$Q$71</c:f>
              <c:numCache>
                <c:formatCode>General</c:formatCode>
                <c:ptCount val="15"/>
                <c:pt idx="5" formatCode="0">
                  <c:v>11952.828192015171</c:v>
                </c:pt>
                <c:pt idx="6" formatCode="0">
                  <c:v>11952.828192015171</c:v>
                </c:pt>
              </c:numCache>
            </c:numRef>
          </c:val>
          <c:smooth val="0"/>
          <c:extLst>
            <c:ext xmlns:c16="http://schemas.microsoft.com/office/drawing/2014/chart" uri="{C3380CC4-5D6E-409C-BE32-E72D297353CC}">
              <c16:uniqueId val="{0000000B-7244-4B08-AB32-4410B7CE9546}"/>
            </c:ext>
          </c:extLst>
        </c:ser>
        <c:ser>
          <c:idx val="8"/>
          <c:order val="8"/>
          <c:tx>
            <c:strRef>
              <c:f>'Project impact'!$B$72</c:f>
              <c:strCache>
                <c:ptCount val="1"/>
                <c:pt idx="0">
                  <c:v>C7</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impact'!$C$72:$Q$72</c:f>
              <c:numCache>
                <c:formatCode>General</c:formatCode>
                <c:ptCount val="15"/>
                <c:pt idx="6" formatCode="0">
                  <c:v>11952.828192015171</c:v>
                </c:pt>
                <c:pt idx="7" formatCode="0">
                  <c:v>11952.828192015171</c:v>
                </c:pt>
              </c:numCache>
            </c:numRef>
          </c:val>
          <c:smooth val="0"/>
          <c:extLst>
            <c:ext xmlns:c16="http://schemas.microsoft.com/office/drawing/2014/chart" uri="{C3380CC4-5D6E-409C-BE32-E72D297353CC}">
              <c16:uniqueId val="{0000000C-7244-4B08-AB32-4410B7CE9546}"/>
            </c:ext>
          </c:extLst>
        </c:ser>
        <c:ser>
          <c:idx val="9"/>
          <c:order val="9"/>
          <c:tx>
            <c:strRef>
              <c:f>'Project impact'!$B$73</c:f>
              <c:strCache>
                <c:ptCount val="1"/>
                <c:pt idx="0">
                  <c:v>C8</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impact'!$C$73:$Q$73</c:f>
              <c:numCache>
                <c:formatCode>General</c:formatCode>
                <c:ptCount val="15"/>
                <c:pt idx="7" formatCode="0">
                  <c:v>15664.878068925005</c:v>
                </c:pt>
                <c:pt idx="8" formatCode="0">
                  <c:v>15664.878068925005</c:v>
                </c:pt>
              </c:numCache>
            </c:numRef>
          </c:val>
          <c:smooth val="0"/>
          <c:extLst>
            <c:ext xmlns:c16="http://schemas.microsoft.com/office/drawing/2014/chart" uri="{C3380CC4-5D6E-409C-BE32-E72D297353CC}">
              <c16:uniqueId val="{0000000D-7244-4B08-AB32-4410B7CE9546}"/>
            </c:ext>
          </c:extLst>
        </c:ser>
        <c:ser>
          <c:idx val="10"/>
          <c:order val="10"/>
          <c:tx>
            <c:strRef>
              <c:f>'Project impact'!$B$74</c:f>
              <c:strCache>
                <c:ptCount val="1"/>
                <c:pt idx="0">
                  <c:v>C9</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impact'!$C$74:$Q$74</c:f>
              <c:numCache>
                <c:formatCode>General</c:formatCode>
                <c:ptCount val="15"/>
                <c:pt idx="8" formatCode="0">
                  <c:v>3911.4705600441739</c:v>
                </c:pt>
                <c:pt idx="9" formatCode="0">
                  <c:v>3911.4705600441739</c:v>
                </c:pt>
              </c:numCache>
            </c:numRef>
          </c:val>
          <c:smooth val="0"/>
          <c:extLst>
            <c:ext xmlns:c16="http://schemas.microsoft.com/office/drawing/2014/chart" uri="{C3380CC4-5D6E-409C-BE32-E72D297353CC}">
              <c16:uniqueId val="{0000000E-7244-4B08-AB32-4410B7CE9546}"/>
            </c:ext>
          </c:extLst>
        </c:ser>
        <c:ser>
          <c:idx val="11"/>
          <c:order val="11"/>
          <c:tx>
            <c:strRef>
              <c:f>'Project impact'!$B$75</c:f>
              <c:strCache>
                <c:ptCount val="1"/>
                <c:pt idx="0">
                  <c:v>C10</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impact'!$C$75:$Q$75</c:f>
              <c:numCache>
                <c:formatCode>General</c:formatCode>
                <c:ptCount val="15"/>
                <c:pt idx="9" formatCode="0">
                  <c:v>3911.4705600441739</c:v>
                </c:pt>
                <c:pt idx="10" formatCode="0">
                  <c:v>3911.4705600441739</c:v>
                </c:pt>
              </c:numCache>
            </c:numRef>
          </c:val>
          <c:smooth val="0"/>
          <c:extLst>
            <c:ext xmlns:c16="http://schemas.microsoft.com/office/drawing/2014/chart" uri="{C3380CC4-5D6E-409C-BE32-E72D297353CC}">
              <c16:uniqueId val="{0000000F-7244-4B08-AB32-4410B7CE9546}"/>
            </c:ext>
          </c:extLst>
        </c:ser>
        <c:ser>
          <c:idx val="12"/>
          <c:order val="12"/>
          <c:tx>
            <c:strRef>
              <c:f>'Project impact'!$B$76</c:f>
              <c:strCache>
                <c:ptCount val="1"/>
                <c:pt idx="0">
                  <c:v>C11</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impact'!$C$76:$Q$76</c:f>
              <c:numCache>
                <c:formatCode>General</c:formatCode>
                <c:ptCount val="15"/>
                <c:pt idx="10" formatCode="0">
                  <c:v>4071.2425962933789</c:v>
                </c:pt>
                <c:pt idx="11" formatCode="0">
                  <c:v>4071.2425962933789</c:v>
                </c:pt>
              </c:numCache>
            </c:numRef>
          </c:val>
          <c:smooth val="0"/>
          <c:extLst>
            <c:ext xmlns:c16="http://schemas.microsoft.com/office/drawing/2014/chart" uri="{C3380CC4-5D6E-409C-BE32-E72D297353CC}">
              <c16:uniqueId val="{00000010-7244-4B08-AB32-4410B7CE9546}"/>
            </c:ext>
          </c:extLst>
        </c:ser>
        <c:ser>
          <c:idx val="13"/>
          <c:order val="13"/>
          <c:tx>
            <c:strRef>
              <c:f>'Project impact'!$B$77</c:f>
              <c:strCache>
                <c:ptCount val="1"/>
                <c:pt idx="0">
                  <c:v>C12</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impact'!$C$77:$Q$77</c:f>
              <c:numCache>
                <c:formatCode>General</c:formatCode>
                <c:ptCount val="15"/>
                <c:pt idx="11" formatCode="0">
                  <c:v>11559.677392511121</c:v>
                </c:pt>
                <c:pt idx="12" formatCode="0">
                  <c:v>11559.677392511121</c:v>
                </c:pt>
              </c:numCache>
            </c:numRef>
          </c:val>
          <c:smooth val="0"/>
          <c:extLst>
            <c:ext xmlns:c16="http://schemas.microsoft.com/office/drawing/2014/chart" uri="{C3380CC4-5D6E-409C-BE32-E72D297353CC}">
              <c16:uniqueId val="{00000011-7244-4B08-AB32-4410B7CE9546}"/>
            </c:ext>
          </c:extLst>
        </c:ser>
        <c:ser>
          <c:idx val="14"/>
          <c:order val="14"/>
          <c:tx>
            <c:strRef>
              <c:f>'Project impact'!$B$78</c:f>
              <c:strCache>
                <c:ptCount val="1"/>
                <c:pt idx="0">
                  <c:v>C13</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impact'!$C$78:$Q$78</c:f>
              <c:numCache>
                <c:formatCode>General</c:formatCode>
                <c:ptCount val="15"/>
                <c:pt idx="12" formatCode="0">
                  <c:v>12611.049466968807</c:v>
                </c:pt>
                <c:pt idx="13" formatCode="0">
                  <c:v>12611.049466968807</c:v>
                </c:pt>
              </c:numCache>
            </c:numRef>
          </c:val>
          <c:smooth val="0"/>
          <c:extLst>
            <c:ext xmlns:c16="http://schemas.microsoft.com/office/drawing/2014/chart" uri="{C3380CC4-5D6E-409C-BE32-E72D297353CC}">
              <c16:uniqueId val="{00000012-7244-4B08-AB32-4410B7CE9546}"/>
            </c:ext>
          </c:extLst>
        </c:ser>
        <c:ser>
          <c:idx val="15"/>
          <c:order val="15"/>
          <c:tx>
            <c:strRef>
              <c:f>'Project impact'!$B$79</c:f>
              <c:strCache>
                <c:ptCount val="1"/>
                <c:pt idx="0">
                  <c:v>C14</c:v>
                </c:pt>
              </c:strCache>
            </c:strRef>
          </c:tx>
          <c:spPr>
            <a:ln w="12700" cap="rnd">
              <a:solidFill>
                <a:schemeClr val="tx2">
                  <a:lumMod val="50000"/>
                </a:schemeClr>
              </a:solidFill>
              <a:prstDash val="dash"/>
              <a:round/>
            </a:ln>
            <a:effectLst/>
          </c:spPr>
          <c:marker>
            <c:symbol val="none"/>
          </c:marker>
          <c:cat>
            <c:strRef>
              <c:f>'Project impact'!$C$63:$Q$63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impact'!$C$79:$Q$79</c:f>
              <c:numCache>
                <c:formatCode>General</c:formatCode>
                <c:ptCount val="15"/>
                <c:pt idx="13" formatCode="0">
                  <c:v>15717.920143048679</c:v>
                </c:pt>
                <c:pt idx="14" formatCode="0">
                  <c:v>15717.920143048679</c:v>
                </c:pt>
              </c:numCache>
            </c:numRef>
          </c:val>
          <c:smooth val="0"/>
          <c:extLst>
            <c:ext xmlns:c16="http://schemas.microsoft.com/office/drawing/2014/chart" uri="{C3380CC4-5D6E-409C-BE32-E72D297353CC}">
              <c16:uniqueId val="{00000013-7244-4B08-AB32-4410B7CE9546}"/>
            </c:ext>
          </c:extLst>
        </c:ser>
        <c:dLbls>
          <c:showLegendKey val="0"/>
          <c:showVal val="0"/>
          <c:showCatName val="0"/>
          <c:showSerName val="0"/>
          <c:showPercent val="0"/>
          <c:showBubbleSize val="0"/>
        </c:dLbls>
        <c:marker val="1"/>
        <c:smooth val="0"/>
        <c:axId val="269169416"/>
        <c:axId val="269166672"/>
      </c:lineChart>
      <c:catAx>
        <c:axId val="269169416"/>
        <c:scaling>
          <c:orientation val="minMax"/>
        </c:scaling>
        <c:delete val="1"/>
        <c:axPos val="b"/>
        <c:numFmt formatCode="General" sourceLinked="1"/>
        <c:majorTickMark val="out"/>
        <c:minorTickMark val="none"/>
        <c:tickLblPos val="nextTo"/>
        <c:crossAx val="269166672"/>
        <c:crosses val="autoZero"/>
        <c:auto val="1"/>
        <c:lblAlgn val="ctr"/>
        <c:lblOffset val="100"/>
        <c:noMultiLvlLbl val="0"/>
      </c:catAx>
      <c:valAx>
        <c:axId val="269166672"/>
        <c:scaling>
          <c:orientation val="minMax"/>
        </c:scaling>
        <c:delete val="1"/>
        <c:axPos val="l"/>
        <c:numFmt formatCode="0" sourceLinked="1"/>
        <c:majorTickMark val="out"/>
        <c:minorTickMark val="none"/>
        <c:tickLblPos val="nextTo"/>
        <c:crossAx val="269169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54800308283186E-2"/>
          <c:y val="0.13281499402851082"/>
          <c:w val="0.910861308366268"/>
          <c:h val="0.62285305923360756"/>
        </c:manualLayout>
      </c:layout>
      <c:barChart>
        <c:barDir val="col"/>
        <c:grouping val="stacked"/>
        <c:varyColors val="0"/>
        <c:ser>
          <c:idx val="0"/>
          <c:order val="0"/>
          <c:tx>
            <c:strRef>
              <c:f>Figure_total!$A$3</c:f>
              <c:strCache>
                <c:ptCount val="1"/>
              </c:strCache>
            </c:strRef>
          </c:tx>
          <c:spPr>
            <a:noFill/>
            <a:ln>
              <a:noFill/>
            </a:ln>
            <a:effectLst/>
          </c:spPr>
          <c:invertIfNegative val="0"/>
          <c:dLbls>
            <c:delete val="1"/>
          </c:dLbls>
          <c:cat>
            <c:strRef>
              <c:f>Figure_total!$B$2:$G$2</c:f>
              <c:strCache>
                <c:ptCount val="6"/>
                <c:pt idx="0">
                  <c:v>Cotton cultivation (India)</c:v>
                </c:pt>
                <c:pt idx="1">
                  <c:v>Denim textile production (India)</c:v>
                </c:pt>
                <c:pt idx="2">
                  <c:v>Transport India – Bangladesh</c:v>
                </c:pt>
                <c:pt idx="3">
                  <c:v>Jeans manufacturing (Bangladesh)</c:v>
                </c:pt>
                <c:pt idx="4">
                  <c:v>Transport  Bangladesh – Netherlands</c:v>
                </c:pt>
                <c:pt idx="5">
                  <c:v>Total true price gap</c:v>
                </c:pt>
              </c:strCache>
            </c:strRef>
          </c:cat>
          <c:val>
            <c:numRef>
              <c:f>Figure_total!$B$3:$G$3</c:f>
              <c:numCache>
                <c:formatCode>[$€-2]\ #,##0.00</c:formatCode>
                <c:ptCount val="6"/>
                <c:pt idx="0">
                  <c:v>0</c:v>
                </c:pt>
                <c:pt idx="1">
                  <c:v>8.4</c:v>
                </c:pt>
                <c:pt idx="2">
                  <c:v>29.55</c:v>
                </c:pt>
                <c:pt idx="3">
                  <c:v>29.55</c:v>
                </c:pt>
                <c:pt idx="4">
                  <c:v>32.85</c:v>
                </c:pt>
                <c:pt idx="5">
                  <c:v>0</c:v>
                </c:pt>
              </c:numCache>
            </c:numRef>
          </c:val>
          <c:extLst>
            <c:ext xmlns:c16="http://schemas.microsoft.com/office/drawing/2014/chart" uri="{C3380CC4-5D6E-409C-BE32-E72D297353CC}">
              <c16:uniqueId val="{00000000-E8BC-4B1D-B21A-012EAFC90F75}"/>
            </c:ext>
          </c:extLst>
        </c:ser>
        <c:ser>
          <c:idx val="1"/>
          <c:order val="1"/>
          <c:tx>
            <c:strRef>
              <c:f>Figure_total!$A$4</c:f>
              <c:strCache>
                <c:ptCount val="1"/>
                <c:pt idx="0">
                  <c:v>Environmental external costs</c:v>
                </c:pt>
              </c:strCache>
            </c:strRef>
          </c:tx>
          <c:spPr>
            <a:solidFill>
              <a:srgbClr val="46863E"/>
            </a:solidFill>
            <a:ln>
              <a:noFill/>
            </a:ln>
            <a:effectLst/>
          </c:spPr>
          <c:invertIfNegative val="0"/>
          <c:dLbls>
            <c:dLbl>
              <c:idx val="2"/>
              <c:layout>
                <c:manualLayout>
                  <c:x val="-7.8634720108003682E-17"/>
                  <c:y val="2.8726573069685974E-2"/>
                </c:manualLayout>
              </c:layout>
              <c:tx>
                <c:rich>
                  <a:bodyPr/>
                  <a:lstStyle/>
                  <a:p>
                    <a:r>
                      <a:rPr lang="en-US">
                        <a:solidFill>
                          <a:srgbClr val="46863E"/>
                        </a:solidFill>
                      </a:rPr>
                      <a:t>&lt; €0.05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8BC-4B1D-B21A-012EAFC90F75}"/>
                </c:ext>
              </c:extLst>
            </c:dLbl>
            <c:dLbl>
              <c:idx val="3"/>
              <c:layout>
                <c:manualLayout>
                  <c:x val="0"/>
                  <c:y val="2.1159149291126816E-2"/>
                </c:manualLayout>
              </c:layout>
              <c:tx>
                <c:rich>
                  <a:bodyPr/>
                  <a:lstStyle/>
                  <a:p>
                    <a:fld id="{81BEAC05-1CCA-4401-98C7-3EA9783D3376}" type="VALUE">
                      <a:rPr lang="en-US">
                        <a:solidFill>
                          <a:srgbClr val="46863E"/>
                        </a:solidFill>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8BC-4B1D-B21A-012EAFC90F75}"/>
                </c:ext>
              </c:extLst>
            </c:dLbl>
            <c:dLbl>
              <c:idx val="4"/>
              <c:layout>
                <c:manualLayout>
                  <c:x val="0"/>
                  <c:y val="2.5135751435975209E-2"/>
                </c:manualLayout>
              </c:layout>
              <c:tx>
                <c:rich>
                  <a:bodyPr/>
                  <a:lstStyle/>
                  <a:p>
                    <a:fld id="{6EA8E615-296B-4050-9B75-1153C8493919}" type="VALUE">
                      <a:rPr lang="en-US">
                        <a:solidFill>
                          <a:srgbClr val="46863E"/>
                        </a:solidFill>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8BC-4B1D-B21A-012EAFC90F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Figure_total!$B$2:$G$2</c:f>
              <c:strCache>
                <c:ptCount val="6"/>
                <c:pt idx="0">
                  <c:v>Cotton cultivation (India)</c:v>
                </c:pt>
                <c:pt idx="1">
                  <c:v>Denim textile production (India)</c:v>
                </c:pt>
                <c:pt idx="2">
                  <c:v>Transport India – Bangladesh</c:v>
                </c:pt>
                <c:pt idx="3">
                  <c:v>Jeans manufacturing (Bangladesh)</c:v>
                </c:pt>
                <c:pt idx="4">
                  <c:v>Transport  Bangladesh – Netherlands</c:v>
                </c:pt>
                <c:pt idx="5">
                  <c:v>Total true price gap</c:v>
                </c:pt>
              </c:strCache>
            </c:strRef>
          </c:cat>
          <c:val>
            <c:numRef>
              <c:f>Figure_total!$B$4:$G$4</c:f>
              <c:numCache>
                <c:formatCode>[$€-2]\ #,##0.00</c:formatCode>
                <c:ptCount val="6"/>
                <c:pt idx="0">
                  <c:v>4.8500000000000005</c:v>
                </c:pt>
                <c:pt idx="1">
                  <c:v>5.8500000000000005</c:v>
                </c:pt>
                <c:pt idx="2">
                  <c:v>0.01</c:v>
                </c:pt>
                <c:pt idx="3">
                  <c:v>0.15000000000000002</c:v>
                </c:pt>
                <c:pt idx="4">
                  <c:v>0.05</c:v>
                </c:pt>
                <c:pt idx="5">
                  <c:v>10.9</c:v>
                </c:pt>
              </c:numCache>
            </c:numRef>
          </c:val>
          <c:extLst>
            <c:ext xmlns:c16="http://schemas.microsoft.com/office/drawing/2014/chart" uri="{C3380CC4-5D6E-409C-BE32-E72D297353CC}">
              <c16:uniqueId val="{00000004-E8BC-4B1D-B21A-012EAFC90F75}"/>
            </c:ext>
          </c:extLst>
        </c:ser>
        <c:ser>
          <c:idx val="2"/>
          <c:order val="2"/>
          <c:tx>
            <c:strRef>
              <c:f>Figure_total!$A$5</c:f>
              <c:strCache>
                <c:ptCount val="1"/>
                <c:pt idx="0">
                  <c:v>Social external costs</c:v>
                </c:pt>
              </c:strCache>
            </c:strRef>
          </c:tx>
          <c:spPr>
            <a:solidFill>
              <a:srgbClr val="C0000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5-E8BC-4B1D-B21A-012EAFC90F75}"/>
                </c:ext>
              </c:extLst>
            </c:dLbl>
            <c:dLbl>
              <c:idx val="4"/>
              <c:delete val="1"/>
              <c:extLst>
                <c:ext xmlns:c15="http://schemas.microsoft.com/office/drawing/2012/chart" uri="{CE6537A1-D6FC-4f65-9D91-7224C49458BB}"/>
                <c:ext xmlns:c16="http://schemas.microsoft.com/office/drawing/2014/chart" uri="{C3380CC4-5D6E-409C-BE32-E72D297353CC}">
                  <c16:uniqueId val="{00000006-E8BC-4B1D-B21A-012EAFC90F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Figure_total!$B$2:$G$2</c:f>
              <c:strCache>
                <c:ptCount val="6"/>
                <c:pt idx="0">
                  <c:v>Cotton cultivation (India)</c:v>
                </c:pt>
                <c:pt idx="1">
                  <c:v>Denim textile production (India)</c:v>
                </c:pt>
                <c:pt idx="2">
                  <c:v>Transport India – Bangladesh</c:v>
                </c:pt>
                <c:pt idx="3">
                  <c:v>Jeans manufacturing (Bangladesh)</c:v>
                </c:pt>
                <c:pt idx="4">
                  <c:v>Transport  Bangladesh – Netherlands</c:v>
                </c:pt>
                <c:pt idx="5">
                  <c:v>Total true price gap</c:v>
                </c:pt>
              </c:strCache>
            </c:strRef>
          </c:cat>
          <c:val>
            <c:numRef>
              <c:f>Figure_total!$B$5:$G$5</c:f>
              <c:numCache>
                <c:formatCode>[$€-2]\ #,##0.00</c:formatCode>
                <c:ptCount val="6"/>
                <c:pt idx="0">
                  <c:v>3.5500000000000003</c:v>
                </c:pt>
                <c:pt idx="1">
                  <c:v>15.3</c:v>
                </c:pt>
                <c:pt idx="2">
                  <c:v>0</c:v>
                </c:pt>
                <c:pt idx="3">
                  <c:v>3.1500000000000004</c:v>
                </c:pt>
                <c:pt idx="4">
                  <c:v>0</c:v>
                </c:pt>
                <c:pt idx="5">
                  <c:v>22</c:v>
                </c:pt>
              </c:numCache>
            </c:numRef>
          </c:val>
          <c:extLst>
            <c:ext xmlns:c16="http://schemas.microsoft.com/office/drawing/2014/chart" uri="{C3380CC4-5D6E-409C-BE32-E72D297353CC}">
              <c16:uniqueId val="{00000007-E8BC-4B1D-B21A-012EAFC90F75}"/>
            </c:ext>
          </c:extLst>
        </c:ser>
        <c:dLbls>
          <c:dLblPos val="ctr"/>
          <c:showLegendKey val="0"/>
          <c:showVal val="1"/>
          <c:showCatName val="0"/>
          <c:showSerName val="0"/>
          <c:showPercent val="0"/>
          <c:showBubbleSize val="0"/>
        </c:dLbls>
        <c:gapWidth val="39"/>
        <c:overlap val="100"/>
        <c:axId val="620802944"/>
        <c:axId val="620800976"/>
        <c:extLst>
          <c:ext xmlns:c15="http://schemas.microsoft.com/office/drawing/2012/chart" uri="{02D57815-91ED-43cb-92C2-25804820EDAC}">
            <c15:filteredBarSeries>
              <c15:ser>
                <c:idx val="3"/>
                <c:order val="3"/>
                <c:tx>
                  <c:strRef>
                    <c:extLst>
                      <c:ext uri="{02D57815-91ED-43cb-92C2-25804820EDAC}">
                        <c15:formulaRef>
                          <c15:sqref>Figure_total!$A$6</c15:sqref>
                        </c15:formulaRef>
                      </c:ext>
                    </c:extLst>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Figure_total!$B$2:$G$2</c15:sqref>
                        </c15:formulaRef>
                      </c:ext>
                    </c:extLst>
                    <c:strCache>
                      <c:ptCount val="6"/>
                      <c:pt idx="0">
                        <c:v>Cotton cultivation (India)</c:v>
                      </c:pt>
                      <c:pt idx="1">
                        <c:v>Denim textile production (India)</c:v>
                      </c:pt>
                      <c:pt idx="2">
                        <c:v>Transport India – Bangladesh</c:v>
                      </c:pt>
                      <c:pt idx="3">
                        <c:v>Jeans manufacturing (Bangladesh)</c:v>
                      </c:pt>
                      <c:pt idx="4">
                        <c:v>Transport  Bangladesh – Netherlands</c:v>
                      </c:pt>
                      <c:pt idx="5">
                        <c:v>Total true price gap</c:v>
                      </c:pt>
                    </c:strCache>
                  </c:strRef>
                </c:cat>
                <c:val>
                  <c:numRef>
                    <c:extLst>
                      <c:ext uri="{02D57815-91ED-43cb-92C2-25804820EDAC}">
                        <c15:formulaRef>
                          <c15:sqref>Figure_total!$B$6:$G$6</c15:sqref>
                        </c15:formulaRef>
                      </c:ext>
                    </c:extLst>
                    <c:numCache>
                      <c:formatCode>[$€-2]\ #,##0.00</c:formatCode>
                      <c:ptCount val="6"/>
                      <c:pt idx="0">
                        <c:v>8.4</c:v>
                      </c:pt>
                      <c:pt idx="1">
                        <c:v>21.150000000000002</c:v>
                      </c:pt>
                      <c:pt idx="2">
                        <c:v>0</c:v>
                      </c:pt>
                      <c:pt idx="3">
                        <c:v>3.3000000000000003</c:v>
                      </c:pt>
                      <c:pt idx="4">
                        <c:v>0.05</c:v>
                      </c:pt>
                      <c:pt idx="5">
                        <c:v>32.9</c:v>
                      </c:pt>
                    </c:numCache>
                  </c:numRef>
                </c:val>
                <c:extLst>
                  <c:ext xmlns:c16="http://schemas.microsoft.com/office/drawing/2014/chart" uri="{C3380CC4-5D6E-409C-BE32-E72D297353CC}">
                    <c16:uniqueId val="{00000008-E8BC-4B1D-B21A-012EAFC90F75}"/>
                  </c:ext>
                </c:extLst>
              </c15:ser>
            </c15:filteredBarSeries>
          </c:ext>
        </c:extLst>
      </c:barChart>
      <c:catAx>
        <c:axId val="62080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0800976"/>
        <c:crosses val="autoZero"/>
        <c:auto val="1"/>
        <c:lblAlgn val="ctr"/>
        <c:lblOffset val="100"/>
        <c:noMultiLvlLbl val="0"/>
      </c:catAx>
      <c:valAx>
        <c:axId val="620800976"/>
        <c:scaling>
          <c:orientation val="minMax"/>
        </c:scaling>
        <c:delete val="0"/>
        <c:axPos val="l"/>
        <c:majorGridlines>
          <c:spPr>
            <a:ln w="9525" cap="flat" cmpd="sng" algn="ctr">
              <a:solidFill>
                <a:schemeClr val="tx1">
                  <a:lumMod val="15000"/>
                  <a:lumOff val="85000"/>
                </a:schemeClr>
              </a:solidFill>
              <a:round/>
            </a:ln>
            <a:effectLst/>
          </c:spPr>
        </c:majorGridlines>
        <c:numFmt formatCode="[$€-2]\ #,##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0802944"/>
        <c:crosses val="autoZero"/>
        <c:crossBetween val="between"/>
      </c:valAx>
      <c:spPr>
        <a:noFill/>
        <a:ln>
          <a:noFill/>
        </a:ln>
        <a:effectLst/>
      </c:spPr>
    </c:plotArea>
    <c:legend>
      <c:legendPos val="b"/>
      <c:layout>
        <c:manualLayout>
          <c:xMode val="edge"/>
          <c:yMode val="edge"/>
          <c:x val="0.41741859225097921"/>
          <c:y val="1.399047313553772E-3"/>
          <c:w val="0.34973075674093712"/>
          <c:h val="8.2784658808160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0491438753284"/>
          <c:y val="2.587037037037037E-2"/>
          <c:w val="0.34952654956591966"/>
          <c:h val="0.89197583111886658"/>
        </c:manualLayout>
      </c:layout>
      <c:barChart>
        <c:barDir val="col"/>
        <c:grouping val="stacked"/>
        <c:varyColors val="0"/>
        <c:ser>
          <c:idx val="0"/>
          <c:order val="0"/>
          <c:tx>
            <c:strRef>
              <c:f>Figure_cult!$D$6</c:f>
              <c:strCache>
                <c:ptCount val="1"/>
                <c:pt idx="0">
                  <c:v> Water use: € 2.80 </c:v>
                </c:pt>
              </c:strCache>
            </c:strRef>
          </c:tx>
          <c:spPr>
            <a:solidFill>
              <a:srgbClr val="70AD47">
                <a:lumMod val="50000"/>
              </a:srgbClr>
            </a:solidFill>
            <a:ln>
              <a:noFill/>
            </a:ln>
            <a:effectLst/>
          </c:spPr>
          <c:invertIfNegative val="0"/>
          <c:cat>
            <c:strRef>
              <c:f>Figure_cult!$B$5</c:f>
              <c:strCache>
                <c:ptCount val="1"/>
                <c:pt idx="0">
                  <c:v>Cotton cultivation</c:v>
                </c:pt>
              </c:strCache>
            </c:strRef>
          </c:cat>
          <c:val>
            <c:numRef>
              <c:f>Figure_cult!$B$6</c:f>
              <c:numCache>
                <c:formatCode>_ [$€-2]\ * #,##0.00_ ;_ [$€-2]\ * \-#,##0.00_ ;_ [$€-2]\ * "-"??_ ;_ @_ </c:formatCode>
                <c:ptCount val="1"/>
                <c:pt idx="0">
                  <c:v>2.8000000000000003</c:v>
                </c:pt>
              </c:numCache>
            </c:numRef>
          </c:val>
          <c:extLst>
            <c:ext xmlns:c16="http://schemas.microsoft.com/office/drawing/2014/chart" uri="{C3380CC4-5D6E-409C-BE32-E72D297353CC}">
              <c16:uniqueId val="{00000000-DE0C-423B-8B09-6236E52457A2}"/>
            </c:ext>
          </c:extLst>
        </c:ser>
        <c:ser>
          <c:idx val="1"/>
          <c:order val="1"/>
          <c:tx>
            <c:strRef>
              <c:f>Figure_cult!$D$7</c:f>
              <c:strCache>
                <c:ptCount val="1"/>
                <c:pt idx="0">
                  <c:v> Water pollution: € 0.95 </c:v>
                </c:pt>
              </c:strCache>
            </c:strRef>
          </c:tx>
          <c:spPr>
            <a:solidFill>
              <a:srgbClr val="4A742E"/>
            </a:solidFill>
            <a:ln>
              <a:noFill/>
            </a:ln>
            <a:effectLst/>
          </c:spPr>
          <c:invertIfNegative val="0"/>
          <c:cat>
            <c:strRef>
              <c:f>Figure_cult!$B$5</c:f>
              <c:strCache>
                <c:ptCount val="1"/>
                <c:pt idx="0">
                  <c:v>Cotton cultivation</c:v>
                </c:pt>
              </c:strCache>
            </c:strRef>
          </c:cat>
          <c:val>
            <c:numRef>
              <c:f>Figure_cult!$B$7</c:f>
              <c:numCache>
                <c:formatCode>_ [$€-2]\ * #,##0.00_ ;_ [$€-2]\ * \-#,##0.00_ ;_ [$€-2]\ * "-"??_ ;_ @_ </c:formatCode>
                <c:ptCount val="1"/>
                <c:pt idx="0">
                  <c:v>0.95000000000000007</c:v>
                </c:pt>
              </c:numCache>
            </c:numRef>
          </c:val>
          <c:extLst>
            <c:ext xmlns:c16="http://schemas.microsoft.com/office/drawing/2014/chart" uri="{C3380CC4-5D6E-409C-BE32-E72D297353CC}">
              <c16:uniqueId val="{00000001-DE0C-423B-8B09-6236E52457A2}"/>
            </c:ext>
          </c:extLst>
        </c:ser>
        <c:ser>
          <c:idx val="2"/>
          <c:order val="2"/>
          <c:tx>
            <c:strRef>
              <c:f>Figure_cult!$D$8</c:f>
              <c:strCache>
                <c:ptCount val="1"/>
                <c:pt idx="0">
                  <c:v> Soil pollution: € 0.35 </c:v>
                </c:pt>
              </c:strCache>
            </c:strRef>
          </c:tx>
          <c:spPr>
            <a:solidFill>
              <a:srgbClr val="70AD47">
                <a:lumMod val="75000"/>
              </a:srgbClr>
            </a:solidFill>
            <a:ln>
              <a:noFill/>
            </a:ln>
            <a:effectLst/>
          </c:spPr>
          <c:invertIfNegative val="0"/>
          <c:cat>
            <c:strRef>
              <c:f>Figure_cult!$B$5</c:f>
              <c:strCache>
                <c:ptCount val="1"/>
                <c:pt idx="0">
                  <c:v>Cotton cultivation</c:v>
                </c:pt>
              </c:strCache>
            </c:strRef>
          </c:cat>
          <c:val>
            <c:numRef>
              <c:f>Figure_cult!$B$8</c:f>
              <c:numCache>
                <c:formatCode>_ [$€-2]\ * #,##0.00_ ;_ [$€-2]\ * \-#,##0.00_ ;_ [$€-2]\ * "-"??_ ;_ @_ </c:formatCode>
                <c:ptCount val="1"/>
                <c:pt idx="0">
                  <c:v>0.35000000000000003</c:v>
                </c:pt>
              </c:numCache>
            </c:numRef>
          </c:val>
          <c:extLst>
            <c:ext xmlns:c16="http://schemas.microsoft.com/office/drawing/2014/chart" uri="{C3380CC4-5D6E-409C-BE32-E72D297353CC}">
              <c16:uniqueId val="{00000002-DE0C-423B-8B09-6236E52457A2}"/>
            </c:ext>
          </c:extLst>
        </c:ser>
        <c:ser>
          <c:idx val="3"/>
          <c:order val="3"/>
          <c:tx>
            <c:strRef>
              <c:f>Figure_cult!$D$9</c:f>
              <c:strCache>
                <c:ptCount val="1"/>
                <c:pt idx="0">
                  <c:v> Land use: € 0.25 </c:v>
                </c:pt>
              </c:strCache>
            </c:strRef>
          </c:tx>
          <c:spPr>
            <a:solidFill>
              <a:srgbClr val="63973F"/>
            </a:solidFill>
            <a:ln>
              <a:noFill/>
            </a:ln>
            <a:effectLst/>
          </c:spPr>
          <c:invertIfNegative val="0"/>
          <c:cat>
            <c:strRef>
              <c:f>Figure_cult!$B$5</c:f>
              <c:strCache>
                <c:ptCount val="1"/>
                <c:pt idx="0">
                  <c:v>Cotton cultivation</c:v>
                </c:pt>
              </c:strCache>
            </c:strRef>
          </c:cat>
          <c:val>
            <c:numRef>
              <c:f>Figure_cult!$B$9</c:f>
              <c:numCache>
                <c:formatCode>_ [$€-2]\ * #,##0.00_ ;_ [$€-2]\ * \-#,##0.00_ ;_ [$€-2]\ * "-"??_ ;_ @_ </c:formatCode>
                <c:ptCount val="1"/>
                <c:pt idx="0">
                  <c:v>0.25</c:v>
                </c:pt>
              </c:numCache>
            </c:numRef>
          </c:val>
          <c:extLst>
            <c:ext xmlns:c16="http://schemas.microsoft.com/office/drawing/2014/chart" uri="{C3380CC4-5D6E-409C-BE32-E72D297353CC}">
              <c16:uniqueId val="{00000003-DE0C-423B-8B09-6236E52457A2}"/>
            </c:ext>
          </c:extLst>
        </c:ser>
        <c:ser>
          <c:idx val="4"/>
          <c:order val="4"/>
          <c:tx>
            <c:strRef>
              <c:f>Figure_cult!$D$10</c:f>
              <c:strCache>
                <c:ptCount val="1"/>
                <c:pt idx="0">
                  <c:v> Climate change: € 0.25 </c:v>
                </c:pt>
              </c:strCache>
            </c:strRef>
          </c:tx>
          <c:spPr>
            <a:solidFill>
              <a:srgbClr val="68A042"/>
            </a:solidFill>
            <a:ln>
              <a:noFill/>
            </a:ln>
            <a:effectLst/>
          </c:spPr>
          <c:invertIfNegative val="0"/>
          <c:cat>
            <c:strRef>
              <c:f>Figure_cult!$B$5</c:f>
              <c:strCache>
                <c:ptCount val="1"/>
                <c:pt idx="0">
                  <c:v>Cotton cultivation</c:v>
                </c:pt>
              </c:strCache>
            </c:strRef>
          </c:cat>
          <c:val>
            <c:numRef>
              <c:f>Figure_cult!$B$10</c:f>
              <c:numCache>
                <c:formatCode>_ [$€-2]\ * #,##0.00_ ;_ [$€-2]\ * \-#,##0.00_ ;_ [$€-2]\ * "-"??_ ;_ @_ </c:formatCode>
                <c:ptCount val="1"/>
                <c:pt idx="0">
                  <c:v>0.25</c:v>
                </c:pt>
              </c:numCache>
            </c:numRef>
          </c:val>
          <c:extLst>
            <c:ext xmlns:c16="http://schemas.microsoft.com/office/drawing/2014/chart" uri="{C3380CC4-5D6E-409C-BE32-E72D297353CC}">
              <c16:uniqueId val="{00000004-DE0C-423B-8B09-6236E52457A2}"/>
            </c:ext>
          </c:extLst>
        </c:ser>
        <c:ser>
          <c:idx val="5"/>
          <c:order val="5"/>
          <c:tx>
            <c:strRef>
              <c:f>Figure_cult!$D$11</c:f>
              <c:strCache>
                <c:ptCount val="1"/>
                <c:pt idx="0">
                  <c:v> Energy use: € 0.20 </c:v>
                </c:pt>
              </c:strCache>
            </c:strRef>
          </c:tx>
          <c:spPr>
            <a:solidFill>
              <a:srgbClr val="89C064"/>
            </a:solidFill>
            <a:ln>
              <a:noFill/>
            </a:ln>
            <a:effectLst/>
          </c:spPr>
          <c:invertIfNegative val="0"/>
          <c:cat>
            <c:strRef>
              <c:f>Figure_cult!$B$5</c:f>
              <c:strCache>
                <c:ptCount val="1"/>
                <c:pt idx="0">
                  <c:v>Cotton cultivation</c:v>
                </c:pt>
              </c:strCache>
            </c:strRef>
          </c:cat>
          <c:val>
            <c:numRef>
              <c:f>Figure_cult!$B$11</c:f>
              <c:numCache>
                <c:formatCode>_ [$€-2]\ * #,##0.00_ ;_ [$€-2]\ * \-#,##0.00_ ;_ [$€-2]\ * "-"??_ ;_ @_ </c:formatCode>
                <c:ptCount val="1"/>
                <c:pt idx="0">
                  <c:v>0.2</c:v>
                </c:pt>
              </c:numCache>
            </c:numRef>
          </c:val>
          <c:extLst>
            <c:ext xmlns:c16="http://schemas.microsoft.com/office/drawing/2014/chart" uri="{C3380CC4-5D6E-409C-BE32-E72D297353CC}">
              <c16:uniqueId val="{00000005-DE0C-423B-8B09-6236E52457A2}"/>
            </c:ext>
          </c:extLst>
        </c:ser>
        <c:ser>
          <c:idx val="6"/>
          <c:order val="6"/>
          <c:tx>
            <c:strRef>
              <c:f>Figure_cult!$D$12</c:f>
              <c:strCache>
                <c:ptCount val="1"/>
                <c:pt idx="0">
                  <c:v> Materials use: € 0.05 </c:v>
                </c:pt>
              </c:strCache>
            </c:strRef>
          </c:tx>
          <c:spPr>
            <a:solidFill>
              <a:srgbClr val="70AD47">
                <a:lumMod val="60000"/>
                <a:lumOff val="40000"/>
              </a:srgbClr>
            </a:solidFill>
            <a:ln>
              <a:noFill/>
            </a:ln>
            <a:effectLst/>
          </c:spPr>
          <c:invertIfNegative val="0"/>
          <c:cat>
            <c:strRef>
              <c:f>Figure_cult!$B$5</c:f>
              <c:strCache>
                <c:ptCount val="1"/>
                <c:pt idx="0">
                  <c:v>Cotton cultivation</c:v>
                </c:pt>
              </c:strCache>
            </c:strRef>
          </c:cat>
          <c:val>
            <c:numRef>
              <c:f>Figure_cult!$B$12</c:f>
              <c:numCache>
                <c:formatCode>_ [$€-2]\ * #,##0.00_ ;_ [$€-2]\ * \-#,##0.00_ ;_ [$€-2]\ * "-"??_ ;_ @_ </c:formatCode>
                <c:ptCount val="1"/>
                <c:pt idx="0">
                  <c:v>0.05</c:v>
                </c:pt>
              </c:numCache>
            </c:numRef>
          </c:val>
          <c:extLst>
            <c:ext xmlns:c16="http://schemas.microsoft.com/office/drawing/2014/chart" uri="{C3380CC4-5D6E-409C-BE32-E72D297353CC}">
              <c16:uniqueId val="{00000006-DE0C-423B-8B09-6236E52457A2}"/>
            </c:ext>
          </c:extLst>
        </c:ser>
        <c:ser>
          <c:idx val="7"/>
          <c:order val="7"/>
          <c:tx>
            <c:strRef>
              <c:f>Figure_cult!$D$13</c:f>
              <c:strCache>
                <c:ptCount val="1"/>
              </c:strCache>
            </c:strRef>
          </c:tx>
          <c:spPr>
            <a:solidFill>
              <a:srgbClr val="D3E8C6"/>
            </a:solidFill>
            <a:ln>
              <a:noFill/>
            </a:ln>
            <a:effectLst/>
          </c:spPr>
          <c:invertIfNegative val="0"/>
          <c:cat>
            <c:strRef>
              <c:f>Figure_cult!$B$5</c:f>
              <c:strCache>
                <c:ptCount val="1"/>
                <c:pt idx="0">
                  <c:v>Cotton cultivation</c:v>
                </c:pt>
              </c:strCache>
            </c:strRef>
          </c:cat>
          <c:val>
            <c:numRef>
              <c:f>Figure_cult!$B$13</c:f>
              <c:numCache>
                <c:formatCode>_ [$€-2]\ * #,##0.00_ ;_ [$€-2]\ * \-#,##0.00_ ;_ [$€-2]\ * "-"??_ ;_ @_ </c:formatCode>
                <c:ptCount val="1"/>
              </c:numCache>
            </c:numRef>
          </c:val>
          <c:extLst>
            <c:ext xmlns:c16="http://schemas.microsoft.com/office/drawing/2014/chart" uri="{C3380CC4-5D6E-409C-BE32-E72D297353CC}">
              <c16:uniqueId val="{00000007-DE0C-423B-8B09-6236E52457A2}"/>
            </c:ext>
          </c:extLst>
        </c:ser>
        <c:ser>
          <c:idx val="8"/>
          <c:order val="8"/>
          <c:tx>
            <c:strRef>
              <c:f>Figure_cult!$D$14</c:f>
              <c:strCache>
                <c:ptCount val="1"/>
                <c:pt idx="0">
                  <c:v> Bonded labour: € 1.10 </c:v>
                </c:pt>
              </c:strCache>
            </c:strRef>
          </c:tx>
          <c:spPr>
            <a:solidFill>
              <a:srgbClr val="C00000"/>
            </a:solidFill>
            <a:ln>
              <a:noFill/>
            </a:ln>
            <a:effectLst/>
          </c:spPr>
          <c:invertIfNegative val="0"/>
          <c:cat>
            <c:strRef>
              <c:f>Figure_cult!$B$5</c:f>
              <c:strCache>
                <c:ptCount val="1"/>
                <c:pt idx="0">
                  <c:v>Cotton cultivation</c:v>
                </c:pt>
              </c:strCache>
            </c:strRef>
          </c:cat>
          <c:val>
            <c:numRef>
              <c:f>Figure_cult!$B$14</c:f>
              <c:numCache>
                <c:formatCode>_ [$€-2]\ * #,##0.00_ ;_ [$€-2]\ * \-#,##0.00_ ;_ [$€-2]\ * "-"??_ ;_ @_ </c:formatCode>
                <c:ptCount val="1"/>
                <c:pt idx="0">
                  <c:v>1.1000000000000001</c:v>
                </c:pt>
              </c:numCache>
            </c:numRef>
          </c:val>
          <c:extLst>
            <c:ext xmlns:c16="http://schemas.microsoft.com/office/drawing/2014/chart" uri="{C3380CC4-5D6E-409C-BE32-E72D297353CC}">
              <c16:uniqueId val="{00000008-DE0C-423B-8B09-6236E52457A2}"/>
            </c:ext>
          </c:extLst>
        </c:ser>
        <c:ser>
          <c:idx val="9"/>
          <c:order val="9"/>
          <c:tx>
            <c:strRef>
              <c:f>Figure_cult!$D$15</c:f>
              <c:strCache>
                <c:ptCount val="1"/>
                <c:pt idx="0">
                  <c:v> Insufficient wages and social security: € 0.75 </c:v>
                </c:pt>
              </c:strCache>
            </c:strRef>
          </c:tx>
          <c:spPr>
            <a:solidFill>
              <a:srgbClr val="FC2424"/>
            </a:solidFill>
            <a:ln>
              <a:noFill/>
            </a:ln>
            <a:effectLst/>
          </c:spPr>
          <c:invertIfNegative val="0"/>
          <c:dLbls>
            <c:dLbl>
              <c:idx val="0"/>
              <c:layout>
                <c:manualLayout>
                  <c:x val="1.0375517663064372E-3"/>
                  <c:y val="-0.2446237395859473"/>
                </c:manualLayout>
              </c:layout>
              <c:tx>
                <c:rich>
                  <a:bodyPr/>
                  <a:lstStyle/>
                  <a:p>
                    <a:fld id="{BE93F9A7-327F-4289-90F0-9F9D40F85A6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E0C-423B-8B09-6236E52457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Figure_cult!$B$5</c:f>
              <c:strCache>
                <c:ptCount val="1"/>
                <c:pt idx="0">
                  <c:v>Cotton cultivation</c:v>
                </c:pt>
              </c:strCache>
            </c:strRef>
          </c:cat>
          <c:val>
            <c:numRef>
              <c:f>Figure_cult!$B$15</c:f>
              <c:numCache>
                <c:formatCode>_ [$€-2]\ * #,##0.00_ ;_ [$€-2]\ * \-#,##0.00_ ;_ [$€-2]\ * "-"??_ ;_ @_ </c:formatCode>
                <c:ptCount val="1"/>
                <c:pt idx="0">
                  <c:v>0.75</c:v>
                </c:pt>
              </c:numCache>
            </c:numRef>
          </c:val>
          <c:extLst>
            <c:ext xmlns:c15="http://schemas.microsoft.com/office/drawing/2012/chart" uri="{02D57815-91ED-43cb-92C2-25804820EDAC}">
              <c15:datalabelsRange>
                <c15:f>Figure_cult!$B$25</c15:f>
                <c15:dlblRangeCache>
                  <c:ptCount val="1"/>
                  <c:pt idx="0">
                    <c:v> € 8.40 </c:v>
                  </c:pt>
                </c15:dlblRangeCache>
              </c15:datalabelsRange>
            </c:ext>
            <c:ext xmlns:c16="http://schemas.microsoft.com/office/drawing/2014/chart" uri="{C3380CC4-5D6E-409C-BE32-E72D297353CC}">
              <c16:uniqueId val="{0000000A-DE0C-423B-8B09-6236E52457A2}"/>
            </c:ext>
          </c:extLst>
        </c:ser>
        <c:ser>
          <c:idx val="10"/>
          <c:order val="10"/>
          <c:tx>
            <c:strRef>
              <c:f>Figure_cult!$D$16</c:f>
              <c:strCache>
                <c:ptCount val="1"/>
                <c:pt idx="0">
                  <c:v> Insufficient income: € 0.75 </c:v>
                </c:pt>
              </c:strCache>
            </c:strRef>
          </c:tx>
          <c:spPr>
            <a:solidFill>
              <a:srgbClr val="FF8F8F"/>
            </a:solidFill>
            <a:ln>
              <a:noFill/>
            </a:ln>
            <a:effectLst/>
          </c:spPr>
          <c:invertIfNegative val="0"/>
          <c:cat>
            <c:strRef>
              <c:f>Figure_cult!$B$5</c:f>
              <c:strCache>
                <c:ptCount val="1"/>
                <c:pt idx="0">
                  <c:v>Cotton cultivation</c:v>
                </c:pt>
              </c:strCache>
            </c:strRef>
          </c:cat>
          <c:val>
            <c:numRef>
              <c:f>Figure_cult!$B$16</c:f>
              <c:numCache>
                <c:formatCode>_ [$€-2]\ * #,##0.00_ ;_ [$€-2]\ * \-#,##0.00_ ;_ [$€-2]\ * "-"??_ ;_ @_ </c:formatCode>
                <c:ptCount val="1"/>
                <c:pt idx="0">
                  <c:v>0.75</c:v>
                </c:pt>
              </c:numCache>
            </c:numRef>
          </c:val>
          <c:extLst>
            <c:ext xmlns:c16="http://schemas.microsoft.com/office/drawing/2014/chart" uri="{C3380CC4-5D6E-409C-BE32-E72D297353CC}">
              <c16:uniqueId val="{0000000B-DE0C-423B-8B09-6236E52457A2}"/>
            </c:ext>
          </c:extLst>
        </c:ser>
        <c:ser>
          <c:idx val="11"/>
          <c:order val="11"/>
          <c:tx>
            <c:strRef>
              <c:f>Figure_cult!$D$17</c:f>
              <c:strCache>
                <c:ptCount val="1"/>
                <c:pt idx="0">
                  <c:v> Child labour: € 0.60 </c:v>
                </c:pt>
              </c:strCache>
            </c:strRef>
          </c:tx>
          <c:spPr>
            <a:solidFill>
              <a:srgbClr val="FDB3B3"/>
            </a:solidFill>
            <a:ln>
              <a:noFill/>
            </a:ln>
            <a:effectLst/>
          </c:spPr>
          <c:invertIfNegative val="0"/>
          <c:cat>
            <c:strRef>
              <c:f>Figure_cult!$B$5</c:f>
              <c:strCache>
                <c:ptCount val="1"/>
                <c:pt idx="0">
                  <c:v>Cotton cultivation</c:v>
                </c:pt>
              </c:strCache>
            </c:strRef>
          </c:cat>
          <c:val>
            <c:numRef>
              <c:f>Figure_cult!$B$17</c:f>
              <c:numCache>
                <c:formatCode>_ [$€-2]\ * #,##0.00_ ;_ [$€-2]\ * \-#,##0.00_ ;_ [$€-2]\ * "-"??_ ;_ @_ </c:formatCode>
                <c:ptCount val="1"/>
                <c:pt idx="0">
                  <c:v>0.60000000000000009</c:v>
                </c:pt>
              </c:numCache>
            </c:numRef>
          </c:val>
          <c:extLst>
            <c:ext xmlns:c16="http://schemas.microsoft.com/office/drawing/2014/chart" uri="{C3380CC4-5D6E-409C-BE32-E72D297353CC}">
              <c16:uniqueId val="{0000000C-DE0C-423B-8B09-6236E52457A2}"/>
            </c:ext>
          </c:extLst>
        </c:ser>
        <c:ser>
          <c:idx val="12"/>
          <c:order val="12"/>
          <c:tx>
            <c:strRef>
              <c:f>Figure_cult!$D$18</c:f>
              <c:strCache>
                <c:ptCount val="1"/>
                <c:pt idx="0">
                  <c:v> Overtime: € 0.20 </c:v>
                </c:pt>
              </c:strCache>
            </c:strRef>
          </c:tx>
          <c:spPr>
            <a:solidFill>
              <a:srgbClr val="FDC7C3"/>
            </a:solidFill>
            <a:ln>
              <a:noFill/>
            </a:ln>
            <a:effectLst/>
          </c:spPr>
          <c:invertIfNegative val="0"/>
          <c:dPt>
            <c:idx val="0"/>
            <c:invertIfNegative val="0"/>
            <c:bubble3D val="0"/>
            <c:spPr>
              <a:solidFill>
                <a:srgbClr val="FDC7C3"/>
              </a:solidFill>
              <a:ln>
                <a:noFill/>
              </a:ln>
              <a:effectLst/>
            </c:spPr>
            <c:extLst>
              <c:ext xmlns:c16="http://schemas.microsoft.com/office/drawing/2014/chart" uri="{C3380CC4-5D6E-409C-BE32-E72D297353CC}">
                <c16:uniqueId val="{0000000E-DE0C-423B-8B09-6236E52457A2}"/>
              </c:ext>
            </c:extLst>
          </c:dPt>
          <c:cat>
            <c:strRef>
              <c:f>Figure_cult!$B$5</c:f>
              <c:strCache>
                <c:ptCount val="1"/>
                <c:pt idx="0">
                  <c:v>Cotton cultivation</c:v>
                </c:pt>
              </c:strCache>
            </c:strRef>
          </c:cat>
          <c:val>
            <c:numRef>
              <c:f>Figure_cult!$B$18</c:f>
              <c:numCache>
                <c:formatCode>_ [$€-2]\ * #,##0.00_ ;_ [$€-2]\ * \-#,##0.00_ ;_ [$€-2]\ * "-"??_ ;_ @_ </c:formatCode>
                <c:ptCount val="1"/>
                <c:pt idx="0">
                  <c:v>0.2</c:v>
                </c:pt>
              </c:numCache>
            </c:numRef>
          </c:val>
          <c:extLst>
            <c:ext xmlns:c16="http://schemas.microsoft.com/office/drawing/2014/chart" uri="{C3380CC4-5D6E-409C-BE32-E72D297353CC}">
              <c16:uniqueId val="{0000000F-DE0C-423B-8B09-6236E52457A2}"/>
            </c:ext>
          </c:extLst>
        </c:ser>
        <c:ser>
          <c:idx val="13"/>
          <c:order val="13"/>
          <c:tx>
            <c:strRef>
              <c:f>Figure_cult!$D$19</c:f>
              <c:strCache>
                <c:ptCount val="1"/>
                <c:pt idx="0">
                  <c:v> Occupational H&amp;S risk: € 0.15 </c:v>
                </c:pt>
              </c:strCache>
            </c:strRef>
          </c:tx>
          <c:spPr>
            <a:solidFill>
              <a:srgbClr val="FDDBDB"/>
            </a:solidFill>
            <a:ln>
              <a:noFill/>
            </a:ln>
            <a:effectLst/>
          </c:spPr>
          <c:invertIfNegative val="0"/>
          <c:val>
            <c:numRef>
              <c:f>Figure_cult!$B$19</c:f>
              <c:numCache>
                <c:formatCode>_ [$€-2]\ * #,##0.00_ ;_ [$€-2]\ * \-#,##0.00_ ;_ [$€-2]\ * "-"??_ ;_ @_ </c:formatCode>
                <c:ptCount val="1"/>
                <c:pt idx="0">
                  <c:v>0.15000000000000002</c:v>
                </c:pt>
              </c:numCache>
            </c:numRef>
          </c:val>
          <c:extLst>
            <c:ext xmlns:c16="http://schemas.microsoft.com/office/drawing/2014/chart" uri="{C3380CC4-5D6E-409C-BE32-E72D297353CC}">
              <c16:uniqueId val="{00000010-DE0C-423B-8B09-6236E52457A2}"/>
            </c:ext>
          </c:extLst>
        </c:ser>
        <c:ser>
          <c:idx val="14"/>
          <c:order val="14"/>
          <c:tx>
            <c:strRef>
              <c:f>Figure_cult!$D$20</c:f>
              <c:strCache>
                <c:ptCount val="1"/>
                <c:pt idx="0">
                  <c:v> Discrimination: € 0.05 </c:v>
                </c:pt>
              </c:strCache>
            </c:strRef>
          </c:tx>
          <c:spPr>
            <a:solidFill>
              <a:srgbClr val="FFCCCC"/>
            </a:solidFill>
            <a:ln>
              <a:noFill/>
            </a:ln>
            <a:effectLst/>
          </c:spPr>
          <c:invertIfNegative val="0"/>
          <c:val>
            <c:numRef>
              <c:f>Figure_cult!$B$20</c:f>
              <c:numCache>
                <c:formatCode>_ [$€-2]\ * #,##0.00_ ;_ [$€-2]\ * \-#,##0.00_ ;_ [$€-2]\ * "-"??_ ;_ @_ </c:formatCode>
                <c:ptCount val="1"/>
                <c:pt idx="0">
                  <c:v>0.05</c:v>
                </c:pt>
              </c:numCache>
            </c:numRef>
          </c:val>
          <c:extLst>
            <c:ext xmlns:c16="http://schemas.microsoft.com/office/drawing/2014/chart" uri="{C3380CC4-5D6E-409C-BE32-E72D297353CC}">
              <c16:uniqueId val="{00000011-DE0C-423B-8B09-6236E52457A2}"/>
            </c:ext>
          </c:extLst>
        </c:ser>
        <c:ser>
          <c:idx val="15"/>
          <c:order val="15"/>
          <c:tx>
            <c:strRef>
              <c:f>Figure_cult!$D$21</c:f>
              <c:strCache>
                <c:ptCount val="1"/>
              </c:strCache>
            </c:strRef>
          </c:tx>
          <c:spPr>
            <a:solidFill>
              <a:srgbClr val="FFCCCC"/>
            </a:solidFill>
            <a:ln>
              <a:noFill/>
            </a:ln>
            <a:effectLst/>
          </c:spPr>
          <c:invertIfNegative val="0"/>
          <c:val>
            <c:numRef>
              <c:f>Figure_cult!$B$21</c:f>
              <c:numCache>
                <c:formatCode>_ [$€-2]\ * #,##0.00_ ;_ [$€-2]\ * \-#,##0.00_ ;_ [$€-2]\ * "-"??_ ;_ @_ </c:formatCode>
                <c:ptCount val="1"/>
              </c:numCache>
            </c:numRef>
          </c:val>
          <c:extLst>
            <c:ext xmlns:c16="http://schemas.microsoft.com/office/drawing/2014/chart" uri="{C3380CC4-5D6E-409C-BE32-E72D297353CC}">
              <c16:uniqueId val="{00000012-DE0C-423B-8B09-6236E52457A2}"/>
            </c:ext>
          </c:extLst>
        </c:ser>
        <c:dLbls>
          <c:showLegendKey val="0"/>
          <c:showVal val="0"/>
          <c:showCatName val="0"/>
          <c:showSerName val="0"/>
          <c:showPercent val="0"/>
          <c:showBubbleSize val="0"/>
        </c:dLbls>
        <c:gapWidth val="150"/>
        <c:overlap val="100"/>
        <c:axId val="654505160"/>
        <c:axId val="654504504"/>
      </c:barChart>
      <c:catAx>
        <c:axId val="65450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4504"/>
        <c:crosses val="autoZero"/>
        <c:auto val="1"/>
        <c:lblAlgn val="ctr"/>
        <c:lblOffset val="100"/>
        <c:noMultiLvlLbl val="0"/>
      </c:catAx>
      <c:valAx>
        <c:axId val="654504504"/>
        <c:scaling>
          <c:orientation val="minMax"/>
        </c:scaling>
        <c:delete val="0"/>
        <c:axPos val="l"/>
        <c:majorGridlines>
          <c:spPr>
            <a:ln w="9525" cap="flat" cmpd="sng" algn="ctr">
              <a:solidFill>
                <a:schemeClr val="tx1">
                  <a:lumMod val="15000"/>
                  <a:lumOff val="85000"/>
                </a:schemeClr>
              </a:solidFill>
              <a:round/>
            </a:ln>
            <a:effectLst/>
          </c:spPr>
        </c:majorGridlines>
        <c:numFmt formatCode="_ [$€-2]\ * #,##0_ ;_ [$€-2]\ * \-#,##0_ ;_ [$€-2]\ * &quot;-&quot;_ ;_ @_ "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5160"/>
        <c:crosses val="autoZero"/>
        <c:crossBetween val="between"/>
      </c:valAx>
      <c:spPr>
        <a:noFill/>
        <a:ln>
          <a:noFill/>
        </a:ln>
        <a:effectLst/>
      </c:spPr>
    </c:plotArea>
    <c:legend>
      <c:legendPos val="r"/>
      <c:legendEntry>
        <c:idx val="0"/>
        <c:delete val="1"/>
      </c:legendEntry>
      <c:legendEntry>
        <c:idx val="8"/>
        <c:delete val="1"/>
      </c:legendEntry>
      <c:layout>
        <c:manualLayout>
          <c:xMode val="edge"/>
          <c:yMode val="edge"/>
          <c:x val="0.52567555017161316"/>
          <c:y val="6.0268355888281028E-2"/>
          <c:w val="0.47432436689229018"/>
          <c:h val="0.8794632882234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0491438753284"/>
          <c:y val="2.587037037037037E-2"/>
          <c:w val="0.34952654956591966"/>
          <c:h val="0.89197583111886658"/>
        </c:manualLayout>
      </c:layout>
      <c:barChart>
        <c:barDir val="col"/>
        <c:grouping val="stacked"/>
        <c:varyColors val="0"/>
        <c:ser>
          <c:idx val="0"/>
          <c:order val="0"/>
          <c:tx>
            <c:strRef>
              <c:f>Figure_text!$D$6</c:f>
              <c:strCache>
                <c:ptCount val="1"/>
                <c:pt idx="0">
                  <c:v> Energy use: € 1.80 </c:v>
                </c:pt>
              </c:strCache>
            </c:strRef>
          </c:tx>
          <c:spPr>
            <a:solidFill>
              <a:srgbClr val="70AD47">
                <a:lumMod val="50000"/>
              </a:srgbClr>
            </a:solidFill>
            <a:ln>
              <a:noFill/>
            </a:ln>
            <a:effectLst/>
          </c:spPr>
          <c:invertIfNegative val="0"/>
          <c:cat>
            <c:strRef>
              <c:f>Figure_text!$B$5</c:f>
              <c:strCache>
                <c:ptCount val="1"/>
                <c:pt idx="0">
                  <c:v>Textile production</c:v>
                </c:pt>
              </c:strCache>
            </c:strRef>
          </c:cat>
          <c:val>
            <c:numRef>
              <c:f>Figure_text!$B$6</c:f>
              <c:numCache>
                <c:formatCode>_ [$€-2]\ * #,##0.00_ ;_ [$€-2]\ * \-#,##0.00_ ;_ [$€-2]\ * "-"??_ ;_ @_ </c:formatCode>
                <c:ptCount val="1"/>
                <c:pt idx="0">
                  <c:v>1.8</c:v>
                </c:pt>
              </c:numCache>
            </c:numRef>
          </c:val>
          <c:extLst>
            <c:ext xmlns:c16="http://schemas.microsoft.com/office/drawing/2014/chart" uri="{C3380CC4-5D6E-409C-BE32-E72D297353CC}">
              <c16:uniqueId val="{00000000-DE9D-4E6B-AAD1-E446AF9F5DDF}"/>
            </c:ext>
          </c:extLst>
        </c:ser>
        <c:ser>
          <c:idx val="1"/>
          <c:order val="1"/>
          <c:tx>
            <c:strRef>
              <c:f>Figure_text!$D$7</c:f>
              <c:strCache>
                <c:ptCount val="1"/>
                <c:pt idx="0">
                  <c:v> Air pollution: € 1.60 </c:v>
                </c:pt>
              </c:strCache>
            </c:strRef>
          </c:tx>
          <c:spPr>
            <a:solidFill>
              <a:srgbClr val="4A742E"/>
            </a:solidFill>
            <a:ln>
              <a:noFill/>
            </a:ln>
            <a:effectLst/>
          </c:spPr>
          <c:invertIfNegative val="0"/>
          <c:cat>
            <c:strRef>
              <c:f>Figure_text!$B$5</c:f>
              <c:strCache>
                <c:ptCount val="1"/>
                <c:pt idx="0">
                  <c:v>Textile production</c:v>
                </c:pt>
              </c:strCache>
            </c:strRef>
          </c:cat>
          <c:val>
            <c:numRef>
              <c:f>Figure_text!$B$7</c:f>
              <c:numCache>
                <c:formatCode>_ [$€-2]\ * #,##0.00_ ;_ [$€-2]\ * \-#,##0.00_ ;_ [$€-2]\ * "-"??_ ;_ @_ </c:formatCode>
                <c:ptCount val="1"/>
                <c:pt idx="0">
                  <c:v>1.6</c:v>
                </c:pt>
              </c:numCache>
            </c:numRef>
          </c:val>
          <c:extLst>
            <c:ext xmlns:c16="http://schemas.microsoft.com/office/drawing/2014/chart" uri="{C3380CC4-5D6E-409C-BE32-E72D297353CC}">
              <c16:uniqueId val="{00000001-DE9D-4E6B-AAD1-E446AF9F5DDF}"/>
            </c:ext>
          </c:extLst>
        </c:ser>
        <c:ser>
          <c:idx val="2"/>
          <c:order val="2"/>
          <c:tx>
            <c:strRef>
              <c:f>Figure_text!$D$8</c:f>
              <c:strCache>
                <c:ptCount val="1"/>
                <c:pt idx="0">
                  <c:v> Climate change: € 1.30 </c:v>
                </c:pt>
              </c:strCache>
            </c:strRef>
          </c:tx>
          <c:spPr>
            <a:solidFill>
              <a:srgbClr val="70AD47">
                <a:lumMod val="75000"/>
              </a:srgbClr>
            </a:solidFill>
            <a:ln>
              <a:noFill/>
            </a:ln>
            <a:effectLst/>
          </c:spPr>
          <c:invertIfNegative val="0"/>
          <c:cat>
            <c:strRef>
              <c:f>Figure_text!$B$5</c:f>
              <c:strCache>
                <c:ptCount val="1"/>
                <c:pt idx="0">
                  <c:v>Textile production</c:v>
                </c:pt>
              </c:strCache>
            </c:strRef>
          </c:cat>
          <c:val>
            <c:numRef>
              <c:f>Figure_text!$B$8</c:f>
              <c:numCache>
                <c:formatCode>_ [$€-2]\ * #,##0.00_ ;_ [$€-2]\ * \-#,##0.00_ ;_ [$€-2]\ * "-"??_ ;_ @_ </c:formatCode>
                <c:ptCount val="1"/>
                <c:pt idx="0">
                  <c:v>1.3</c:v>
                </c:pt>
              </c:numCache>
            </c:numRef>
          </c:val>
          <c:extLst>
            <c:ext xmlns:c16="http://schemas.microsoft.com/office/drawing/2014/chart" uri="{C3380CC4-5D6E-409C-BE32-E72D297353CC}">
              <c16:uniqueId val="{00000002-DE9D-4E6B-AAD1-E446AF9F5DDF}"/>
            </c:ext>
          </c:extLst>
        </c:ser>
        <c:ser>
          <c:idx val="3"/>
          <c:order val="3"/>
          <c:tx>
            <c:strRef>
              <c:f>Figure_text!$D$9</c:f>
              <c:strCache>
                <c:ptCount val="1"/>
                <c:pt idx="0">
                  <c:v> Water pollution: € 0.85 </c:v>
                </c:pt>
              </c:strCache>
            </c:strRef>
          </c:tx>
          <c:spPr>
            <a:solidFill>
              <a:srgbClr val="63973F"/>
            </a:solidFill>
            <a:ln>
              <a:noFill/>
            </a:ln>
            <a:effectLst/>
          </c:spPr>
          <c:invertIfNegative val="0"/>
          <c:cat>
            <c:strRef>
              <c:f>Figure_text!$B$5</c:f>
              <c:strCache>
                <c:ptCount val="1"/>
                <c:pt idx="0">
                  <c:v>Textile production</c:v>
                </c:pt>
              </c:strCache>
            </c:strRef>
          </c:cat>
          <c:val>
            <c:numRef>
              <c:f>Figure_text!$B$9</c:f>
              <c:numCache>
                <c:formatCode>_ [$€-2]\ * #,##0.00_ ;_ [$€-2]\ * \-#,##0.00_ ;_ [$€-2]\ * "-"??_ ;_ @_ </c:formatCode>
                <c:ptCount val="1"/>
                <c:pt idx="0">
                  <c:v>0.85000000000000009</c:v>
                </c:pt>
              </c:numCache>
            </c:numRef>
          </c:val>
          <c:extLst>
            <c:ext xmlns:c16="http://schemas.microsoft.com/office/drawing/2014/chart" uri="{C3380CC4-5D6E-409C-BE32-E72D297353CC}">
              <c16:uniqueId val="{00000003-DE9D-4E6B-AAD1-E446AF9F5DDF}"/>
            </c:ext>
          </c:extLst>
        </c:ser>
        <c:ser>
          <c:idx val="4"/>
          <c:order val="4"/>
          <c:tx>
            <c:strRef>
              <c:f>Figure_text!$D$10</c:f>
              <c:strCache>
                <c:ptCount val="1"/>
                <c:pt idx="0">
                  <c:v> Water use: € 0.30 </c:v>
                </c:pt>
              </c:strCache>
            </c:strRef>
          </c:tx>
          <c:spPr>
            <a:solidFill>
              <a:srgbClr val="68A042"/>
            </a:solidFill>
            <a:ln>
              <a:noFill/>
            </a:ln>
            <a:effectLst/>
          </c:spPr>
          <c:invertIfNegative val="0"/>
          <c:cat>
            <c:strRef>
              <c:f>Figure_text!$B$5</c:f>
              <c:strCache>
                <c:ptCount val="1"/>
                <c:pt idx="0">
                  <c:v>Textile production</c:v>
                </c:pt>
              </c:strCache>
            </c:strRef>
          </c:cat>
          <c:val>
            <c:numRef>
              <c:f>Figure_text!$B$10</c:f>
              <c:numCache>
                <c:formatCode>_ [$€-2]\ * #,##0.00_ ;_ [$€-2]\ * \-#,##0.00_ ;_ [$€-2]\ * "-"??_ ;_ @_ </c:formatCode>
                <c:ptCount val="1"/>
                <c:pt idx="0">
                  <c:v>0.30000000000000004</c:v>
                </c:pt>
              </c:numCache>
            </c:numRef>
          </c:val>
          <c:extLst>
            <c:ext xmlns:c16="http://schemas.microsoft.com/office/drawing/2014/chart" uri="{C3380CC4-5D6E-409C-BE32-E72D297353CC}">
              <c16:uniqueId val="{00000004-DE9D-4E6B-AAD1-E446AF9F5DDF}"/>
            </c:ext>
          </c:extLst>
        </c:ser>
        <c:ser>
          <c:idx val="5"/>
          <c:order val="5"/>
          <c:tx>
            <c:strRef>
              <c:f>Figure_text!$D$11</c:f>
              <c:strCache>
                <c:ptCount val="1"/>
                <c:pt idx="0">
                  <c:v> Materials use: &lt; € 0.05 </c:v>
                </c:pt>
              </c:strCache>
              <c:extLst xmlns:c15="http://schemas.microsoft.com/office/drawing/2012/chart"/>
            </c:strRef>
          </c:tx>
          <c:spPr>
            <a:solidFill>
              <a:srgbClr val="89C064"/>
            </a:solidFill>
            <a:ln>
              <a:noFill/>
            </a:ln>
            <a:effectLst/>
          </c:spPr>
          <c:invertIfNegative val="0"/>
          <c:cat>
            <c:strRef>
              <c:f>Figure_text!$B$5</c:f>
              <c:strCache>
                <c:ptCount val="1"/>
                <c:pt idx="0">
                  <c:v>Textile production</c:v>
                </c:pt>
              </c:strCache>
              <c:extLst xmlns:c15="http://schemas.microsoft.com/office/drawing/2012/chart"/>
            </c:strRef>
          </c:cat>
          <c:val>
            <c:numRef>
              <c:f>Figure_text!$B$11</c:f>
              <c:numCache>
                <c:formatCode>_ [$€-2]\ * #,##0.00_ ;_ [$€-2]\ * \-#,##0.00_ ;_ [$€-2]\ * "-"??_ ;_ @_ </c:formatCode>
                <c:ptCount val="1"/>
                <c:pt idx="0">
                  <c:v>0</c:v>
                </c:pt>
              </c:numCache>
              <c:extLst xmlns:c15="http://schemas.microsoft.com/office/drawing/2012/chart"/>
            </c:numRef>
          </c:val>
          <c:extLst xmlns:c15="http://schemas.microsoft.com/office/drawing/2012/chart">
            <c:ext xmlns:c16="http://schemas.microsoft.com/office/drawing/2014/chart" uri="{C3380CC4-5D6E-409C-BE32-E72D297353CC}">
              <c16:uniqueId val="{00000005-DE9D-4E6B-AAD1-E446AF9F5DDF}"/>
            </c:ext>
          </c:extLst>
        </c:ser>
        <c:ser>
          <c:idx val="8"/>
          <c:order val="8"/>
          <c:tx>
            <c:strRef>
              <c:f>Figure_text!$D$14</c:f>
              <c:strCache>
                <c:ptCount val="1"/>
                <c:pt idx="0">
                  <c:v> Bonded labour: € 10.85 </c:v>
                </c:pt>
              </c:strCache>
            </c:strRef>
          </c:tx>
          <c:spPr>
            <a:solidFill>
              <a:srgbClr val="C00000"/>
            </a:solidFill>
            <a:ln>
              <a:noFill/>
            </a:ln>
            <a:effectLst/>
          </c:spPr>
          <c:invertIfNegative val="0"/>
          <c:cat>
            <c:strRef>
              <c:f>Figure_text!$B$5</c:f>
              <c:strCache>
                <c:ptCount val="1"/>
                <c:pt idx="0">
                  <c:v>Textile production</c:v>
                </c:pt>
              </c:strCache>
            </c:strRef>
          </c:cat>
          <c:val>
            <c:numRef>
              <c:f>Figure_text!$B$14</c:f>
              <c:numCache>
                <c:formatCode>_ [$€-2]\ * #,##0.00_ ;_ [$€-2]\ * \-#,##0.00_ ;_ [$€-2]\ * "-"??_ ;_ @_ </c:formatCode>
                <c:ptCount val="1"/>
                <c:pt idx="0">
                  <c:v>10.850000000000001</c:v>
                </c:pt>
              </c:numCache>
            </c:numRef>
          </c:val>
          <c:extLst>
            <c:ext xmlns:c16="http://schemas.microsoft.com/office/drawing/2014/chart" uri="{C3380CC4-5D6E-409C-BE32-E72D297353CC}">
              <c16:uniqueId val="{00000006-DE9D-4E6B-AAD1-E446AF9F5DDF}"/>
            </c:ext>
          </c:extLst>
        </c:ser>
        <c:ser>
          <c:idx val="9"/>
          <c:order val="9"/>
          <c:tx>
            <c:strRef>
              <c:f>Figure_text!$D$15</c:f>
              <c:strCache>
                <c:ptCount val="1"/>
                <c:pt idx="0">
                  <c:v> Child labour: € 1.40 </c:v>
                </c:pt>
              </c:strCache>
            </c:strRef>
          </c:tx>
          <c:spPr>
            <a:solidFill>
              <a:srgbClr val="FC2424"/>
            </a:solidFill>
            <a:ln>
              <a:noFill/>
            </a:ln>
            <a:effectLst/>
          </c:spPr>
          <c:invertIfNegative val="0"/>
          <c:dLbls>
            <c:dLbl>
              <c:idx val="0"/>
              <c:layout>
                <c:manualLayout>
                  <c:x val="1.0375529981829195E-3"/>
                  <c:y val="-0.18210461656588925"/>
                </c:manualLayout>
              </c:layout>
              <c:tx>
                <c:rich>
                  <a:bodyPr/>
                  <a:lstStyle/>
                  <a:p>
                    <a:fld id="{BF245177-230B-49F8-B2D7-8BDFC3B11AC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E9D-4E6B-AAD1-E446AF9F5DD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Figure_text!$B$5</c:f>
              <c:strCache>
                <c:ptCount val="1"/>
                <c:pt idx="0">
                  <c:v>Textile production</c:v>
                </c:pt>
              </c:strCache>
            </c:strRef>
          </c:cat>
          <c:val>
            <c:numRef>
              <c:f>Figure_text!$B$15</c:f>
              <c:numCache>
                <c:formatCode>_ [$€-2]\ * #,##0.00_ ;_ [$€-2]\ * \-#,##0.00_ ;_ [$€-2]\ * "-"??_ ;_ @_ </c:formatCode>
                <c:ptCount val="1"/>
                <c:pt idx="0">
                  <c:v>1.4000000000000001</c:v>
                </c:pt>
              </c:numCache>
            </c:numRef>
          </c:val>
          <c:extLst>
            <c:ext xmlns:c15="http://schemas.microsoft.com/office/drawing/2012/chart" uri="{02D57815-91ED-43cb-92C2-25804820EDAC}">
              <c15:datalabelsRange>
                <c15:f>Figure_text!$B$25</c15:f>
                <c15:dlblRangeCache>
                  <c:ptCount val="1"/>
                  <c:pt idx="0">
                    <c:v> € 21.15 </c:v>
                  </c:pt>
                </c15:dlblRangeCache>
              </c15:datalabelsRange>
            </c:ext>
            <c:ext xmlns:c16="http://schemas.microsoft.com/office/drawing/2014/chart" uri="{C3380CC4-5D6E-409C-BE32-E72D297353CC}">
              <c16:uniqueId val="{00000008-DE9D-4E6B-AAD1-E446AF9F5DDF}"/>
            </c:ext>
          </c:extLst>
        </c:ser>
        <c:ser>
          <c:idx val="10"/>
          <c:order val="10"/>
          <c:tx>
            <c:strRef>
              <c:f>Figure_text!$D$16</c:f>
              <c:strCache>
                <c:ptCount val="1"/>
                <c:pt idx="0">
                  <c:v> Insufficient wages and social security: € 1.15 </c:v>
                </c:pt>
              </c:strCache>
            </c:strRef>
          </c:tx>
          <c:spPr>
            <a:solidFill>
              <a:srgbClr val="FF8F8F"/>
            </a:solidFill>
            <a:ln>
              <a:noFill/>
            </a:ln>
            <a:effectLst/>
          </c:spPr>
          <c:invertIfNegative val="0"/>
          <c:cat>
            <c:strRef>
              <c:f>Figure_text!$B$5</c:f>
              <c:strCache>
                <c:ptCount val="1"/>
                <c:pt idx="0">
                  <c:v>Textile production</c:v>
                </c:pt>
              </c:strCache>
            </c:strRef>
          </c:cat>
          <c:val>
            <c:numRef>
              <c:f>Figure_text!$B$16</c:f>
              <c:numCache>
                <c:formatCode>_ [$€-2]\ * #,##0.00_ ;_ [$€-2]\ * \-#,##0.00_ ;_ [$€-2]\ * "-"??_ ;_ @_ </c:formatCode>
                <c:ptCount val="1"/>
                <c:pt idx="0">
                  <c:v>1.1500000000000001</c:v>
                </c:pt>
              </c:numCache>
            </c:numRef>
          </c:val>
          <c:extLst>
            <c:ext xmlns:c16="http://schemas.microsoft.com/office/drawing/2014/chart" uri="{C3380CC4-5D6E-409C-BE32-E72D297353CC}">
              <c16:uniqueId val="{00000009-DE9D-4E6B-AAD1-E446AF9F5DDF}"/>
            </c:ext>
          </c:extLst>
        </c:ser>
        <c:ser>
          <c:idx val="11"/>
          <c:order val="11"/>
          <c:tx>
            <c:strRef>
              <c:f>Figure_text!$D$17</c:f>
              <c:strCache>
                <c:ptCount val="1"/>
                <c:pt idx="0">
                  <c:v> Harassment: € 0.95 </c:v>
                </c:pt>
              </c:strCache>
            </c:strRef>
          </c:tx>
          <c:spPr>
            <a:solidFill>
              <a:srgbClr val="FDB3B3"/>
            </a:solidFill>
            <a:ln>
              <a:noFill/>
            </a:ln>
            <a:effectLst/>
          </c:spPr>
          <c:invertIfNegative val="0"/>
          <c:cat>
            <c:strRef>
              <c:f>Figure_text!$B$5</c:f>
              <c:strCache>
                <c:ptCount val="1"/>
                <c:pt idx="0">
                  <c:v>Textile production</c:v>
                </c:pt>
              </c:strCache>
            </c:strRef>
          </c:cat>
          <c:val>
            <c:numRef>
              <c:f>Figure_text!$B$17</c:f>
              <c:numCache>
                <c:formatCode>_ [$€-2]\ * #,##0.00_ ;_ [$€-2]\ * \-#,##0.00_ ;_ [$€-2]\ * "-"??_ ;_ @_ </c:formatCode>
                <c:ptCount val="1"/>
                <c:pt idx="0">
                  <c:v>0.95000000000000007</c:v>
                </c:pt>
              </c:numCache>
            </c:numRef>
          </c:val>
          <c:extLst>
            <c:ext xmlns:c16="http://schemas.microsoft.com/office/drawing/2014/chart" uri="{C3380CC4-5D6E-409C-BE32-E72D297353CC}">
              <c16:uniqueId val="{0000000A-DE9D-4E6B-AAD1-E446AF9F5DDF}"/>
            </c:ext>
          </c:extLst>
        </c:ser>
        <c:ser>
          <c:idx val="12"/>
          <c:order val="12"/>
          <c:tx>
            <c:strRef>
              <c:f>Figure_text!$D$18</c:f>
              <c:strCache>
                <c:ptCount val="1"/>
                <c:pt idx="0">
                  <c:v> Denied freedom of association: € 0.45 </c:v>
                </c:pt>
              </c:strCache>
            </c:strRef>
          </c:tx>
          <c:spPr>
            <a:solidFill>
              <a:srgbClr val="FDC7C3"/>
            </a:solidFill>
            <a:ln>
              <a:noFill/>
            </a:ln>
            <a:effectLst/>
          </c:spPr>
          <c:invertIfNegative val="0"/>
          <c:dPt>
            <c:idx val="0"/>
            <c:invertIfNegative val="0"/>
            <c:bubble3D val="0"/>
            <c:spPr>
              <a:solidFill>
                <a:srgbClr val="FDC7C3"/>
              </a:solidFill>
              <a:ln>
                <a:noFill/>
              </a:ln>
              <a:effectLst/>
            </c:spPr>
            <c:extLst>
              <c:ext xmlns:c16="http://schemas.microsoft.com/office/drawing/2014/chart" uri="{C3380CC4-5D6E-409C-BE32-E72D297353CC}">
                <c16:uniqueId val="{0000000C-DE9D-4E6B-AAD1-E446AF9F5DDF}"/>
              </c:ext>
            </c:extLst>
          </c:dPt>
          <c:cat>
            <c:strRef>
              <c:f>Figure_text!$B$5</c:f>
              <c:strCache>
                <c:ptCount val="1"/>
                <c:pt idx="0">
                  <c:v>Textile production</c:v>
                </c:pt>
              </c:strCache>
            </c:strRef>
          </c:cat>
          <c:val>
            <c:numRef>
              <c:f>Figure_text!$B$18</c:f>
              <c:numCache>
                <c:formatCode>_ [$€-2]\ * #,##0.00_ ;_ [$€-2]\ * \-#,##0.00_ ;_ [$€-2]\ * "-"??_ ;_ @_ </c:formatCode>
                <c:ptCount val="1"/>
                <c:pt idx="0">
                  <c:v>0.45</c:v>
                </c:pt>
              </c:numCache>
            </c:numRef>
          </c:val>
          <c:extLst>
            <c:ext xmlns:c16="http://schemas.microsoft.com/office/drawing/2014/chart" uri="{C3380CC4-5D6E-409C-BE32-E72D297353CC}">
              <c16:uniqueId val="{0000000D-DE9D-4E6B-AAD1-E446AF9F5DDF}"/>
            </c:ext>
          </c:extLst>
        </c:ser>
        <c:ser>
          <c:idx val="13"/>
          <c:order val="13"/>
          <c:tx>
            <c:strRef>
              <c:f>Figure_text!$D$19</c:f>
              <c:strCache>
                <c:ptCount val="1"/>
                <c:pt idx="0">
                  <c:v> Occupational H&amp;S risk: € 0.40 </c:v>
                </c:pt>
              </c:strCache>
            </c:strRef>
          </c:tx>
          <c:spPr>
            <a:solidFill>
              <a:srgbClr val="FDDBDB"/>
            </a:solidFill>
            <a:ln>
              <a:noFill/>
            </a:ln>
            <a:effectLst/>
          </c:spPr>
          <c:invertIfNegative val="0"/>
          <c:val>
            <c:numRef>
              <c:f>Figure_text!$B$19</c:f>
              <c:numCache>
                <c:formatCode>_ [$€-2]\ * #,##0.00_ ;_ [$€-2]\ * \-#,##0.00_ ;_ [$€-2]\ * "-"??_ ;_ @_ </c:formatCode>
                <c:ptCount val="1"/>
                <c:pt idx="0">
                  <c:v>0.4</c:v>
                </c:pt>
              </c:numCache>
            </c:numRef>
          </c:val>
          <c:extLst>
            <c:ext xmlns:c16="http://schemas.microsoft.com/office/drawing/2014/chart" uri="{C3380CC4-5D6E-409C-BE32-E72D297353CC}">
              <c16:uniqueId val="{0000000E-DE9D-4E6B-AAD1-E446AF9F5DDF}"/>
            </c:ext>
          </c:extLst>
        </c:ser>
        <c:ser>
          <c:idx val="14"/>
          <c:order val="14"/>
          <c:tx>
            <c:strRef>
              <c:f>Figure_text!$D$20</c:f>
              <c:strCache>
                <c:ptCount val="1"/>
                <c:pt idx="0">
                  <c:v> Discrimination: € 0.10 </c:v>
                </c:pt>
              </c:strCache>
              <c:extLst xmlns:c15="http://schemas.microsoft.com/office/drawing/2012/chart"/>
            </c:strRef>
          </c:tx>
          <c:spPr>
            <a:solidFill>
              <a:srgbClr val="FFCCCC"/>
            </a:solidFill>
            <a:ln>
              <a:noFill/>
            </a:ln>
            <a:effectLst/>
          </c:spPr>
          <c:invertIfNegative val="0"/>
          <c:val>
            <c:numRef>
              <c:f>Figure_text!$B$20</c:f>
              <c:numCache>
                <c:formatCode>_ [$€-2]\ * #,##0.00_ ;_ [$€-2]\ * \-#,##0.00_ ;_ [$€-2]\ * "-"??_ ;_ @_ </c:formatCode>
                <c:ptCount val="1"/>
                <c:pt idx="0">
                  <c:v>0.1</c:v>
                </c:pt>
              </c:numCache>
              <c:extLst xmlns:c15="http://schemas.microsoft.com/office/drawing/2012/chart"/>
            </c:numRef>
          </c:val>
          <c:extLst xmlns:c15="http://schemas.microsoft.com/office/drawing/2012/chart">
            <c:ext xmlns:c16="http://schemas.microsoft.com/office/drawing/2014/chart" uri="{C3380CC4-5D6E-409C-BE32-E72D297353CC}">
              <c16:uniqueId val="{0000000F-DE9D-4E6B-AAD1-E446AF9F5DDF}"/>
            </c:ext>
          </c:extLst>
        </c:ser>
        <c:ser>
          <c:idx val="15"/>
          <c:order val="15"/>
          <c:tx>
            <c:strRef>
              <c:f>Figure_text!$D$21</c:f>
              <c:strCache>
                <c:ptCount val="1"/>
                <c:pt idx="0">
                  <c:v> Overtime: € 0.05 </c:v>
                </c:pt>
              </c:strCache>
              <c:extLst xmlns:c15="http://schemas.microsoft.com/office/drawing/2012/chart"/>
            </c:strRef>
          </c:tx>
          <c:spPr>
            <a:solidFill>
              <a:srgbClr val="FFCCCC"/>
            </a:solidFill>
            <a:ln>
              <a:noFill/>
            </a:ln>
            <a:effectLst/>
          </c:spPr>
          <c:invertIfNegative val="0"/>
          <c:val>
            <c:numRef>
              <c:f>Figure_text!$B$21</c:f>
              <c:numCache>
                <c:formatCode>_ [$€-2]\ * #,##0.00_ ;_ [$€-2]\ * \-#,##0.00_ ;_ [$€-2]\ * "-"??_ ;_ @_ </c:formatCode>
                <c:ptCount val="1"/>
                <c:pt idx="0">
                  <c:v>0.05</c:v>
                </c:pt>
              </c:numCache>
              <c:extLst xmlns:c15="http://schemas.microsoft.com/office/drawing/2012/chart"/>
            </c:numRef>
          </c:val>
          <c:extLst xmlns:c15="http://schemas.microsoft.com/office/drawing/2012/chart">
            <c:ext xmlns:c16="http://schemas.microsoft.com/office/drawing/2014/chart" uri="{C3380CC4-5D6E-409C-BE32-E72D297353CC}">
              <c16:uniqueId val="{00000010-DE9D-4E6B-AAD1-E446AF9F5DDF}"/>
            </c:ext>
          </c:extLst>
        </c:ser>
        <c:dLbls>
          <c:showLegendKey val="0"/>
          <c:showVal val="0"/>
          <c:showCatName val="0"/>
          <c:showSerName val="0"/>
          <c:showPercent val="0"/>
          <c:showBubbleSize val="0"/>
        </c:dLbls>
        <c:gapWidth val="150"/>
        <c:overlap val="100"/>
        <c:axId val="654505160"/>
        <c:axId val="654504504"/>
        <c:extLst>
          <c:ext xmlns:c15="http://schemas.microsoft.com/office/drawing/2012/chart" uri="{02D57815-91ED-43cb-92C2-25804820EDAC}">
            <c15:filteredBarSeries>
              <c15:ser>
                <c:idx val="6"/>
                <c:order val="6"/>
                <c:tx>
                  <c:strRef>
                    <c:extLst>
                      <c:ext uri="{02D57815-91ED-43cb-92C2-25804820EDAC}">
                        <c15:formulaRef>
                          <c15:sqref>Figure_text!$D$12</c15:sqref>
                        </c15:formulaRef>
                      </c:ext>
                    </c:extLst>
                    <c:strCache>
                      <c:ptCount val="1"/>
                      <c:pt idx="0">
                        <c:v> Air pollution: € - </c:v>
                      </c:pt>
                    </c:strCache>
                  </c:strRef>
                </c:tx>
                <c:spPr>
                  <a:solidFill>
                    <a:srgbClr val="70AD47">
                      <a:lumMod val="60000"/>
                      <a:lumOff val="40000"/>
                    </a:srgbClr>
                  </a:solidFill>
                  <a:ln>
                    <a:noFill/>
                  </a:ln>
                  <a:effectLst/>
                </c:spPr>
                <c:invertIfNegative val="0"/>
                <c:cat>
                  <c:strRef>
                    <c:extLst>
                      <c:ext uri="{02D57815-91ED-43cb-92C2-25804820EDAC}">
                        <c15:formulaRef>
                          <c15:sqref>Figure_text!$B$5</c15:sqref>
                        </c15:formulaRef>
                      </c:ext>
                    </c:extLst>
                    <c:strCache>
                      <c:ptCount val="1"/>
                      <c:pt idx="0">
                        <c:v>Textile production</c:v>
                      </c:pt>
                    </c:strCache>
                  </c:strRef>
                </c:cat>
                <c:val>
                  <c:numRef>
                    <c:extLst>
                      <c:ext uri="{02D57815-91ED-43cb-92C2-25804820EDAC}">
                        <c15:formulaRef>
                          <c15:sqref>Figure_text!$B$12</c15:sqref>
                        </c15:formulaRef>
                      </c:ext>
                    </c:extLst>
                    <c:numCache>
                      <c:formatCode>_ [$€-2]\ * #,##0.00_ ;_ [$€-2]\ * \-#,##0.00_ ;_ [$€-2]\ * "-"??_ ;_ @_ </c:formatCode>
                      <c:ptCount val="1"/>
                    </c:numCache>
                  </c:numRef>
                </c:val>
                <c:extLst>
                  <c:ext xmlns:c16="http://schemas.microsoft.com/office/drawing/2014/chart" uri="{C3380CC4-5D6E-409C-BE32-E72D297353CC}">
                    <c16:uniqueId val="{00000011-DE9D-4E6B-AAD1-E446AF9F5DDF}"/>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Figure_text!$D$13</c15:sqref>
                        </c15:formulaRef>
                      </c:ext>
                    </c:extLst>
                    <c:strCache>
                      <c:ptCount val="1"/>
                      <c:pt idx="0">
                        <c:v> Soil pollution: € - </c:v>
                      </c:pt>
                    </c:strCache>
                  </c:strRef>
                </c:tx>
                <c:spPr>
                  <a:solidFill>
                    <a:srgbClr val="D3E8C6"/>
                  </a:solidFill>
                  <a:ln>
                    <a:noFill/>
                  </a:ln>
                  <a:effectLst/>
                </c:spPr>
                <c:invertIfNegative val="0"/>
                <c:cat>
                  <c:strRef>
                    <c:extLst xmlns:c15="http://schemas.microsoft.com/office/drawing/2012/chart">
                      <c:ext xmlns:c15="http://schemas.microsoft.com/office/drawing/2012/chart" uri="{02D57815-91ED-43cb-92C2-25804820EDAC}">
                        <c15:formulaRef>
                          <c15:sqref>Figure_text!$B$5</c15:sqref>
                        </c15:formulaRef>
                      </c:ext>
                    </c:extLst>
                    <c:strCache>
                      <c:ptCount val="1"/>
                      <c:pt idx="0">
                        <c:v>Textile production</c:v>
                      </c:pt>
                    </c:strCache>
                  </c:strRef>
                </c:cat>
                <c:val>
                  <c:numRef>
                    <c:extLst xmlns:c15="http://schemas.microsoft.com/office/drawing/2012/chart">
                      <c:ext xmlns:c15="http://schemas.microsoft.com/office/drawing/2012/chart" uri="{02D57815-91ED-43cb-92C2-25804820EDAC}">
                        <c15:formulaRef>
                          <c15:sqref>Figure_text!$B$13</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2-DE9D-4E6B-AAD1-E446AF9F5DDF}"/>
                  </c:ext>
                </c:extLst>
              </c15:ser>
            </c15:filteredBarSeries>
          </c:ext>
        </c:extLst>
      </c:barChart>
      <c:catAx>
        <c:axId val="65450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4504"/>
        <c:crosses val="autoZero"/>
        <c:auto val="1"/>
        <c:lblAlgn val="ctr"/>
        <c:lblOffset val="100"/>
        <c:noMultiLvlLbl val="0"/>
      </c:catAx>
      <c:valAx>
        <c:axId val="654504504"/>
        <c:scaling>
          <c:orientation val="minMax"/>
        </c:scaling>
        <c:delete val="0"/>
        <c:axPos val="l"/>
        <c:majorGridlines>
          <c:spPr>
            <a:ln w="9525" cap="flat" cmpd="sng" algn="ctr">
              <a:solidFill>
                <a:schemeClr val="tx1">
                  <a:lumMod val="15000"/>
                  <a:lumOff val="85000"/>
                </a:schemeClr>
              </a:solidFill>
              <a:round/>
            </a:ln>
            <a:effectLst/>
          </c:spPr>
        </c:majorGridlines>
        <c:numFmt formatCode="_ [$€-2]\ * #,##0_ ;_ [$€-2]\ * \-#,##0_ ;_ [$€-2]\ * &quot;-&quot;_ ;_ @_ "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5160"/>
        <c:crosses val="autoZero"/>
        <c:crossBetween val="between"/>
      </c:valAx>
      <c:spPr>
        <a:noFill/>
        <a:ln>
          <a:noFill/>
        </a:ln>
        <a:effectLst/>
      </c:spPr>
    </c:plotArea>
    <c:legend>
      <c:legendPos val="r"/>
      <c:layout>
        <c:manualLayout>
          <c:xMode val="edge"/>
          <c:yMode val="edge"/>
          <c:x val="0.52567555017161316"/>
          <c:y val="6.0268355888281028E-2"/>
          <c:w val="0.45893983444377145"/>
          <c:h val="0.8794632882234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0491438753284"/>
          <c:y val="2.587037037037037E-2"/>
          <c:w val="0.34952654956591966"/>
          <c:h val="0.90702755512397626"/>
        </c:manualLayout>
      </c:layout>
      <c:barChart>
        <c:barDir val="col"/>
        <c:grouping val="stacked"/>
        <c:varyColors val="0"/>
        <c:ser>
          <c:idx val="0"/>
          <c:order val="0"/>
          <c:tx>
            <c:strRef>
              <c:f>Figure_jeansmanu!$D$6</c:f>
              <c:strCache>
                <c:ptCount val="1"/>
                <c:pt idx="0">
                  <c:v> Water use: € 0.05 </c:v>
                </c:pt>
              </c:strCache>
            </c:strRef>
          </c:tx>
          <c:spPr>
            <a:solidFill>
              <a:srgbClr val="70AD47">
                <a:lumMod val="50000"/>
              </a:srgbClr>
            </a:solidFill>
            <a:ln>
              <a:noFill/>
            </a:ln>
            <a:effectLst/>
          </c:spPr>
          <c:invertIfNegative val="0"/>
          <c:cat>
            <c:strRef>
              <c:f>Figure_jeansmanu!$B$5</c:f>
              <c:strCache>
                <c:ptCount val="1"/>
                <c:pt idx="0">
                  <c:v>Jeans manufacturing</c:v>
                </c:pt>
              </c:strCache>
            </c:strRef>
          </c:cat>
          <c:val>
            <c:numRef>
              <c:f>Figure_jeansmanu!$B$6</c:f>
              <c:numCache>
                <c:formatCode>_ [$€-2]\ * #,##0.00_ ;_ [$€-2]\ * \-#,##0.00_ ;_ [$€-2]\ * "-"??_ ;_ @_ </c:formatCode>
                <c:ptCount val="1"/>
                <c:pt idx="0">
                  <c:v>0.05</c:v>
                </c:pt>
              </c:numCache>
            </c:numRef>
          </c:val>
          <c:extLst>
            <c:ext xmlns:c16="http://schemas.microsoft.com/office/drawing/2014/chart" uri="{C3380CC4-5D6E-409C-BE32-E72D297353CC}">
              <c16:uniqueId val="{00000000-6BD4-4091-9A46-EDC30821AB7B}"/>
            </c:ext>
          </c:extLst>
        </c:ser>
        <c:ser>
          <c:idx val="1"/>
          <c:order val="1"/>
          <c:tx>
            <c:strRef>
              <c:f>Figure_jeansmanu!$D$7</c:f>
              <c:strCache>
                <c:ptCount val="1"/>
                <c:pt idx="0">
                  <c:v> Climate change: € 0.05 </c:v>
                </c:pt>
              </c:strCache>
            </c:strRef>
          </c:tx>
          <c:spPr>
            <a:solidFill>
              <a:srgbClr val="4A742E"/>
            </a:solidFill>
            <a:ln>
              <a:noFill/>
            </a:ln>
            <a:effectLst/>
          </c:spPr>
          <c:invertIfNegative val="0"/>
          <c:cat>
            <c:strRef>
              <c:f>Figure_jeansmanu!$B$5</c:f>
              <c:strCache>
                <c:ptCount val="1"/>
                <c:pt idx="0">
                  <c:v>Jeans manufacturing</c:v>
                </c:pt>
              </c:strCache>
            </c:strRef>
          </c:cat>
          <c:val>
            <c:numRef>
              <c:f>Figure_jeansmanu!$B$7</c:f>
              <c:numCache>
                <c:formatCode>_ [$€-2]\ * #,##0.00_ ;_ [$€-2]\ * \-#,##0.00_ ;_ [$€-2]\ * "-"??_ ;_ @_ </c:formatCode>
                <c:ptCount val="1"/>
                <c:pt idx="0">
                  <c:v>0.05</c:v>
                </c:pt>
              </c:numCache>
            </c:numRef>
          </c:val>
          <c:extLst>
            <c:ext xmlns:c16="http://schemas.microsoft.com/office/drawing/2014/chart" uri="{C3380CC4-5D6E-409C-BE32-E72D297353CC}">
              <c16:uniqueId val="{00000001-6BD4-4091-9A46-EDC30821AB7B}"/>
            </c:ext>
          </c:extLst>
        </c:ser>
        <c:ser>
          <c:idx val="2"/>
          <c:order val="2"/>
          <c:tx>
            <c:strRef>
              <c:f>Figure_jeansmanu!$D$8</c:f>
              <c:strCache>
                <c:ptCount val="1"/>
                <c:pt idx="0">
                  <c:v> Water pollution: € 0.05 </c:v>
                </c:pt>
              </c:strCache>
            </c:strRef>
          </c:tx>
          <c:spPr>
            <a:solidFill>
              <a:srgbClr val="70AD47">
                <a:lumMod val="75000"/>
              </a:srgbClr>
            </a:solidFill>
            <a:ln>
              <a:noFill/>
            </a:ln>
            <a:effectLst/>
          </c:spPr>
          <c:invertIfNegative val="0"/>
          <c:cat>
            <c:strRef>
              <c:f>Figure_jeansmanu!$B$5</c:f>
              <c:strCache>
                <c:ptCount val="1"/>
                <c:pt idx="0">
                  <c:v>Jeans manufacturing</c:v>
                </c:pt>
              </c:strCache>
            </c:strRef>
          </c:cat>
          <c:val>
            <c:numRef>
              <c:f>Figure_jeansmanu!$B$8</c:f>
              <c:numCache>
                <c:formatCode>_ [$€-2]\ * #,##0.00_ ;_ [$€-2]\ * \-#,##0.00_ ;_ [$€-2]\ * "-"??_ ;_ @_ </c:formatCode>
                <c:ptCount val="1"/>
                <c:pt idx="0">
                  <c:v>0.05</c:v>
                </c:pt>
              </c:numCache>
            </c:numRef>
          </c:val>
          <c:extLst>
            <c:ext xmlns:c16="http://schemas.microsoft.com/office/drawing/2014/chart" uri="{C3380CC4-5D6E-409C-BE32-E72D297353CC}">
              <c16:uniqueId val="{00000002-6BD4-4091-9A46-EDC30821AB7B}"/>
            </c:ext>
          </c:extLst>
        </c:ser>
        <c:ser>
          <c:idx val="3"/>
          <c:order val="3"/>
          <c:tx>
            <c:strRef>
              <c:f>Figure_jeansmanu!$D$9</c:f>
              <c:strCache>
                <c:ptCount val="1"/>
                <c:pt idx="0">
                  <c:v> Air pollution: &lt; € 0.05 </c:v>
                </c:pt>
              </c:strCache>
            </c:strRef>
          </c:tx>
          <c:spPr>
            <a:solidFill>
              <a:srgbClr val="63973F"/>
            </a:solidFill>
            <a:ln>
              <a:noFill/>
            </a:ln>
            <a:effectLst/>
          </c:spPr>
          <c:invertIfNegative val="0"/>
          <c:cat>
            <c:strRef>
              <c:f>Figure_jeansmanu!$B$5</c:f>
              <c:strCache>
                <c:ptCount val="1"/>
                <c:pt idx="0">
                  <c:v>Jeans manufacturing</c:v>
                </c:pt>
              </c:strCache>
            </c:strRef>
          </c:cat>
          <c:val>
            <c:numRef>
              <c:f>Figure_jeansmanu!$B$9</c:f>
              <c:numCache>
                <c:formatCode>_ [$€-2]\ * #,##0.00_ ;_ [$€-2]\ * \-#,##0.00_ ;_ [$€-2]\ * "-"??_ ;_ @_ </c:formatCode>
                <c:ptCount val="1"/>
                <c:pt idx="0">
                  <c:v>0</c:v>
                </c:pt>
              </c:numCache>
            </c:numRef>
          </c:val>
          <c:extLst>
            <c:ext xmlns:c16="http://schemas.microsoft.com/office/drawing/2014/chart" uri="{C3380CC4-5D6E-409C-BE32-E72D297353CC}">
              <c16:uniqueId val="{00000003-6BD4-4091-9A46-EDC30821AB7B}"/>
            </c:ext>
          </c:extLst>
        </c:ser>
        <c:ser>
          <c:idx val="4"/>
          <c:order val="4"/>
          <c:tx>
            <c:strRef>
              <c:f>Figure_jeansmanu!$D$10</c:f>
              <c:strCache>
                <c:ptCount val="1"/>
                <c:pt idx="0">
                  <c:v> Energy use: &lt; € 0.05 </c:v>
                </c:pt>
              </c:strCache>
            </c:strRef>
          </c:tx>
          <c:spPr>
            <a:solidFill>
              <a:srgbClr val="68A042"/>
            </a:solidFill>
            <a:ln>
              <a:noFill/>
            </a:ln>
            <a:effectLst/>
          </c:spPr>
          <c:invertIfNegative val="0"/>
          <c:cat>
            <c:strRef>
              <c:f>Figure_jeansmanu!$B$5</c:f>
              <c:strCache>
                <c:ptCount val="1"/>
                <c:pt idx="0">
                  <c:v>Jeans manufacturing</c:v>
                </c:pt>
              </c:strCache>
            </c:strRef>
          </c:cat>
          <c:val>
            <c:numRef>
              <c:f>Figure_jeansmanu!$B$10</c:f>
              <c:numCache>
                <c:formatCode>_ [$€-2]\ * #,##0.00_ ;_ [$€-2]\ * \-#,##0.00_ ;_ [$€-2]\ * "-"??_ ;_ @_ </c:formatCode>
                <c:ptCount val="1"/>
                <c:pt idx="0">
                  <c:v>0</c:v>
                </c:pt>
              </c:numCache>
            </c:numRef>
          </c:val>
          <c:extLst>
            <c:ext xmlns:c16="http://schemas.microsoft.com/office/drawing/2014/chart" uri="{C3380CC4-5D6E-409C-BE32-E72D297353CC}">
              <c16:uniqueId val="{00000004-6BD4-4091-9A46-EDC30821AB7B}"/>
            </c:ext>
          </c:extLst>
        </c:ser>
        <c:ser>
          <c:idx val="8"/>
          <c:order val="8"/>
          <c:tx>
            <c:strRef>
              <c:f>Figure_jeansmanu!$D$14</c:f>
              <c:strCache>
                <c:ptCount val="1"/>
                <c:pt idx="0">
                  <c:v> Harassment: € 1.70 </c:v>
                </c:pt>
              </c:strCache>
            </c:strRef>
          </c:tx>
          <c:spPr>
            <a:solidFill>
              <a:srgbClr val="C00000"/>
            </a:solidFill>
            <a:ln>
              <a:noFill/>
            </a:ln>
            <a:effectLst/>
          </c:spPr>
          <c:invertIfNegative val="0"/>
          <c:cat>
            <c:strRef>
              <c:f>Figure_jeansmanu!$B$5</c:f>
              <c:strCache>
                <c:ptCount val="1"/>
                <c:pt idx="0">
                  <c:v>Jeans manufacturing</c:v>
                </c:pt>
              </c:strCache>
            </c:strRef>
          </c:cat>
          <c:val>
            <c:numRef>
              <c:f>Figure_jeansmanu!$B$14</c:f>
              <c:numCache>
                <c:formatCode>_ [$€-2]\ * #,##0.00_ ;_ [$€-2]\ * \-#,##0.00_ ;_ [$€-2]\ * "-"??_ ;_ @_ </c:formatCode>
                <c:ptCount val="1"/>
                <c:pt idx="0">
                  <c:v>1.7000000000000002</c:v>
                </c:pt>
              </c:numCache>
            </c:numRef>
          </c:val>
          <c:extLst>
            <c:ext xmlns:c16="http://schemas.microsoft.com/office/drawing/2014/chart" uri="{C3380CC4-5D6E-409C-BE32-E72D297353CC}">
              <c16:uniqueId val="{00000005-6BD4-4091-9A46-EDC30821AB7B}"/>
            </c:ext>
          </c:extLst>
        </c:ser>
        <c:ser>
          <c:idx val="9"/>
          <c:order val="9"/>
          <c:tx>
            <c:strRef>
              <c:f>Figure_jeansmanu!$D$15</c:f>
              <c:strCache>
                <c:ptCount val="1"/>
                <c:pt idx="0">
                  <c:v> Denied freedom of association: € 0.60 </c:v>
                </c:pt>
              </c:strCache>
            </c:strRef>
          </c:tx>
          <c:spPr>
            <a:solidFill>
              <a:srgbClr val="FC2424"/>
            </a:solidFill>
            <a:ln>
              <a:noFill/>
            </a:ln>
            <a:effectLst/>
          </c:spPr>
          <c:invertIfNegative val="0"/>
          <c:dLbls>
            <c:dLbl>
              <c:idx val="0"/>
              <c:layout>
                <c:manualLayout>
                  <c:x val="-1.5300644111021053E-3"/>
                  <c:y val="-0.33325155965063824"/>
                </c:manualLayout>
              </c:layout>
              <c:tx>
                <c:rich>
                  <a:bodyPr/>
                  <a:lstStyle/>
                  <a:p>
                    <a:fld id="{97699D60-FF9B-49A5-8D86-DC13C6B8C7D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6BD4-4091-9A46-EDC30821AB7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Figure_jeansmanu!$B$5</c:f>
              <c:strCache>
                <c:ptCount val="1"/>
                <c:pt idx="0">
                  <c:v>Jeans manufacturing</c:v>
                </c:pt>
              </c:strCache>
            </c:strRef>
          </c:cat>
          <c:val>
            <c:numRef>
              <c:f>Figure_jeansmanu!$B$15</c:f>
              <c:numCache>
                <c:formatCode>_ [$€-2]\ * #,##0.00_ ;_ [$€-2]\ * \-#,##0.00_ ;_ [$€-2]\ * "-"??_ ;_ @_ </c:formatCode>
                <c:ptCount val="1"/>
                <c:pt idx="0">
                  <c:v>0.60000000000000009</c:v>
                </c:pt>
              </c:numCache>
            </c:numRef>
          </c:val>
          <c:extLst>
            <c:ext xmlns:c15="http://schemas.microsoft.com/office/drawing/2012/chart" uri="{02D57815-91ED-43cb-92C2-25804820EDAC}">
              <c15:datalabelsRange>
                <c15:f>Figure_jeansmanu!$B$25</c15:f>
                <c15:dlblRangeCache>
                  <c:ptCount val="1"/>
                  <c:pt idx="0">
                    <c:v> € 3.30 </c:v>
                  </c:pt>
                </c15:dlblRangeCache>
              </c15:datalabelsRange>
            </c:ext>
            <c:ext xmlns:c16="http://schemas.microsoft.com/office/drawing/2014/chart" uri="{C3380CC4-5D6E-409C-BE32-E72D297353CC}">
              <c16:uniqueId val="{00000007-6BD4-4091-9A46-EDC30821AB7B}"/>
            </c:ext>
          </c:extLst>
        </c:ser>
        <c:ser>
          <c:idx val="10"/>
          <c:order val="10"/>
          <c:tx>
            <c:strRef>
              <c:f>Figure_jeansmanu!$D$16</c:f>
              <c:strCache>
                <c:ptCount val="1"/>
                <c:pt idx="0">
                  <c:v> Insufficient wages and social security: € 0.30 </c:v>
                </c:pt>
              </c:strCache>
            </c:strRef>
          </c:tx>
          <c:spPr>
            <a:solidFill>
              <a:srgbClr val="FF8F8F"/>
            </a:solidFill>
            <a:ln>
              <a:noFill/>
            </a:ln>
            <a:effectLst/>
          </c:spPr>
          <c:invertIfNegative val="0"/>
          <c:cat>
            <c:strRef>
              <c:f>Figure_jeansmanu!$B$5</c:f>
              <c:strCache>
                <c:ptCount val="1"/>
                <c:pt idx="0">
                  <c:v>Jeans manufacturing</c:v>
                </c:pt>
              </c:strCache>
            </c:strRef>
          </c:cat>
          <c:val>
            <c:numRef>
              <c:f>Figure_jeansmanu!$B$16</c:f>
              <c:numCache>
                <c:formatCode>_ [$€-2]\ * #,##0.00_ ;_ [$€-2]\ * \-#,##0.00_ ;_ [$€-2]\ * "-"??_ ;_ @_ </c:formatCode>
                <c:ptCount val="1"/>
                <c:pt idx="0">
                  <c:v>0.30000000000000004</c:v>
                </c:pt>
              </c:numCache>
            </c:numRef>
          </c:val>
          <c:extLst>
            <c:ext xmlns:c16="http://schemas.microsoft.com/office/drawing/2014/chart" uri="{C3380CC4-5D6E-409C-BE32-E72D297353CC}">
              <c16:uniqueId val="{00000008-6BD4-4091-9A46-EDC30821AB7B}"/>
            </c:ext>
          </c:extLst>
        </c:ser>
        <c:ser>
          <c:idx val="11"/>
          <c:order val="11"/>
          <c:tx>
            <c:strRef>
              <c:f>Figure_jeansmanu!$D$17</c:f>
              <c:strCache>
                <c:ptCount val="1"/>
                <c:pt idx="0">
                  <c:v> Overtime: € 0.25 </c:v>
                </c:pt>
              </c:strCache>
            </c:strRef>
          </c:tx>
          <c:spPr>
            <a:solidFill>
              <a:srgbClr val="FDB3B3"/>
            </a:solidFill>
            <a:ln>
              <a:noFill/>
            </a:ln>
            <a:effectLst/>
          </c:spPr>
          <c:invertIfNegative val="0"/>
          <c:cat>
            <c:strRef>
              <c:f>Figure_jeansmanu!$B$5</c:f>
              <c:strCache>
                <c:ptCount val="1"/>
                <c:pt idx="0">
                  <c:v>Jeans manufacturing</c:v>
                </c:pt>
              </c:strCache>
            </c:strRef>
          </c:cat>
          <c:val>
            <c:numRef>
              <c:f>Figure_jeansmanu!$B$17</c:f>
              <c:numCache>
                <c:formatCode>_ [$€-2]\ * #,##0.00_ ;_ [$€-2]\ * \-#,##0.00_ ;_ [$€-2]\ * "-"??_ ;_ @_ </c:formatCode>
                <c:ptCount val="1"/>
                <c:pt idx="0">
                  <c:v>0.25</c:v>
                </c:pt>
              </c:numCache>
            </c:numRef>
          </c:val>
          <c:extLst>
            <c:ext xmlns:c16="http://schemas.microsoft.com/office/drawing/2014/chart" uri="{C3380CC4-5D6E-409C-BE32-E72D297353CC}">
              <c16:uniqueId val="{00000009-6BD4-4091-9A46-EDC30821AB7B}"/>
            </c:ext>
          </c:extLst>
        </c:ser>
        <c:ser>
          <c:idx val="12"/>
          <c:order val="12"/>
          <c:tx>
            <c:strRef>
              <c:f>Figure_jeansmanu!$D$18</c:f>
              <c:strCache>
                <c:ptCount val="1"/>
                <c:pt idx="0">
                  <c:v> Occupational H&amp;S risk: € 0.20 </c:v>
                </c:pt>
              </c:strCache>
            </c:strRef>
          </c:tx>
          <c:spPr>
            <a:solidFill>
              <a:srgbClr val="FDC7C3"/>
            </a:solidFill>
            <a:ln>
              <a:noFill/>
            </a:ln>
            <a:effectLst/>
          </c:spPr>
          <c:invertIfNegative val="0"/>
          <c:dPt>
            <c:idx val="0"/>
            <c:invertIfNegative val="0"/>
            <c:bubble3D val="0"/>
            <c:spPr>
              <a:solidFill>
                <a:srgbClr val="FDC7C3"/>
              </a:solidFill>
              <a:ln>
                <a:noFill/>
              </a:ln>
              <a:effectLst/>
            </c:spPr>
            <c:extLst>
              <c:ext xmlns:c16="http://schemas.microsoft.com/office/drawing/2014/chart" uri="{C3380CC4-5D6E-409C-BE32-E72D297353CC}">
                <c16:uniqueId val="{0000000B-6BD4-4091-9A46-EDC30821AB7B}"/>
              </c:ext>
            </c:extLst>
          </c:dPt>
          <c:cat>
            <c:strRef>
              <c:f>Figure_jeansmanu!$B$5</c:f>
              <c:strCache>
                <c:ptCount val="1"/>
                <c:pt idx="0">
                  <c:v>Jeans manufacturing</c:v>
                </c:pt>
              </c:strCache>
            </c:strRef>
          </c:cat>
          <c:val>
            <c:numRef>
              <c:f>Figure_jeansmanu!$B$18</c:f>
              <c:numCache>
                <c:formatCode>_ [$€-2]\ * #,##0.00_ ;_ [$€-2]\ * \-#,##0.00_ ;_ [$€-2]\ * "-"??_ ;_ @_ </c:formatCode>
                <c:ptCount val="1"/>
                <c:pt idx="0">
                  <c:v>0.2</c:v>
                </c:pt>
              </c:numCache>
            </c:numRef>
          </c:val>
          <c:extLst>
            <c:ext xmlns:c16="http://schemas.microsoft.com/office/drawing/2014/chart" uri="{C3380CC4-5D6E-409C-BE32-E72D297353CC}">
              <c16:uniqueId val="{0000000C-6BD4-4091-9A46-EDC30821AB7B}"/>
            </c:ext>
          </c:extLst>
        </c:ser>
        <c:ser>
          <c:idx val="13"/>
          <c:order val="13"/>
          <c:tx>
            <c:strRef>
              <c:f>Figure_jeansmanu!$D$19</c:f>
              <c:strCache>
                <c:ptCount val="1"/>
                <c:pt idx="0">
                  <c:v> Discrimination: € 0.10 </c:v>
                </c:pt>
              </c:strCache>
              <c:extLst xmlns:c15="http://schemas.microsoft.com/office/drawing/2012/chart"/>
            </c:strRef>
          </c:tx>
          <c:spPr>
            <a:solidFill>
              <a:srgbClr val="FFE1E1"/>
            </a:solidFill>
            <a:ln>
              <a:noFill/>
            </a:ln>
            <a:effectLst/>
          </c:spPr>
          <c:invertIfNegative val="0"/>
          <c:val>
            <c:numRef>
              <c:f>Figure_jeansmanu!$B$19</c:f>
              <c:numCache>
                <c:formatCode>_ [$€-2]\ * #,##0.00_ ;_ [$€-2]\ * \-#,##0.00_ ;_ [$€-2]\ * "-"??_ ;_ @_ </c:formatCode>
                <c:ptCount val="1"/>
                <c:pt idx="0">
                  <c:v>0.1</c:v>
                </c:pt>
              </c:numCache>
              <c:extLst xmlns:c15="http://schemas.microsoft.com/office/drawing/2012/chart"/>
            </c:numRef>
          </c:val>
          <c:extLst xmlns:c15="http://schemas.microsoft.com/office/drawing/2012/chart">
            <c:ext xmlns:c16="http://schemas.microsoft.com/office/drawing/2014/chart" uri="{C3380CC4-5D6E-409C-BE32-E72D297353CC}">
              <c16:uniqueId val="{0000000D-6BD4-4091-9A46-EDC30821AB7B}"/>
            </c:ext>
          </c:extLst>
        </c:ser>
        <c:ser>
          <c:idx val="14"/>
          <c:order val="14"/>
          <c:tx>
            <c:strRef>
              <c:f>Figure_jeansmanu!$D$20</c:f>
              <c:strCache>
                <c:ptCount val="1"/>
                <c:pt idx="0">
                  <c:v> Child labour: € 0.10 </c:v>
                </c:pt>
              </c:strCache>
              <c:extLst xmlns:c15="http://schemas.microsoft.com/office/drawing/2012/chart"/>
            </c:strRef>
          </c:tx>
          <c:spPr>
            <a:solidFill>
              <a:srgbClr val="FFEFEF"/>
            </a:solidFill>
            <a:ln>
              <a:noFill/>
            </a:ln>
            <a:effectLst/>
          </c:spPr>
          <c:invertIfNegative val="0"/>
          <c:val>
            <c:numRef>
              <c:f>Figure_jeansmanu!$B$20</c:f>
              <c:numCache>
                <c:formatCode>_ [$€-2]\ * #,##0.00_ ;_ [$€-2]\ * \-#,##0.00_ ;_ [$€-2]\ * "-"??_ ;_ @_ </c:formatCode>
                <c:ptCount val="1"/>
                <c:pt idx="0">
                  <c:v>0.1</c:v>
                </c:pt>
              </c:numCache>
              <c:extLst xmlns:c15="http://schemas.microsoft.com/office/drawing/2012/chart"/>
            </c:numRef>
          </c:val>
          <c:extLst xmlns:c15="http://schemas.microsoft.com/office/drawing/2012/chart">
            <c:ext xmlns:c16="http://schemas.microsoft.com/office/drawing/2014/chart" uri="{C3380CC4-5D6E-409C-BE32-E72D297353CC}">
              <c16:uniqueId val="{0000000E-6BD4-4091-9A46-EDC30821AB7B}"/>
            </c:ext>
          </c:extLst>
        </c:ser>
        <c:dLbls>
          <c:showLegendKey val="0"/>
          <c:showVal val="0"/>
          <c:showCatName val="0"/>
          <c:showSerName val="0"/>
          <c:showPercent val="0"/>
          <c:showBubbleSize val="0"/>
        </c:dLbls>
        <c:gapWidth val="150"/>
        <c:overlap val="100"/>
        <c:axId val="654505160"/>
        <c:axId val="654504504"/>
        <c:extLst>
          <c:ext xmlns:c15="http://schemas.microsoft.com/office/drawing/2012/chart" uri="{02D57815-91ED-43cb-92C2-25804820EDAC}">
            <c15:filteredBarSeries>
              <c15:ser>
                <c:idx val="5"/>
                <c:order val="5"/>
                <c:tx>
                  <c:strRef>
                    <c:extLst>
                      <c:ext uri="{02D57815-91ED-43cb-92C2-25804820EDAC}">
                        <c15:formulaRef>
                          <c15:sqref>Figure_jeansmanu!$D$11</c15:sqref>
                        </c15:formulaRef>
                      </c:ext>
                    </c:extLst>
                    <c:strCache>
                      <c:ptCount val="1"/>
                      <c:pt idx="0">
                        <c:v> Materials use: &lt; € 0.05 </c:v>
                      </c:pt>
                    </c:strCache>
                  </c:strRef>
                </c:tx>
                <c:spPr>
                  <a:solidFill>
                    <a:srgbClr val="89C064"/>
                  </a:solidFill>
                  <a:ln>
                    <a:noFill/>
                  </a:ln>
                  <a:effectLst/>
                </c:spPr>
                <c:invertIfNegative val="0"/>
                <c:cat>
                  <c:strRef>
                    <c:extLst>
                      <c:ext uri="{02D57815-91ED-43cb-92C2-25804820EDAC}">
                        <c15:formulaRef>
                          <c15:sqref>Figure_jeansmanu!$B$5</c15:sqref>
                        </c15:formulaRef>
                      </c:ext>
                    </c:extLst>
                    <c:strCache>
                      <c:ptCount val="1"/>
                      <c:pt idx="0">
                        <c:v>Jeans manufacturing</c:v>
                      </c:pt>
                    </c:strCache>
                  </c:strRef>
                </c:cat>
                <c:val>
                  <c:numRef>
                    <c:extLst>
                      <c:ext uri="{02D57815-91ED-43cb-92C2-25804820EDAC}">
                        <c15:formulaRef>
                          <c15:sqref>Figure_jeansmanu!$B$11</c15:sqref>
                        </c15:formulaRef>
                      </c:ext>
                    </c:extLst>
                    <c:numCache>
                      <c:formatCode>_ [$€-2]\ * #,##0.00_ ;_ [$€-2]\ * \-#,##0.00_ ;_ [$€-2]\ * "-"??_ ;_ @_ </c:formatCode>
                      <c:ptCount val="1"/>
                      <c:pt idx="0">
                        <c:v>0</c:v>
                      </c:pt>
                    </c:numCache>
                  </c:numRef>
                </c:val>
                <c:extLst>
                  <c:ext xmlns:c16="http://schemas.microsoft.com/office/drawing/2014/chart" uri="{C3380CC4-5D6E-409C-BE32-E72D297353CC}">
                    <c16:uniqueId val="{0000000F-6BD4-4091-9A46-EDC30821AB7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Figure_jeansmanu!$D$12</c15:sqref>
                        </c15:formulaRef>
                      </c:ext>
                    </c:extLst>
                    <c:strCache>
                      <c:ptCount val="1"/>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Figure_jeansmanu!$B$5</c15:sqref>
                        </c15:formulaRef>
                      </c:ext>
                    </c:extLst>
                    <c:strCache>
                      <c:ptCount val="1"/>
                      <c:pt idx="0">
                        <c:v>Jeans manufacturing</c:v>
                      </c:pt>
                    </c:strCache>
                  </c:strRef>
                </c:cat>
                <c:val>
                  <c:numRef>
                    <c:extLst xmlns:c15="http://schemas.microsoft.com/office/drawing/2012/chart">
                      <c:ext xmlns:c15="http://schemas.microsoft.com/office/drawing/2012/chart" uri="{02D57815-91ED-43cb-92C2-25804820EDAC}">
                        <c15:formulaRef>
                          <c15:sqref>Figure_jeansmanu!$B$12</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0-6BD4-4091-9A46-EDC30821AB7B}"/>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Figure_jeansmanu!$D$13</c15:sqref>
                        </c15:formulaRef>
                      </c:ext>
                    </c:extLst>
                    <c:strCache>
                      <c:ptCount val="1"/>
                    </c:strCache>
                  </c:strRef>
                </c:tx>
                <c:spPr>
                  <a:solidFill>
                    <a:srgbClr val="D3E8C6"/>
                  </a:solidFill>
                  <a:ln>
                    <a:noFill/>
                  </a:ln>
                  <a:effectLst/>
                </c:spPr>
                <c:invertIfNegative val="0"/>
                <c:cat>
                  <c:strRef>
                    <c:extLst xmlns:c15="http://schemas.microsoft.com/office/drawing/2012/chart">
                      <c:ext xmlns:c15="http://schemas.microsoft.com/office/drawing/2012/chart" uri="{02D57815-91ED-43cb-92C2-25804820EDAC}">
                        <c15:formulaRef>
                          <c15:sqref>Figure_jeansmanu!$B$5</c15:sqref>
                        </c15:formulaRef>
                      </c:ext>
                    </c:extLst>
                    <c:strCache>
                      <c:ptCount val="1"/>
                      <c:pt idx="0">
                        <c:v>Jeans manufacturing</c:v>
                      </c:pt>
                    </c:strCache>
                  </c:strRef>
                </c:cat>
                <c:val>
                  <c:numRef>
                    <c:extLst xmlns:c15="http://schemas.microsoft.com/office/drawing/2012/chart">
                      <c:ext xmlns:c15="http://schemas.microsoft.com/office/drawing/2012/chart" uri="{02D57815-91ED-43cb-92C2-25804820EDAC}">
                        <c15:formulaRef>
                          <c15:sqref>Figure_jeansmanu!$B$13</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1-6BD4-4091-9A46-EDC30821AB7B}"/>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Figure_jeansmanu!$D$21</c15:sqref>
                        </c15:formulaRef>
                      </c:ext>
                    </c:extLst>
                    <c:strCache>
                      <c:ptCount val="1"/>
                    </c:strCache>
                  </c:strRef>
                </c:tx>
                <c:spPr>
                  <a:solidFill>
                    <a:srgbClr val="FFCCCC"/>
                  </a:solidFill>
                  <a:ln>
                    <a:noFill/>
                  </a:ln>
                  <a:effectLst/>
                </c:spPr>
                <c:invertIfNegative val="0"/>
                <c:val>
                  <c:numRef>
                    <c:extLst xmlns:c15="http://schemas.microsoft.com/office/drawing/2012/chart">
                      <c:ext xmlns:c15="http://schemas.microsoft.com/office/drawing/2012/chart" uri="{02D57815-91ED-43cb-92C2-25804820EDAC}">
                        <c15:formulaRef>
                          <c15:sqref>Figure_jeansmanu!$B$21</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2-6BD4-4091-9A46-EDC30821AB7B}"/>
                  </c:ext>
                </c:extLst>
              </c15:ser>
            </c15:filteredBarSeries>
          </c:ext>
        </c:extLst>
      </c:barChart>
      <c:catAx>
        <c:axId val="65450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4504"/>
        <c:crosses val="autoZero"/>
        <c:auto val="1"/>
        <c:lblAlgn val="ctr"/>
        <c:lblOffset val="100"/>
        <c:noMultiLvlLbl val="0"/>
      </c:catAx>
      <c:valAx>
        <c:axId val="654504504"/>
        <c:scaling>
          <c:orientation val="minMax"/>
        </c:scaling>
        <c:delete val="0"/>
        <c:axPos val="l"/>
        <c:majorGridlines>
          <c:spPr>
            <a:ln w="9525" cap="flat" cmpd="sng" algn="ctr">
              <a:solidFill>
                <a:schemeClr val="tx1">
                  <a:lumMod val="15000"/>
                  <a:lumOff val="85000"/>
                </a:schemeClr>
              </a:solidFill>
              <a:round/>
            </a:ln>
            <a:effectLst/>
          </c:spPr>
        </c:majorGridlines>
        <c:numFmt formatCode="_ [$€-2]\ * #,##0.00_ ;_ [$€-2]\ * \-#,##0.00_ ;_ [$€-2]\ * &quot;-&quot;??_ ;_ @_ "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5160"/>
        <c:crosses val="autoZero"/>
        <c:crossBetween val="between"/>
      </c:valAx>
      <c:spPr>
        <a:noFill/>
        <a:ln>
          <a:noFill/>
        </a:ln>
        <a:effectLst/>
      </c:spPr>
    </c:plotArea>
    <c:legend>
      <c:legendPos val="r"/>
      <c:layout>
        <c:manualLayout>
          <c:xMode val="edge"/>
          <c:yMode val="edge"/>
          <c:x val="0.51503538291591422"/>
          <c:y val="6.0268434576990368E-2"/>
          <c:w val="0.48022029441568642"/>
          <c:h val="0.8794632882234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0491438753284"/>
          <c:y val="0.21555685873699373"/>
          <c:w val="0.34952654956591966"/>
          <c:h val="0.45745287602834978"/>
        </c:manualLayout>
      </c:layout>
      <c:barChart>
        <c:barDir val="col"/>
        <c:grouping val="stacked"/>
        <c:varyColors val="0"/>
        <c:ser>
          <c:idx val="0"/>
          <c:order val="0"/>
          <c:tx>
            <c:strRef>
              <c:f>Figure_transportIndBang!$D$6</c:f>
              <c:strCache>
                <c:ptCount val="1"/>
                <c:pt idx="0">
                  <c:v> Energy use: &lt; € 0.01 </c:v>
                </c:pt>
              </c:strCache>
            </c:strRef>
          </c:tx>
          <c:spPr>
            <a:solidFill>
              <a:srgbClr val="70AD47">
                <a:lumMod val="50000"/>
              </a:srgbClr>
            </a:solidFill>
            <a:ln>
              <a:noFill/>
            </a:ln>
            <a:effectLst/>
          </c:spPr>
          <c:invertIfNegative val="0"/>
          <c:dLbls>
            <c:dLbl>
              <c:idx val="0"/>
              <c:layout>
                <c:manualLayout>
                  <c:x val="-2.5675573844791922E-3"/>
                  <c:y val="-0.48104351322822242"/>
                </c:manualLayout>
              </c:layout>
              <c:tx>
                <c:rich>
                  <a:bodyPr/>
                  <a:lstStyle/>
                  <a:p>
                    <a:fld id="{07ACBE0B-7C19-4B90-8A7D-E868AD216B5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FF5-4A49-8DDC-444313F2793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Figure_transportIndBang!$B$5</c:f>
              <c:strCache>
                <c:ptCount val="1"/>
                <c:pt idx="0">
                  <c:v>Transportation India - Bangladesh</c:v>
                </c:pt>
              </c:strCache>
            </c:strRef>
          </c:cat>
          <c:val>
            <c:numRef>
              <c:f>Figure_transportIndBang!$B$6</c:f>
              <c:numCache>
                <c:formatCode>_ [$€-2]\ * #,##0.00_ ;_ [$€-2]\ * \-#,##0.00_ ;_ [$€-2]\ * "-"??_ ;_ @_ </c:formatCode>
                <c:ptCount val="1"/>
                <c:pt idx="0">
                  <c:v>2.1544208580446798E-3</c:v>
                </c:pt>
              </c:numCache>
            </c:numRef>
          </c:val>
          <c:extLst>
            <c:ext xmlns:c15="http://schemas.microsoft.com/office/drawing/2012/chart" uri="{02D57815-91ED-43cb-92C2-25804820EDAC}">
              <c15:datalabelsRange>
                <c15:f>Figure_transportIndBang!$B$25</c15:f>
                <c15:dlblRangeCache>
                  <c:ptCount val="1"/>
                  <c:pt idx="0">
                    <c:v> € 0.01 </c:v>
                  </c:pt>
                </c15:dlblRangeCache>
              </c15:datalabelsRange>
            </c:ext>
            <c:ext xmlns:c16="http://schemas.microsoft.com/office/drawing/2014/chart" uri="{C3380CC4-5D6E-409C-BE32-E72D297353CC}">
              <c16:uniqueId val="{00000001-9FF5-4A49-8DDC-444313F27939}"/>
            </c:ext>
          </c:extLst>
        </c:ser>
        <c:ser>
          <c:idx val="1"/>
          <c:order val="1"/>
          <c:tx>
            <c:strRef>
              <c:f>Figure_transportIndBang!$D$7</c:f>
              <c:strCache>
                <c:ptCount val="1"/>
                <c:pt idx="0">
                  <c:v> Climate change: &lt; € 0.01 </c:v>
                </c:pt>
              </c:strCache>
            </c:strRef>
          </c:tx>
          <c:spPr>
            <a:solidFill>
              <a:srgbClr val="4A742E"/>
            </a:solidFill>
            <a:ln>
              <a:noFill/>
            </a:ln>
            <a:effectLst/>
          </c:spPr>
          <c:invertIfNegative val="0"/>
          <c:dLbls>
            <c:delete val="1"/>
          </c:dLbls>
          <c:cat>
            <c:strRef>
              <c:f>Figure_transportIndBang!$B$5</c:f>
              <c:strCache>
                <c:ptCount val="1"/>
                <c:pt idx="0">
                  <c:v>Transportation India - Bangladesh</c:v>
                </c:pt>
              </c:strCache>
            </c:strRef>
          </c:cat>
          <c:val>
            <c:numRef>
              <c:f>Figure_transportIndBang!$B$7</c:f>
              <c:numCache>
                <c:formatCode>_ [$€-2]\ * #,##0.00_ ;_ [$€-2]\ * \-#,##0.00_ ;_ [$€-2]\ * "-"??_ ;_ @_ </c:formatCode>
                <c:ptCount val="1"/>
                <c:pt idx="0">
                  <c:v>1.6468144659204874E-3</c:v>
                </c:pt>
              </c:numCache>
            </c:numRef>
          </c:val>
          <c:extLst>
            <c:ext xmlns:c16="http://schemas.microsoft.com/office/drawing/2014/chart" uri="{C3380CC4-5D6E-409C-BE32-E72D297353CC}">
              <c16:uniqueId val="{00000002-9FF5-4A49-8DDC-444313F27939}"/>
            </c:ext>
          </c:extLst>
        </c:ser>
        <c:ser>
          <c:idx val="2"/>
          <c:order val="2"/>
          <c:tx>
            <c:strRef>
              <c:f>Figure_transportIndBang!$D$8</c:f>
              <c:strCache>
                <c:ptCount val="1"/>
                <c:pt idx="0">
                  <c:v> Air pollution: &lt; € 0.01 </c:v>
                </c:pt>
              </c:strCache>
            </c:strRef>
          </c:tx>
          <c:spPr>
            <a:solidFill>
              <a:srgbClr val="70AD47">
                <a:lumMod val="75000"/>
              </a:srgbClr>
            </a:solidFill>
            <a:ln>
              <a:noFill/>
            </a:ln>
            <a:effectLst/>
          </c:spPr>
          <c:invertIfNegative val="0"/>
          <c:dLbls>
            <c:delete val="1"/>
          </c:dLbls>
          <c:cat>
            <c:strRef>
              <c:f>Figure_transportIndBang!$B$5</c:f>
              <c:strCache>
                <c:ptCount val="1"/>
                <c:pt idx="0">
                  <c:v>Transportation India - Bangladesh</c:v>
                </c:pt>
              </c:strCache>
            </c:strRef>
          </c:cat>
          <c:val>
            <c:numRef>
              <c:f>Figure_transportIndBang!$B$8</c:f>
              <c:numCache>
                <c:formatCode>_ [$€-2]\ * #,##0.00_ ;_ [$€-2]\ * \-#,##0.00_ ;_ [$€-2]\ * "-"??_ ;_ @_ </c:formatCode>
                <c:ptCount val="1"/>
                <c:pt idx="0">
                  <c:v>1.6301400013429331E-3</c:v>
                </c:pt>
              </c:numCache>
            </c:numRef>
          </c:val>
          <c:extLst>
            <c:ext xmlns:c16="http://schemas.microsoft.com/office/drawing/2014/chart" uri="{C3380CC4-5D6E-409C-BE32-E72D297353CC}">
              <c16:uniqueId val="{00000003-9FF5-4A49-8DDC-444313F27939}"/>
            </c:ext>
          </c:extLst>
        </c:ser>
        <c:ser>
          <c:idx val="3"/>
          <c:order val="3"/>
          <c:tx>
            <c:strRef>
              <c:f>Figure_transportIndBang!$D$9</c:f>
              <c:strCache>
                <c:ptCount val="1"/>
                <c:pt idx="0">
                  <c:v> Water pollution: &lt; € 0.01 </c:v>
                </c:pt>
              </c:strCache>
            </c:strRef>
          </c:tx>
          <c:spPr>
            <a:solidFill>
              <a:srgbClr val="63973F"/>
            </a:solidFill>
            <a:ln>
              <a:noFill/>
            </a:ln>
            <a:effectLst/>
          </c:spPr>
          <c:invertIfNegative val="0"/>
          <c:dLbls>
            <c:delete val="1"/>
          </c:dLbls>
          <c:cat>
            <c:strRef>
              <c:f>Figure_transportIndBang!$B$5</c:f>
              <c:strCache>
                <c:ptCount val="1"/>
                <c:pt idx="0">
                  <c:v>Transportation India - Bangladesh</c:v>
                </c:pt>
              </c:strCache>
            </c:strRef>
          </c:cat>
          <c:val>
            <c:numRef>
              <c:f>Figure_transportIndBang!$B$9</c:f>
              <c:numCache>
                <c:formatCode>_ [$€-2]\ * #,##0.00_ ;_ [$€-2]\ * \-#,##0.00_ ;_ [$€-2]\ * "-"??_ ;_ @_ </c:formatCode>
                <c:ptCount val="1"/>
                <c:pt idx="0">
                  <c:v>1.6153495612396104E-3</c:v>
                </c:pt>
              </c:numCache>
            </c:numRef>
          </c:val>
          <c:extLst>
            <c:ext xmlns:c16="http://schemas.microsoft.com/office/drawing/2014/chart" uri="{C3380CC4-5D6E-409C-BE32-E72D297353CC}">
              <c16:uniqueId val="{00000004-9FF5-4A49-8DDC-444313F27939}"/>
            </c:ext>
          </c:extLst>
        </c:ser>
        <c:dLbls>
          <c:showLegendKey val="0"/>
          <c:showVal val="1"/>
          <c:showCatName val="0"/>
          <c:showSerName val="0"/>
          <c:showPercent val="0"/>
          <c:showBubbleSize val="0"/>
        </c:dLbls>
        <c:gapWidth val="150"/>
        <c:overlap val="100"/>
        <c:axId val="654505160"/>
        <c:axId val="654504504"/>
        <c:extLst>
          <c:ext xmlns:c15="http://schemas.microsoft.com/office/drawing/2012/chart" uri="{02D57815-91ED-43cb-92C2-25804820EDAC}">
            <c15:filteredBarSeries>
              <c15:ser>
                <c:idx val="4"/>
                <c:order val="4"/>
                <c:tx>
                  <c:strRef>
                    <c:extLst>
                      <c:ext uri="{02D57815-91ED-43cb-92C2-25804820EDAC}">
                        <c15:formulaRef>
                          <c15:sqref>Figure_transportIndBang!$D$10</c15:sqref>
                        </c15:formulaRef>
                      </c:ext>
                    </c:extLst>
                    <c:strCache>
                      <c:ptCount val="1"/>
                    </c:strCache>
                  </c:strRef>
                </c:tx>
                <c:spPr>
                  <a:solidFill>
                    <a:srgbClr val="68A0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Figure_transportIndBang!$B$5</c15:sqref>
                        </c15:formulaRef>
                      </c:ext>
                    </c:extLst>
                    <c:strCache>
                      <c:ptCount val="1"/>
                      <c:pt idx="0">
                        <c:v>Transportation India - Bangladesh</c:v>
                      </c:pt>
                    </c:strCache>
                  </c:strRef>
                </c:cat>
                <c:val>
                  <c:numRef>
                    <c:extLst>
                      <c:ext uri="{02D57815-91ED-43cb-92C2-25804820EDAC}">
                        <c15:formulaRef>
                          <c15:sqref>Figure_transportIndBang!$B$10</c15:sqref>
                        </c15:formulaRef>
                      </c:ext>
                    </c:extLst>
                    <c:numCache>
                      <c:formatCode>_ [$€-2]\ * #,##0.00_ ;_ [$€-2]\ * \-#,##0.00_ ;_ [$€-2]\ * "-"??_ ;_ @_ </c:formatCode>
                      <c:ptCount val="1"/>
                    </c:numCache>
                  </c:numRef>
                </c:val>
                <c:extLst>
                  <c:ext xmlns:c16="http://schemas.microsoft.com/office/drawing/2014/chart" uri="{C3380CC4-5D6E-409C-BE32-E72D297353CC}">
                    <c16:uniqueId val="{00000005-9FF5-4A49-8DDC-444313F27939}"/>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Figure_transportIndBang!$D$11</c15:sqref>
                        </c15:formulaRef>
                      </c:ext>
                    </c:extLst>
                    <c:strCache>
                      <c:ptCount val="1"/>
                    </c:strCache>
                  </c:strRef>
                </c:tx>
                <c:spPr>
                  <a:solidFill>
                    <a:srgbClr val="89C0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Figure_transportIndBang!$B$5</c15:sqref>
                        </c15:formulaRef>
                      </c:ext>
                    </c:extLst>
                    <c:strCache>
                      <c:ptCount val="1"/>
                      <c:pt idx="0">
                        <c:v>Transportation India - Bangladesh</c:v>
                      </c:pt>
                    </c:strCache>
                  </c:strRef>
                </c:cat>
                <c:val>
                  <c:numRef>
                    <c:extLst xmlns:c15="http://schemas.microsoft.com/office/drawing/2012/chart">
                      <c:ext xmlns:c15="http://schemas.microsoft.com/office/drawing/2012/chart" uri="{02D57815-91ED-43cb-92C2-25804820EDAC}">
                        <c15:formulaRef>
                          <c15:sqref>Figure_transportIndBang!$B$11</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6-9FF5-4A49-8DDC-444313F27939}"/>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Figure_transportIndBang!$D$12</c15:sqref>
                        </c15:formulaRef>
                      </c:ext>
                    </c:extLst>
                    <c:strCache>
                      <c:ptCount val="1"/>
                    </c:strCache>
                  </c:strRef>
                </c:tx>
                <c:spPr>
                  <a:solidFill>
                    <a:srgbClr val="70AD47">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Figure_transportIndBang!$B$5</c15:sqref>
                        </c15:formulaRef>
                      </c:ext>
                    </c:extLst>
                    <c:strCache>
                      <c:ptCount val="1"/>
                      <c:pt idx="0">
                        <c:v>Transportation India - Bangladesh</c:v>
                      </c:pt>
                    </c:strCache>
                  </c:strRef>
                </c:cat>
                <c:val>
                  <c:numRef>
                    <c:extLst xmlns:c15="http://schemas.microsoft.com/office/drawing/2012/chart">
                      <c:ext xmlns:c15="http://schemas.microsoft.com/office/drawing/2012/chart" uri="{02D57815-91ED-43cb-92C2-25804820EDAC}">
                        <c15:formulaRef>
                          <c15:sqref>Figure_transportIndBang!$B$12</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7-9FF5-4A49-8DDC-444313F27939}"/>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Figure_transportIndBang!$D$13</c15:sqref>
                        </c15:formulaRef>
                      </c:ext>
                    </c:extLst>
                    <c:strCache>
                      <c:ptCount val="1"/>
                    </c:strCache>
                  </c:strRef>
                </c:tx>
                <c:spPr>
                  <a:solidFill>
                    <a:srgbClr val="D3E8C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Figure_transportIndBang!$B$5</c15:sqref>
                        </c15:formulaRef>
                      </c:ext>
                    </c:extLst>
                    <c:strCache>
                      <c:ptCount val="1"/>
                      <c:pt idx="0">
                        <c:v>Transportation India - Bangladesh</c:v>
                      </c:pt>
                    </c:strCache>
                  </c:strRef>
                </c:cat>
                <c:val>
                  <c:numRef>
                    <c:extLst xmlns:c15="http://schemas.microsoft.com/office/drawing/2012/chart">
                      <c:ext xmlns:c15="http://schemas.microsoft.com/office/drawing/2012/chart" uri="{02D57815-91ED-43cb-92C2-25804820EDAC}">
                        <c15:formulaRef>
                          <c15:sqref>Figure_transportIndBang!$B$13</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8-9FF5-4A49-8DDC-444313F27939}"/>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Figure_transportIndBang!$D$14</c15:sqref>
                        </c15:formulaRef>
                      </c:ext>
                    </c:extLst>
                    <c:strCache>
                      <c:ptCount val="1"/>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Figure_transportIndBang!$B$5</c15:sqref>
                        </c15:formulaRef>
                      </c:ext>
                    </c:extLst>
                    <c:strCache>
                      <c:ptCount val="1"/>
                      <c:pt idx="0">
                        <c:v>Transportation India - Bangladesh</c:v>
                      </c:pt>
                    </c:strCache>
                  </c:strRef>
                </c:cat>
                <c:val>
                  <c:numRef>
                    <c:extLst xmlns:c15="http://schemas.microsoft.com/office/drawing/2012/chart">
                      <c:ext xmlns:c15="http://schemas.microsoft.com/office/drawing/2012/chart" uri="{02D57815-91ED-43cb-92C2-25804820EDAC}">
                        <c15:formulaRef>
                          <c15:sqref>Figure_transportIndBang!$B$14</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9-9FF5-4A49-8DDC-444313F27939}"/>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Figure_transportIndBang!$D$15</c15:sqref>
                        </c15:formulaRef>
                      </c:ext>
                    </c:extLst>
                    <c:strCache>
                      <c:ptCount val="1"/>
                    </c:strCache>
                  </c:strRef>
                </c:tx>
                <c:spPr>
                  <a:solidFill>
                    <a:srgbClr val="FC2424"/>
                  </a:solidFill>
                  <a:ln>
                    <a:noFill/>
                  </a:ln>
                  <a:effectLst/>
                </c:spPr>
                <c:invertIfNegative val="0"/>
                <c:dLbls>
                  <c:dLbl>
                    <c:idx val="0"/>
                    <c:tx>
                      <c:rich>
                        <a:bodyPr/>
                        <a:lstStyle/>
                        <a:p>
                          <a:endParaRPr lang="en-GB"/>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A-9FF5-4A49-8DDC-444313F2793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0"/>
                    </c:ext>
                  </c:extLst>
                </c:dLbls>
                <c:cat>
                  <c:strRef>
                    <c:extLst xmlns:c15="http://schemas.microsoft.com/office/drawing/2012/chart">
                      <c:ext xmlns:c15="http://schemas.microsoft.com/office/drawing/2012/chart" uri="{02D57815-91ED-43cb-92C2-25804820EDAC}">
                        <c15:formulaRef>
                          <c15:sqref>Figure_transportIndBang!$B$5</c15:sqref>
                        </c15:formulaRef>
                      </c:ext>
                    </c:extLst>
                    <c:strCache>
                      <c:ptCount val="1"/>
                      <c:pt idx="0">
                        <c:v>Transportation India - Bangladesh</c:v>
                      </c:pt>
                    </c:strCache>
                  </c:strRef>
                </c:cat>
                <c:val>
                  <c:numRef>
                    <c:extLst xmlns:c15="http://schemas.microsoft.com/office/drawing/2012/chart">
                      <c:ext xmlns:c15="http://schemas.microsoft.com/office/drawing/2012/chart" uri="{02D57815-91ED-43cb-92C2-25804820EDAC}">
                        <c15:formulaRef>
                          <c15:sqref>Figure_transportIndBang!$B$15</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B-9FF5-4A49-8DDC-444313F27939}"/>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Figure_transportIndBang!$D$16</c15:sqref>
                        </c15:formulaRef>
                      </c:ext>
                    </c:extLst>
                    <c:strCache>
                      <c:ptCount val="1"/>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Figure_transportIndBang!$B$5</c15:sqref>
                        </c15:formulaRef>
                      </c:ext>
                    </c:extLst>
                    <c:strCache>
                      <c:ptCount val="1"/>
                      <c:pt idx="0">
                        <c:v>Transportation India - Bangladesh</c:v>
                      </c:pt>
                    </c:strCache>
                  </c:strRef>
                </c:cat>
                <c:val>
                  <c:numRef>
                    <c:extLst xmlns:c15="http://schemas.microsoft.com/office/drawing/2012/chart">
                      <c:ext xmlns:c15="http://schemas.microsoft.com/office/drawing/2012/chart" uri="{02D57815-91ED-43cb-92C2-25804820EDAC}">
                        <c15:formulaRef>
                          <c15:sqref>Figure_transportIndBang!$B$16</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C-9FF5-4A49-8DDC-444313F27939}"/>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Figure_transportIndBang!$D$17</c15:sqref>
                        </c15:formulaRef>
                      </c:ext>
                    </c:extLst>
                    <c:strCache>
                      <c:ptCount val="1"/>
                    </c:strCache>
                  </c:strRef>
                </c:tx>
                <c:spPr>
                  <a:solidFill>
                    <a:srgbClr val="FDB3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Figure_transportIndBang!$B$5</c15:sqref>
                        </c15:formulaRef>
                      </c:ext>
                    </c:extLst>
                    <c:strCache>
                      <c:ptCount val="1"/>
                      <c:pt idx="0">
                        <c:v>Transportation India - Bangladesh</c:v>
                      </c:pt>
                    </c:strCache>
                  </c:strRef>
                </c:cat>
                <c:val>
                  <c:numRef>
                    <c:extLst xmlns:c15="http://schemas.microsoft.com/office/drawing/2012/chart">
                      <c:ext xmlns:c15="http://schemas.microsoft.com/office/drawing/2012/chart" uri="{02D57815-91ED-43cb-92C2-25804820EDAC}">
                        <c15:formulaRef>
                          <c15:sqref>Figure_transportIndBang!$B$17</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D-9FF5-4A49-8DDC-444313F27939}"/>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Figure_transportIndBang!$D$18</c15:sqref>
                        </c15:formulaRef>
                      </c:ext>
                    </c:extLst>
                    <c:strCache>
                      <c:ptCount val="1"/>
                    </c:strCache>
                  </c:strRef>
                </c:tx>
                <c:spPr>
                  <a:solidFill>
                    <a:srgbClr val="FDC7C3"/>
                  </a:solidFill>
                  <a:ln>
                    <a:noFill/>
                  </a:ln>
                  <a:effectLst/>
                </c:spPr>
                <c:invertIfNegative val="0"/>
                <c:dPt>
                  <c:idx val="0"/>
                  <c:invertIfNegative val="0"/>
                  <c:bubble3D val="0"/>
                  <c:spPr>
                    <a:solidFill>
                      <a:srgbClr val="FDC7C3"/>
                    </a:solidFill>
                    <a:ln>
                      <a:noFill/>
                    </a:ln>
                    <a:effectLst/>
                  </c:spPr>
                  <c:extLst xmlns:c15="http://schemas.microsoft.com/office/drawing/2012/chart">
                    <c:ext xmlns:c16="http://schemas.microsoft.com/office/drawing/2014/chart" uri="{C3380CC4-5D6E-409C-BE32-E72D297353CC}">
                      <c16:uniqueId val="{0000000F-9FF5-4A49-8DDC-444313F2793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Figure_transportIndBang!$B$5</c15:sqref>
                        </c15:formulaRef>
                      </c:ext>
                    </c:extLst>
                    <c:strCache>
                      <c:ptCount val="1"/>
                      <c:pt idx="0">
                        <c:v>Transportation India - Bangladesh</c:v>
                      </c:pt>
                    </c:strCache>
                  </c:strRef>
                </c:cat>
                <c:val>
                  <c:numRef>
                    <c:extLst xmlns:c15="http://schemas.microsoft.com/office/drawing/2012/chart">
                      <c:ext xmlns:c15="http://schemas.microsoft.com/office/drawing/2012/chart" uri="{02D57815-91ED-43cb-92C2-25804820EDAC}">
                        <c15:formulaRef>
                          <c15:sqref>Figure_transportIndBang!$B$18</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0-9FF5-4A49-8DDC-444313F27939}"/>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Figure_transportIndBang!$D$19</c15:sqref>
                        </c15:formulaRef>
                      </c:ext>
                    </c:extLst>
                    <c:strCache>
                      <c:ptCount val="1"/>
                    </c:strCache>
                  </c:strRef>
                </c:tx>
                <c:spPr>
                  <a:solidFill>
                    <a:srgbClr val="FDDB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Figure_transportIndBang!$B$19</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1-9FF5-4A49-8DDC-444313F27939}"/>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Figure_transportIndBang!$D$20</c15:sqref>
                        </c15:formulaRef>
                      </c:ext>
                    </c:extLst>
                    <c:strCache>
                      <c:ptCount val="1"/>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Figure_transportIndBang!$B$20</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2-9FF5-4A49-8DDC-444313F27939}"/>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Figure_transportIndBang!$D$21</c15:sqref>
                        </c15:formulaRef>
                      </c:ext>
                    </c:extLst>
                    <c:strCache>
                      <c:ptCount val="1"/>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Figure_transportIndBang!$B$21</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3-9FF5-4A49-8DDC-444313F27939}"/>
                  </c:ext>
                </c:extLst>
              </c15:ser>
            </c15:filteredBarSeries>
          </c:ext>
        </c:extLst>
      </c:barChart>
      <c:catAx>
        <c:axId val="65450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4504"/>
        <c:crosses val="autoZero"/>
        <c:auto val="1"/>
        <c:lblAlgn val="ctr"/>
        <c:lblOffset val="100"/>
        <c:noMultiLvlLbl val="0"/>
      </c:catAx>
      <c:valAx>
        <c:axId val="654504504"/>
        <c:scaling>
          <c:orientation val="minMax"/>
        </c:scaling>
        <c:delete val="0"/>
        <c:axPos val="l"/>
        <c:majorGridlines>
          <c:spPr>
            <a:ln w="9525" cap="flat" cmpd="sng" algn="ctr">
              <a:solidFill>
                <a:schemeClr val="tx1">
                  <a:lumMod val="15000"/>
                  <a:lumOff val="85000"/>
                </a:schemeClr>
              </a:solidFill>
              <a:round/>
            </a:ln>
            <a:effectLst/>
          </c:spPr>
        </c:majorGridlines>
        <c:numFmt formatCode="_ [$€-2]\ * #,##0.00_ ;_ [$€-2]\ * \-#,##0.00_ ;_ [$€-2]\ * &quot;-&quot;??_ ;_ @_ "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5160"/>
        <c:crosses val="autoZero"/>
        <c:crossBetween val="between"/>
        <c:majorUnit val="1.0000000000000002E-2"/>
      </c:valAx>
      <c:spPr>
        <a:noFill/>
        <a:ln>
          <a:noFill/>
        </a:ln>
        <a:effectLst/>
      </c:spPr>
    </c:plotArea>
    <c:legend>
      <c:legendPos val="r"/>
      <c:layout>
        <c:manualLayout>
          <c:xMode val="edge"/>
          <c:yMode val="edge"/>
          <c:x val="0.52567546703720858"/>
          <c:y val="4.6103580584085924E-3"/>
          <c:w val="0.45893983444377145"/>
          <c:h val="0.858516495484476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0491438753284"/>
          <c:y val="2.587037037037037E-2"/>
          <c:w val="0.34952654956591966"/>
          <c:h val="0.91957074074074074"/>
        </c:manualLayout>
      </c:layout>
      <c:barChart>
        <c:barDir val="col"/>
        <c:grouping val="stacked"/>
        <c:varyColors val="0"/>
        <c:ser>
          <c:idx val="0"/>
          <c:order val="0"/>
          <c:tx>
            <c:strRef>
              <c:f>Figure_transportBangNL!$D$6</c:f>
              <c:strCache>
                <c:ptCount val="1"/>
                <c:pt idx="0">
                  <c:v> Energy use: € 0.01 </c:v>
                </c:pt>
              </c:strCache>
            </c:strRef>
          </c:tx>
          <c:spPr>
            <a:solidFill>
              <a:srgbClr val="70AD47">
                <a:lumMod val="50000"/>
              </a:srgbClr>
            </a:solidFill>
            <a:ln>
              <a:noFill/>
            </a:ln>
            <a:effectLst/>
          </c:spPr>
          <c:invertIfNegative val="0"/>
          <c:dLbls>
            <c:dLbl>
              <c:idx val="0"/>
              <c:layout>
                <c:manualLayout>
                  <c:x val="-2.5677780671653932E-3"/>
                  <c:y val="-0.68594391066309368"/>
                </c:manualLayout>
              </c:layout>
              <c:tx>
                <c:rich>
                  <a:bodyPr/>
                  <a:lstStyle/>
                  <a:p>
                    <a:fld id="{52F3F54C-3262-4B2B-AEE3-7EDB58C43A8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093-4F82-9FF3-93AA36A6189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Figure_transportBangNL!$B$5</c:f>
              <c:strCache>
                <c:ptCount val="1"/>
                <c:pt idx="0">
                  <c:v>Transportation Bangladesh - NL</c:v>
                </c:pt>
              </c:strCache>
            </c:strRef>
          </c:cat>
          <c:val>
            <c:numRef>
              <c:f>Figure_transportBangNL!$B$6</c:f>
              <c:numCache>
                <c:formatCode>_ [$€-2]\ * #,##0.00_ ;_ [$€-2]\ * \-#,##0.00_ ;_ [$€-2]\ * "-"??_ ;_ @_ </c:formatCode>
                <c:ptCount val="1"/>
                <c:pt idx="0">
                  <c:v>1.1316535126523749E-2</c:v>
                </c:pt>
              </c:numCache>
            </c:numRef>
          </c:val>
          <c:extLst>
            <c:ext xmlns:c15="http://schemas.microsoft.com/office/drawing/2012/chart" uri="{02D57815-91ED-43cb-92C2-25804820EDAC}">
              <c15:datalabelsRange>
                <c15:f>Figure_transportBangNL!$B$25</c15:f>
                <c15:dlblRangeCache>
                  <c:ptCount val="1"/>
                  <c:pt idx="0">
                    <c:v> € 0.04 </c:v>
                  </c:pt>
                </c15:dlblRangeCache>
              </c15:datalabelsRange>
            </c:ext>
            <c:ext xmlns:c16="http://schemas.microsoft.com/office/drawing/2014/chart" uri="{C3380CC4-5D6E-409C-BE32-E72D297353CC}">
              <c16:uniqueId val="{00000001-8093-4F82-9FF3-93AA36A6189B}"/>
            </c:ext>
          </c:extLst>
        </c:ser>
        <c:ser>
          <c:idx val="1"/>
          <c:order val="1"/>
          <c:tx>
            <c:strRef>
              <c:f>Figure_transportBangNL!$D$7</c:f>
              <c:strCache>
                <c:ptCount val="1"/>
                <c:pt idx="0">
                  <c:v> Climate change: € 0.01 </c:v>
                </c:pt>
              </c:strCache>
            </c:strRef>
          </c:tx>
          <c:spPr>
            <a:solidFill>
              <a:srgbClr val="4A742E"/>
            </a:solidFill>
            <a:ln>
              <a:noFill/>
            </a:ln>
            <a:effectLst/>
          </c:spPr>
          <c:invertIfNegative val="0"/>
          <c:dLbls>
            <c:delete val="1"/>
          </c:dLbls>
          <c:cat>
            <c:strRef>
              <c:f>Figure_transportBangNL!$B$5</c:f>
              <c:strCache>
                <c:ptCount val="1"/>
                <c:pt idx="0">
                  <c:v>Transportation Bangladesh - NL</c:v>
                </c:pt>
              </c:strCache>
            </c:strRef>
          </c:cat>
          <c:val>
            <c:numRef>
              <c:f>Figure_transportBangNL!$B$7</c:f>
              <c:numCache>
                <c:formatCode>_ [$€-2]\ * #,##0.00_ ;_ [$€-2]\ * \-#,##0.00_ ;_ [$€-2]\ * "-"??_ ;_ @_ </c:formatCode>
                <c:ptCount val="1"/>
                <c:pt idx="0">
                  <c:v>8.6502289842155782E-3</c:v>
                </c:pt>
              </c:numCache>
            </c:numRef>
          </c:val>
          <c:extLst>
            <c:ext xmlns:c16="http://schemas.microsoft.com/office/drawing/2014/chart" uri="{C3380CC4-5D6E-409C-BE32-E72D297353CC}">
              <c16:uniqueId val="{00000002-8093-4F82-9FF3-93AA36A6189B}"/>
            </c:ext>
          </c:extLst>
        </c:ser>
        <c:ser>
          <c:idx val="2"/>
          <c:order val="2"/>
          <c:tx>
            <c:strRef>
              <c:f>Figure_transportBangNL!$D$8</c:f>
              <c:strCache>
                <c:ptCount val="1"/>
                <c:pt idx="0">
                  <c:v> Air pollution: € 0.01 </c:v>
                </c:pt>
              </c:strCache>
            </c:strRef>
          </c:tx>
          <c:spPr>
            <a:solidFill>
              <a:srgbClr val="70AD47">
                <a:lumMod val="75000"/>
              </a:srgbClr>
            </a:solidFill>
            <a:ln>
              <a:noFill/>
            </a:ln>
            <a:effectLst/>
          </c:spPr>
          <c:invertIfNegative val="0"/>
          <c:dLbls>
            <c:delete val="1"/>
          </c:dLbls>
          <c:cat>
            <c:strRef>
              <c:f>Figure_transportBangNL!$B$5</c:f>
              <c:strCache>
                <c:ptCount val="1"/>
                <c:pt idx="0">
                  <c:v>Transportation Bangladesh - NL</c:v>
                </c:pt>
              </c:strCache>
            </c:strRef>
          </c:cat>
          <c:val>
            <c:numRef>
              <c:f>Figure_transportBangNL!$B$8</c:f>
              <c:numCache>
                <c:formatCode>_ [$€-2]\ * #,##0.00_ ;_ [$€-2]\ * \-#,##0.00_ ;_ [$€-2]\ * "-"??_ ;_ @_ </c:formatCode>
                <c:ptCount val="1"/>
                <c:pt idx="0">
                  <c:v>8.5626429569065354E-3</c:v>
                </c:pt>
              </c:numCache>
            </c:numRef>
          </c:val>
          <c:extLst>
            <c:ext xmlns:c16="http://schemas.microsoft.com/office/drawing/2014/chart" uri="{C3380CC4-5D6E-409C-BE32-E72D297353CC}">
              <c16:uniqueId val="{00000003-8093-4F82-9FF3-93AA36A6189B}"/>
            </c:ext>
          </c:extLst>
        </c:ser>
        <c:ser>
          <c:idx val="3"/>
          <c:order val="3"/>
          <c:tx>
            <c:strRef>
              <c:f>Figure_transportBangNL!$D$9</c:f>
              <c:strCache>
                <c:ptCount val="1"/>
                <c:pt idx="0">
                  <c:v> Water pollution: € 0.01 </c:v>
                </c:pt>
              </c:strCache>
            </c:strRef>
          </c:tx>
          <c:spPr>
            <a:solidFill>
              <a:srgbClr val="63973F"/>
            </a:solidFill>
            <a:ln>
              <a:noFill/>
            </a:ln>
            <a:effectLst/>
          </c:spPr>
          <c:invertIfNegative val="0"/>
          <c:dLbls>
            <c:delete val="1"/>
          </c:dLbls>
          <c:cat>
            <c:strRef>
              <c:f>Figure_transportBangNL!$B$5</c:f>
              <c:strCache>
                <c:ptCount val="1"/>
                <c:pt idx="0">
                  <c:v>Transportation Bangladesh - NL</c:v>
                </c:pt>
              </c:strCache>
            </c:strRef>
          </c:cat>
          <c:val>
            <c:numRef>
              <c:f>Figure_transportBangNL!$B$9</c:f>
              <c:numCache>
                <c:formatCode>_ [$€-2]\ * #,##0.00_ ;_ [$€-2]\ * \-#,##0.00_ ;_ [$€-2]\ * "-"??_ ;_ @_ </c:formatCode>
                <c:ptCount val="1"/>
                <c:pt idx="0">
                  <c:v>8.4849531525486698E-3</c:v>
                </c:pt>
              </c:numCache>
            </c:numRef>
          </c:val>
          <c:extLst>
            <c:ext xmlns:c16="http://schemas.microsoft.com/office/drawing/2014/chart" uri="{C3380CC4-5D6E-409C-BE32-E72D297353CC}">
              <c16:uniqueId val="{00000004-8093-4F82-9FF3-93AA36A6189B}"/>
            </c:ext>
          </c:extLst>
        </c:ser>
        <c:dLbls>
          <c:showLegendKey val="0"/>
          <c:showVal val="1"/>
          <c:showCatName val="0"/>
          <c:showSerName val="0"/>
          <c:showPercent val="0"/>
          <c:showBubbleSize val="0"/>
        </c:dLbls>
        <c:gapWidth val="150"/>
        <c:overlap val="100"/>
        <c:axId val="654505160"/>
        <c:axId val="654504504"/>
        <c:extLst>
          <c:ext xmlns:c15="http://schemas.microsoft.com/office/drawing/2012/chart" uri="{02D57815-91ED-43cb-92C2-25804820EDAC}">
            <c15:filteredBarSeries>
              <c15:ser>
                <c:idx val="4"/>
                <c:order val="4"/>
                <c:tx>
                  <c:strRef>
                    <c:extLst>
                      <c:ext uri="{02D57815-91ED-43cb-92C2-25804820EDAC}">
                        <c15:formulaRef>
                          <c15:sqref>Figure_transportBangNL!$D$10</c15:sqref>
                        </c15:formulaRef>
                      </c:ext>
                    </c:extLst>
                    <c:strCache>
                      <c:ptCount val="1"/>
                    </c:strCache>
                  </c:strRef>
                </c:tx>
                <c:spPr>
                  <a:solidFill>
                    <a:srgbClr val="68A0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Figure_transportBangNL!$B$5</c15:sqref>
                        </c15:formulaRef>
                      </c:ext>
                    </c:extLst>
                    <c:strCache>
                      <c:ptCount val="1"/>
                      <c:pt idx="0">
                        <c:v>Transportation Bangladesh - NL</c:v>
                      </c:pt>
                    </c:strCache>
                  </c:strRef>
                </c:cat>
                <c:val>
                  <c:numRef>
                    <c:extLst>
                      <c:ext uri="{02D57815-91ED-43cb-92C2-25804820EDAC}">
                        <c15:formulaRef>
                          <c15:sqref>Figure_transportBangNL!$B$10</c15:sqref>
                        </c15:formulaRef>
                      </c:ext>
                    </c:extLst>
                    <c:numCache>
                      <c:formatCode>_ [$€-2]\ * #,##0.00_ ;_ [$€-2]\ * \-#,##0.00_ ;_ [$€-2]\ * "-"??_ ;_ @_ </c:formatCode>
                      <c:ptCount val="1"/>
                    </c:numCache>
                  </c:numRef>
                </c:val>
                <c:extLst>
                  <c:ext xmlns:c16="http://schemas.microsoft.com/office/drawing/2014/chart" uri="{C3380CC4-5D6E-409C-BE32-E72D297353CC}">
                    <c16:uniqueId val="{00000005-8093-4F82-9FF3-93AA36A6189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Figure_transportBangNL!$D$11</c15:sqref>
                        </c15:formulaRef>
                      </c:ext>
                    </c:extLst>
                    <c:strCache>
                      <c:ptCount val="1"/>
                    </c:strCache>
                  </c:strRef>
                </c:tx>
                <c:spPr>
                  <a:solidFill>
                    <a:srgbClr val="89C0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Figure_transportBangNL!$B$5</c15:sqref>
                        </c15:formulaRef>
                      </c:ext>
                    </c:extLst>
                    <c:strCache>
                      <c:ptCount val="1"/>
                      <c:pt idx="0">
                        <c:v>Transportation Bangladesh - NL</c:v>
                      </c:pt>
                    </c:strCache>
                  </c:strRef>
                </c:cat>
                <c:val>
                  <c:numRef>
                    <c:extLst xmlns:c15="http://schemas.microsoft.com/office/drawing/2012/chart">
                      <c:ext xmlns:c15="http://schemas.microsoft.com/office/drawing/2012/chart" uri="{02D57815-91ED-43cb-92C2-25804820EDAC}">
                        <c15:formulaRef>
                          <c15:sqref>Figure_transportBangNL!$B$11</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6-8093-4F82-9FF3-93AA36A6189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Figure_transportBangNL!$D$12</c15:sqref>
                        </c15:formulaRef>
                      </c:ext>
                    </c:extLst>
                    <c:strCache>
                      <c:ptCount val="1"/>
                    </c:strCache>
                  </c:strRef>
                </c:tx>
                <c:spPr>
                  <a:solidFill>
                    <a:srgbClr val="70AD47">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Figure_transportBangNL!$B$5</c15:sqref>
                        </c15:formulaRef>
                      </c:ext>
                    </c:extLst>
                    <c:strCache>
                      <c:ptCount val="1"/>
                      <c:pt idx="0">
                        <c:v>Transportation Bangladesh - NL</c:v>
                      </c:pt>
                    </c:strCache>
                  </c:strRef>
                </c:cat>
                <c:val>
                  <c:numRef>
                    <c:extLst xmlns:c15="http://schemas.microsoft.com/office/drawing/2012/chart">
                      <c:ext xmlns:c15="http://schemas.microsoft.com/office/drawing/2012/chart" uri="{02D57815-91ED-43cb-92C2-25804820EDAC}">
                        <c15:formulaRef>
                          <c15:sqref>Figure_transportBangNL!$B$12</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7-8093-4F82-9FF3-93AA36A6189B}"/>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Figure_transportBangNL!$D$13</c15:sqref>
                        </c15:formulaRef>
                      </c:ext>
                    </c:extLst>
                    <c:strCache>
                      <c:ptCount val="1"/>
                    </c:strCache>
                  </c:strRef>
                </c:tx>
                <c:spPr>
                  <a:solidFill>
                    <a:srgbClr val="D3E8C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Figure_transportBangNL!$B$5</c15:sqref>
                        </c15:formulaRef>
                      </c:ext>
                    </c:extLst>
                    <c:strCache>
                      <c:ptCount val="1"/>
                      <c:pt idx="0">
                        <c:v>Transportation Bangladesh - NL</c:v>
                      </c:pt>
                    </c:strCache>
                  </c:strRef>
                </c:cat>
                <c:val>
                  <c:numRef>
                    <c:extLst xmlns:c15="http://schemas.microsoft.com/office/drawing/2012/chart">
                      <c:ext xmlns:c15="http://schemas.microsoft.com/office/drawing/2012/chart" uri="{02D57815-91ED-43cb-92C2-25804820EDAC}">
                        <c15:formulaRef>
                          <c15:sqref>Figure_transportBangNL!$B$13</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8-8093-4F82-9FF3-93AA36A6189B}"/>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Figure_transportBangNL!$D$14</c15:sqref>
                        </c15:formulaRef>
                      </c:ext>
                    </c:extLst>
                    <c:strCache>
                      <c:ptCount val="1"/>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Figure_transportBangNL!$B$5</c15:sqref>
                        </c15:formulaRef>
                      </c:ext>
                    </c:extLst>
                    <c:strCache>
                      <c:ptCount val="1"/>
                      <c:pt idx="0">
                        <c:v>Transportation Bangladesh - NL</c:v>
                      </c:pt>
                    </c:strCache>
                  </c:strRef>
                </c:cat>
                <c:val>
                  <c:numRef>
                    <c:extLst xmlns:c15="http://schemas.microsoft.com/office/drawing/2012/chart">
                      <c:ext xmlns:c15="http://schemas.microsoft.com/office/drawing/2012/chart" uri="{02D57815-91ED-43cb-92C2-25804820EDAC}">
                        <c15:formulaRef>
                          <c15:sqref>Figure_transportBangNL!$B$14</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9-8093-4F82-9FF3-93AA36A6189B}"/>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Figure_transportBangNL!$D$15</c15:sqref>
                        </c15:formulaRef>
                      </c:ext>
                    </c:extLst>
                    <c:strCache>
                      <c:ptCount val="1"/>
                    </c:strCache>
                  </c:strRef>
                </c:tx>
                <c:spPr>
                  <a:solidFill>
                    <a:srgbClr val="FC2424"/>
                  </a:solidFill>
                  <a:ln>
                    <a:noFill/>
                  </a:ln>
                  <a:effectLst/>
                </c:spPr>
                <c:invertIfNegative val="0"/>
                <c:dLbls>
                  <c:dLbl>
                    <c:idx val="0"/>
                    <c:tx>
                      <c:rich>
                        <a:bodyPr/>
                        <a:lstStyle/>
                        <a:p>
                          <a:endParaRPr lang="en-GB"/>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A-8093-4F82-9FF3-93AA36A6189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0"/>
                    </c:ext>
                  </c:extLst>
                </c:dLbls>
                <c:cat>
                  <c:strRef>
                    <c:extLst xmlns:c15="http://schemas.microsoft.com/office/drawing/2012/chart">
                      <c:ext xmlns:c15="http://schemas.microsoft.com/office/drawing/2012/chart" uri="{02D57815-91ED-43cb-92C2-25804820EDAC}">
                        <c15:formulaRef>
                          <c15:sqref>Figure_transportBangNL!$B$5</c15:sqref>
                        </c15:formulaRef>
                      </c:ext>
                    </c:extLst>
                    <c:strCache>
                      <c:ptCount val="1"/>
                      <c:pt idx="0">
                        <c:v>Transportation Bangladesh - NL</c:v>
                      </c:pt>
                    </c:strCache>
                  </c:strRef>
                </c:cat>
                <c:val>
                  <c:numRef>
                    <c:extLst xmlns:c15="http://schemas.microsoft.com/office/drawing/2012/chart">
                      <c:ext xmlns:c15="http://schemas.microsoft.com/office/drawing/2012/chart" uri="{02D57815-91ED-43cb-92C2-25804820EDAC}">
                        <c15:formulaRef>
                          <c15:sqref>Figure_transportBangNL!$B$15</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B-8093-4F82-9FF3-93AA36A6189B}"/>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Figure_transportBangNL!$D$16</c15:sqref>
                        </c15:formulaRef>
                      </c:ext>
                    </c:extLst>
                    <c:strCache>
                      <c:ptCount val="1"/>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Figure_transportBangNL!$B$5</c15:sqref>
                        </c15:formulaRef>
                      </c:ext>
                    </c:extLst>
                    <c:strCache>
                      <c:ptCount val="1"/>
                      <c:pt idx="0">
                        <c:v>Transportation Bangladesh - NL</c:v>
                      </c:pt>
                    </c:strCache>
                  </c:strRef>
                </c:cat>
                <c:val>
                  <c:numRef>
                    <c:extLst xmlns:c15="http://schemas.microsoft.com/office/drawing/2012/chart">
                      <c:ext xmlns:c15="http://schemas.microsoft.com/office/drawing/2012/chart" uri="{02D57815-91ED-43cb-92C2-25804820EDAC}">
                        <c15:formulaRef>
                          <c15:sqref>Figure_transportBangNL!$B$16</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C-8093-4F82-9FF3-93AA36A6189B}"/>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Figure_transportBangNL!$D$17</c15:sqref>
                        </c15:formulaRef>
                      </c:ext>
                    </c:extLst>
                    <c:strCache>
                      <c:ptCount val="1"/>
                    </c:strCache>
                  </c:strRef>
                </c:tx>
                <c:spPr>
                  <a:solidFill>
                    <a:srgbClr val="FDB3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Figure_transportBangNL!$B$5</c15:sqref>
                        </c15:formulaRef>
                      </c:ext>
                    </c:extLst>
                    <c:strCache>
                      <c:ptCount val="1"/>
                      <c:pt idx="0">
                        <c:v>Transportation Bangladesh - NL</c:v>
                      </c:pt>
                    </c:strCache>
                  </c:strRef>
                </c:cat>
                <c:val>
                  <c:numRef>
                    <c:extLst xmlns:c15="http://schemas.microsoft.com/office/drawing/2012/chart">
                      <c:ext xmlns:c15="http://schemas.microsoft.com/office/drawing/2012/chart" uri="{02D57815-91ED-43cb-92C2-25804820EDAC}">
                        <c15:formulaRef>
                          <c15:sqref>Figure_transportBangNL!$B$17</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0D-8093-4F82-9FF3-93AA36A6189B}"/>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Figure_transportBangNL!$D$18</c15:sqref>
                        </c15:formulaRef>
                      </c:ext>
                    </c:extLst>
                    <c:strCache>
                      <c:ptCount val="1"/>
                    </c:strCache>
                  </c:strRef>
                </c:tx>
                <c:spPr>
                  <a:solidFill>
                    <a:srgbClr val="FDC7C3"/>
                  </a:solidFill>
                  <a:ln>
                    <a:noFill/>
                  </a:ln>
                  <a:effectLst/>
                </c:spPr>
                <c:invertIfNegative val="0"/>
                <c:dPt>
                  <c:idx val="0"/>
                  <c:invertIfNegative val="0"/>
                  <c:bubble3D val="0"/>
                  <c:spPr>
                    <a:solidFill>
                      <a:srgbClr val="FDC7C3"/>
                    </a:solidFill>
                    <a:ln>
                      <a:noFill/>
                    </a:ln>
                    <a:effectLst/>
                  </c:spPr>
                  <c:extLst xmlns:c15="http://schemas.microsoft.com/office/drawing/2012/chart">
                    <c:ext xmlns:c16="http://schemas.microsoft.com/office/drawing/2014/chart" uri="{C3380CC4-5D6E-409C-BE32-E72D297353CC}">
                      <c16:uniqueId val="{0000000F-8093-4F82-9FF3-93AA36A6189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Figure_transportBangNL!$B$5</c15:sqref>
                        </c15:formulaRef>
                      </c:ext>
                    </c:extLst>
                    <c:strCache>
                      <c:ptCount val="1"/>
                      <c:pt idx="0">
                        <c:v>Transportation Bangladesh - NL</c:v>
                      </c:pt>
                    </c:strCache>
                  </c:strRef>
                </c:cat>
                <c:val>
                  <c:numRef>
                    <c:extLst xmlns:c15="http://schemas.microsoft.com/office/drawing/2012/chart">
                      <c:ext xmlns:c15="http://schemas.microsoft.com/office/drawing/2012/chart" uri="{02D57815-91ED-43cb-92C2-25804820EDAC}">
                        <c15:formulaRef>
                          <c15:sqref>Figure_transportBangNL!$B$18</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0-8093-4F82-9FF3-93AA36A6189B}"/>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Figure_transportBangNL!$D$19</c15:sqref>
                        </c15:formulaRef>
                      </c:ext>
                    </c:extLst>
                    <c:strCache>
                      <c:ptCount val="1"/>
                    </c:strCache>
                  </c:strRef>
                </c:tx>
                <c:spPr>
                  <a:solidFill>
                    <a:srgbClr val="FDDB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Figure_transportBangNL!$B$19</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1-8093-4F82-9FF3-93AA36A6189B}"/>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Figure_transportBangNL!$D$20</c15:sqref>
                        </c15:formulaRef>
                      </c:ext>
                    </c:extLst>
                    <c:strCache>
                      <c:ptCount val="1"/>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Figure_transportBangNL!$B$20</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2-8093-4F82-9FF3-93AA36A6189B}"/>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Figure_transportBangNL!$D$21</c15:sqref>
                        </c15:formulaRef>
                      </c:ext>
                    </c:extLst>
                    <c:strCache>
                      <c:ptCount val="1"/>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Figure_transportBangNL!$B$21</c15:sqref>
                        </c15:formulaRef>
                      </c:ext>
                    </c:extLst>
                    <c:numCache>
                      <c:formatCode>_ [$€-2]\ * #,##0.00_ ;_ [$€-2]\ * \-#,##0.00_ ;_ [$€-2]\ * "-"??_ ;_ @_ </c:formatCode>
                      <c:ptCount val="1"/>
                    </c:numCache>
                  </c:numRef>
                </c:val>
                <c:extLst xmlns:c15="http://schemas.microsoft.com/office/drawing/2012/chart">
                  <c:ext xmlns:c16="http://schemas.microsoft.com/office/drawing/2014/chart" uri="{C3380CC4-5D6E-409C-BE32-E72D297353CC}">
                    <c16:uniqueId val="{00000013-8093-4F82-9FF3-93AA36A6189B}"/>
                  </c:ext>
                </c:extLst>
              </c15:ser>
            </c15:filteredBarSeries>
          </c:ext>
        </c:extLst>
      </c:barChart>
      <c:catAx>
        <c:axId val="65450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4504"/>
        <c:crosses val="autoZero"/>
        <c:auto val="1"/>
        <c:lblAlgn val="ctr"/>
        <c:lblOffset val="100"/>
        <c:noMultiLvlLbl val="0"/>
      </c:catAx>
      <c:valAx>
        <c:axId val="654504504"/>
        <c:scaling>
          <c:orientation val="minMax"/>
        </c:scaling>
        <c:delete val="0"/>
        <c:axPos val="l"/>
        <c:majorGridlines>
          <c:spPr>
            <a:ln w="9525" cap="flat" cmpd="sng" algn="ctr">
              <a:solidFill>
                <a:schemeClr val="tx1">
                  <a:lumMod val="15000"/>
                  <a:lumOff val="85000"/>
                </a:schemeClr>
              </a:solidFill>
              <a:round/>
            </a:ln>
            <a:effectLst/>
          </c:spPr>
        </c:majorGridlines>
        <c:numFmt formatCode="_ [$€-2]\ * #,##0.00_ ;_ [$€-2]\ * \-#,##0.00_ ;_ [$€-2]\ * &quot;-&quot;??_ ;_ @_ "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4505160"/>
        <c:crosses val="autoZero"/>
        <c:crossBetween val="between"/>
        <c:majorUnit val="1.0000000000000002E-2"/>
      </c:valAx>
      <c:spPr>
        <a:noFill/>
        <a:ln>
          <a:noFill/>
        </a:ln>
        <a:effectLst/>
      </c:spPr>
    </c:plotArea>
    <c:legend>
      <c:legendPos val="r"/>
      <c:layout>
        <c:manualLayout>
          <c:xMode val="edge"/>
          <c:yMode val="edge"/>
          <c:x val="0.50306445555219825"/>
          <c:y val="0.57236524972103475"/>
          <c:w val="0.45893983444377145"/>
          <c:h val="0.351945897114909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Figure_interventions!$A$3</c:f>
              <c:strCache>
                <c:ptCount val="1"/>
              </c:strCache>
            </c:strRef>
          </c:tx>
          <c:spPr>
            <a:noFill/>
            <a:ln>
              <a:noFill/>
            </a:ln>
            <a:effectLst/>
          </c:spPr>
          <c:invertIfNegative val="0"/>
          <c:dLbls>
            <c:delete val="1"/>
          </c:dLbls>
          <c:cat>
            <c:strRef>
              <c:f>Figure_interventions!$B$2:$G$2</c:f>
              <c:strCache>
                <c:ptCount val="6"/>
                <c:pt idx="0">
                  <c:v>Total true price gap</c:v>
                </c:pt>
                <c:pt idx="1">
                  <c:v>Water use efficiency</c:v>
                </c:pt>
                <c:pt idx="2">
                  <c:v>Address bonded labour</c:v>
                </c:pt>
                <c:pt idx="3">
                  <c:v>Towards living income and wages</c:v>
                </c:pt>
                <c:pt idx="4">
                  <c:v>Re-using denim textile from jeans</c:v>
                </c:pt>
                <c:pt idx="5">
                  <c:v>Target true price gap</c:v>
                </c:pt>
              </c:strCache>
            </c:strRef>
          </c:cat>
          <c:val>
            <c:numRef>
              <c:f>Figure_interventions!$B$3:$G$3</c:f>
              <c:numCache>
                <c:formatCode>[$€-2]\ #,##0.00</c:formatCode>
                <c:ptCount val="6"/>
                <c:pt idx="1">
                  <c:v>32.200000000000003</c:v>
                </c:pt>
                <c:pt idx="2">
                  <c:v>21.900000000000002</c:v>
                </c:pt>
                <c:pt idx="3">
                  <c:v>18.95</c:v>
                </c:pt>
                <c:pt idx="4">
                  <c:v>17.650000000000002</c:v>
                </c:pt>
              </c:numCache>
            </c:numRef>
          </c:val>
          <c:extLst>
            <c:ext xmlns:c16="http://schemas.microsoft.com/office/drawing/2014/chart" uri="{C3380CC4-5D6E-409C-BE32-E72D297353CC}">
              <c16:uniqueId val="{00000000-7000-441E-ACE7-D84F2AC90279}"/>
            </c:ext>
          </c:extLst>
        </c:ser>
        <c:ser>
          <c:idx val="1"/>
          <c:order val="1"/>
          <c:tx>
            <c:strRef>
              <c:f>Figure_interventions!$A$4</c:f>
              <c:strCache>
                <c:ptCount val="1"/>
                <c:pt idx="0">
                  <c:v>Environmental </c:v>
                </c:pt>
              </c:strCache>
            </c:strRef>
          </c:tx>
          <c:spPr>
            <a:solidFill>
              <a:srgbClr val="46863E"/>
            </a:solidFill>
            <a:ln>
              <a:noFill/>
            </a:ln>
            <a:effectLst/>
          </c:spPr>
          <c:invertIfNegative val="0"/>
          <c:dLbls>
            <c:dLbl>
              <c:idx val="1"/>
              <c:layout>
                <c:manualLayout>
                  <c:x val="-4.2674863937497185E-17"/>
                  <c:y val="2.7590890102598385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4686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00-441E-ACE7-D84F2AC90279}"/>
                </c:ext>
              </c:extLst>
            </c:dLbl>
            <c:dLbl>
              <c:idx val="4"/>
              <c:layout>
                <c:manualLayout>
                  <c:x val="0"/>
                  <c:y val="3.5474001560483637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4686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00-441E-ACE7-D84F2AC9027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Figure_interventions!$B$2:$G$2</c:f>
              <c:strCache>
                <c:ptCount val="6"/>
                <c:pt idx="0">
                  <c:v>Total true price gap</c:v>
                </c:pt>
                <c:pt idx="1">
                  <c:v>Water use efficiency</c:v>
                </c:pt>
                <c:pt idx="2">
                  <c:v>Address bonded labour</c:v>
                </c:pt>
                <c:pt idx="3">
                  <c:v>Towards living income and wages</c:v>
                </c:pt>
                <c:pt idx="4">
                  <c:v>Re-using denim textile from jeans</c:v>
                </c:pt>
                <c:pt idx="5">
                  <c:v>Target true price gap</c:v>
                </c:pt>
              </c:strCache>
            </c:strRef>
          </c:cat>
          <c:val>
            <c:numRef>
              <c:f>Figure_interventions!$B$4:$G$4</c:f>
              <c:numCache>
                <c:formatCode>[$€-2]\ #,##0.00</c:formatCode>
                <c:ptCount val="6"/>
                <c:pt idx="0">
                  <c:v>10.9</c:v>
                </c:pt>
                <c:pt idx="1">
                  <c:v>0.70000000000000007</c:v>
                </c:pt>
                <c:pt idx="4">
                  <c:v>0.75</c:v>
                </c:pt>
                <c:pt idx="5">
                  <c:v>9.4499999999999993</c:v>
                </c:pt>
              </c:numCache>
            </c:numRef>
          </c:val>
          <c:extLst>
            <c:ext xmlns:c16="http://schemas.microsoft.com/office/drawing/2014/chart" uri="{C3380CC4-5D6E-409C-BE32-E72D297353CC}">
              <c16:uniqueId val="{00000003-7000-441E-ACE7-D84F2AC90279}"/>
            </c:ext>
          </c:extLst>
        </c:ser>
        <c:ser>
          <c:idx val="2"/>
          <c:order val="2"/>
          <c:tx>
            <c:strRef>
              <c:f>Figure_interventions!$A$5</c:f>
              <c:strCache>
                <c:ptCount val="1"/>
                <c:pt idx="0">
                  <c:v>Social</c:v>
                </c:pt>
              </c:strCache>
            </c:strRef>
          </c:tx>
          <c:spPr>
            <a:solidFill>
              <a:srgbClr val="C00000"/>
            </a:solidFill>
            <a:ln>
              <a:noFill/>
            </a:ln>
            <a:effectLst/>
          </c:spPr>
          <c:invertIfNegative val="0"/>
          <c:dLbls>
            <c:dLbl>
              <c:idx val="4"/>
              <c:layout>
                <c:manualLayout>
                  <c:x val="0"/>
                  <c:y val="-2.7590890102598385E-2"/>
                </c:manualLayout>
              </c:layout>
              <c:tx>
                <c:rich>
                  <a:bodyPr/>
                  <a:lstStyle/>
                  <a:p>
                    <a:fld id="{C96AD648-D0C8-4339-B53D-E47642AA0047}" type="VALUE">
                      <a:rPr lang="en-US">
                        <a:solidFill>
                          <a:srgbClr val="C00000"/>
                        </a:solidFill>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000-441E-ACE7-D84F2AC9027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Figure_interventions!$B$2:$G$2</c:f>
              <c:strCache>
                <c:ptCount val="6"/>
                <c:pt idx="0">
                  <c:v>Total true price gap</c:v>
                </c:pt>
                <c:pt idx="1">
                  <c:v>Water use efficiency</c:v>
                </c:pt>
                <c:pt idx="2">
                  <c:v>Address bonded labour</c:v>
                </c:pt>
                <c:pt idx="3">
                  <c:v>Towards living income and wages</c:v>
                </c:pt>
                <c:pt idx="4">
                  <c:v>Re-using denim textile from jeans</c:v>
                </c:pt>
                <c:pt idx="5">
                  <c:v>Target true price gap</c:v>
                </c:pt>
              </c:strCache>
            </c:strRef>
          </c:cat>
          <c:val>
            <c:numRef>
              <c:f>Figure_interventions!$B$5:$G$5</c:f>
              <c:numCache>
                <c:formatCode>General</c:formatCode>
                <c:ptCount val="6"/>
                <c:pt idx="0" formatCode="[$€-2]\ #,##0.00">
                  <c:v>22</c:v>
                </c:pt>
                <c:pt idx="2" formatCode="[$€-2]\ #,##0.00">
                  <c:v>10.3</c:v>
                </c:pt>
                <c:pt idx="3" formatCode="[$€-2]\ #,##0.00">
                  <c:v>2.95</c:v>
                </c:pt>
                <c:pt idx="4" formatCode="[$€-2]\ #,##0.00">
                  <c:v>0.55000000000000004</c:v>
                </c:pt>
                <c:pt idx="5" formatCode="[$€-2]\ #,##0.00">
                  <c:v>8.1999999999999993</c:v>
                </c:pt>
              </c:numCache>
            </c:numRef>
          </c:val>
          <c:extLst>
            <c:ext xmlns:c16="http://schemas.microsoft.com/office/drawing/2014/chart" uri="{C3380CC4-5D6E-409C-BE32-E72D297353CC}">
              <c16:uniqueId val="{00000005-7000-441E-ACE7-D84F2AC90279}"/>
            </c:ext>
          </c:extLst>
        </c:ser>
        <c:dLbls>
          <c:dLblPos val="ctr"/>
          <c:showLegendKey val="0"/>
          <c:showVal val="1"/>
          <c:showCatName val="0"/>
          <c:showSerName val="0"/>
          <c:showPercent val="0"/>
          <c:showBubbleSize val="0"/>
        </c:dLbls>
        <c:gapWidth val="39"/>
        <c:overlap val="100"/>
        <c:axId val="688113400"/>
        <c:axId val="688117664"/>
      </c:barChart>
      <c:catAx>
        <c:axId val="688113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8117664"/>
        <c:crosses val="autoZero"/>
        <c:auto val="1"/>
        <c:lblAlgn val="ctr"/>
        <c:lblOffset val="100"/>
        <c:noMultiLvlLbl val="0"/>
      </c:catAx>
      <c:valAx>
        <c:axId val="688117664"/>
        <c:scaling>
          <c:orientation val="minMax"/>
        </c:scaling>
        <c:delete val="0"/>
        <c:axPos val="l"/>
        <c:majorGridlines>
          <c:spPr>
            <a:ln w="9525" cap="flat" cmpd="sng" algn="ctr">
              <a:solidFill>
                <a:schemeClr val="tx1">
                  <a:lumMod val="15000"/>
                  <a:lumOff val="85000"/>
                </a:schemeClr>
              </a:solidFill>
              <a:round/>
            </a:ln>
            <a:effectLst/>
          </c:spPr>
        </c:majorGridlines>
        <c:numFmt formatCode="[$€-2]\ #,##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8113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'Project impact'!$T$64</c:f>
              <c:strCache>
                <c:ptCount val="1"/>
                <c:pt idx="0">
                  <c:v>.</c:v>
                </c:pt>
              </c:strCache>
            </c:strRef>
          </c:tx>
          <c:spPr>
            <a:noFill/>
            <a:ln>
              <a:noFill/>
            </a:ln>
            <a:effectLst/>
          </c:spPr>
          <c:invertIfNegative val="0"/>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impact'!$U$64:$AI$64</c:f>
              <c:numCache>
                <c:formatCode>0.000</c:formatCode>
                <c:ptCount val="15"/>
                <c:pt idx="1">
                  <c:v>0.21946690909410171</c:v>
                </c:pt>
                <c:pt idx="2">
                  <c:v>0.19347377272200073</c:v>
                </c:pt>
                <c:pt idx="3">
                  <c:v>0.19102613258819909</c:v>
                </c:pt>
                <c:pt idx="4">
                  <c:v>0.1889700278961037</c:v>
                </c:pt>
                <c:pt idx="5">
                  <c:v>0.17960427135384768</c:v>
                </c:pt>
                <c:pt idx="6">
                  <c:v>0.17830107308134768</c:v>
                </c:pt>
                <c:pt idx="7">
                  <c:v>0.17799316615877389</c:v>
                </c:pt>
                <c:pt idx="8">
                  <c:v>0.14989483110451998</c:v>
                </c:pt>
                <c:pt idx="9">
                  <c:v>0.14865632828282593</c:v>
                </c:pt>
                <c:pt idx="10">
                  <c:v>0.14739798777657592</c:v>
                </c:pt>
                <c:pt idx="11">
                  <c:v>5.5724316968112517E-2</c:v>
                </c:pt>
                <c:pt idx="12">
                  <c:v>4.2613430132060218E-2</c:v>
                </c:pt>
                <c:pt idx="13">
                  <c:v>3.9726785579743851E-2</c:v>
                </c:pt>
              </c:numCache>
            </c:numRef>
          </c:val>
          <c:extLst>
            <c:ext xmlns:c16="http://schemas.microsoft.com/office/drawing/2014/chart" uri="{C3380CC4-5D6E-409C-BE32-E72D297353CC}">
              <c16:uniqueId val="{00000000-855D-43AB-9FA5-803EA741E5CE}"/>
            </c:ext>
          </c:extLst>
        </c:ser>
        <c:ser>
          <c:idx val="1"/>
          <c:order val="1"/>
          <c:tx>
            <c:strRef>
              <c:f>'Project impact'!$T$65</c:f>
              <c:strCache>
                <c:ptCount val="1"/>
                <c:pt idx="0">
                  <c:v>EP&amp;L</c:v>
                </c:pt>
              </c:strCache>
            </c:strRef>
          </c:tx>
          <c:spPr>
            <a:solidFill>
              <a:srgbClr val="46833E"/>
            </a:solidFill>
            <a:ln>
              <a:noFill/>
            </a:ln>
            <a:effectLst/>
          </c:spPr>
          <c:invertIfNegative val="0"/>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impact'!$U$65:$AI$65</c:f>
              <c:numCache>
                <c:formatCode>0.000</c:formatCode>
                <c:ptCount val="15"/>
                <c:pt idx="0">
                  <c:v>0.15337980382677036</c:v>
                </c:pt>
                <c:pt idx="1">
                  <c:v>0</c:v>
                </c:pt>
                <c:pt idx="2">
                  <c:v>0</c:v>
                </c:pt>
                <c:pt idx="3">
                  <c:v>0</c:v>
                </c:pt>
                <c:pt idx="4">
                  <c:v>2.056104692095384E-3</c:v>
                </c:pt>
                <c:pt idx="5">
                  <c:v>9.3657565422560207E-3</c:v>
                </c:pt>
                <c:pt idx="6">
                  <c:v>1.3031982725000002E-3</c:v>
                </c:pt>
                <c:pt idx="7">
                  <c:v>0</c:v>
                </c:pt>
                <c:pt idx="8">
                  <c:v>0</c:v>
                </c:pt>
                <c:pt idx="9">
                  <c:v>0</c:v>
                </c:pt>
                <c:pt idx="10">
                  <c:v>1.2583405062500108E-3</c:v>
                </c:pt>
                <c:pt idx="11">
                  <c:v>9.1673670808463406E-2</c:v>
                </c:pt>
                <c:pt idx="12">
                  <c:v>1.3110886836052299E-2</c:v>
                </c:pt>
                <c:pt idx="13">
                  <c:v>2.886644552316367E-3</c:v>
                </c:pt>
                <c:pt idx="14">
                  <c:v>3.1725201616836868E-2</c:v>
                </c:pt>
              </c:numCache>
            </c:numRef>
          </c:val>
          <c:extLst>
            <c:ext xmlns:c16="http://schemas.microsoft.com/office/drawing/2014/chart" uri="{C3380CC4-5D6E-409C-BE32-E72D297353CC}">
              <c16:uniqueId val="{00000001-855D-43AB-9FA5-803EA741E5CE}"/>
            </c:ext>
          </c:extLst>
        </c:ser>
        <c:ser>
          <c:idx val="2"/>
          <c:order val="2"/>
          <c:tx>
            <c:strRef>
              <c:f>'Project impact'!$T$66</c:f>
              <c:strCache>
                <c:ptCount val="1"/>
                <c:pt idx="0">
                  <c:v>SP&amp;L</c:v>
                </c:pt>
              </c:strCache>
            </c:strRef>
          </c:tx>
          <c:spPr>
            <a:solidFill>
              <a:srgbClr val="D91E3F"/>
            </a:solidFill>
            <a:ln>
              <a:noFill/>
            </a:ln>
            <a:effectLst/>
          </c:spPr>
          <c:invertIfNegative val="0"/>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impact'!$U$66:$AI$66</c:f>
              <c:numCache>
                <c:formatCode>0.000</c:formatCode>
                <c:ptCount val="15"/>
                <c:pt idx="0">
                  <c:v>6.7280565364679829E-2</c:v>
                </c:pt>
                <c:pt idx="1">
                  <c:v>1.193460097348456E-3</c:v>
                </c:pt>
                <c:pt idx="2">
                  <c:v>2.5993136372101003E-2</c:v>
                </c:pt>
                <c:pt idx="3">
                  <c:v>2.4476401338016304E-3</c:v>
                </c:pt>
                <c:pt idx="4">
                  <c:v>0</c:v>
                </c:pt>
                <c:pt idx="5">
                  <c:v>0</c:v>
                </c:pt>
                <c:pt idx="6">
                  <c:v>0</c:v>
                </c:pt>
                <c:pt idx="7" formatCode="0.0000">
                  <c:v>3.0790692257379182E-4</c:v>
                </c:pt>
                <c:pt idx="8">
                  <c:v>2.8098335054253909E-2</c:v>
                </c:pt>
                <c:pt idx="9" formatCode="0.0000">
                  <c:v>1.2385028216940468E-3</c:v>
                </c:pt>
                <c:pt idx="10">
                  <c:v>0</c:v>
                </c:pt>
                <c:pt idx="11">
                  <c:v>0</c:v>
                </c:pt>
                <c:pt idx="12">
                  <c:v>0</c:v>
                </c:pt>
                <c:pt idx="13">
                  <c:v>0</c:v>
                </c:pt>
                <c:pt idx="14">
                  <c:v>8.0015839629069916E-3</c:v>
                </c:pt>
              </c:numCache>
            </c:numRef>
          </c:val>
          <c:extLst>
            <c:ext xmlns:c16="http://schemas.microsoft.com/office/drawing/2014/chart" uri="{C3380CC4-5D6E-409C-BE32-E72D297353CC}">
              <c16:uniqueId val="{00000002-855D-43AB-9FA5-803EA741E5CE}"/>
            </c:ext>
          </c:extLst>
        </c:ser>
        <c:dLbls>
          <c:showLegendKey val="0"/>
          <c:showVal val="0"/>
          <c:showCatName val="0"/>
          <c:showSerName val="0"/>
          <c:showPercent val="0"/>
          <c:showBubbleSize val="0"/>
        </c:dLbls>
        <c:gapWidth val="40"/>
        <c:overlap val="100"/>
        <c:axId val="109470232"/>
        <c:axId val="269167064"/>
      </c:barChart>
      <c:lineChart>
        <c:grouping val="standard"/>
        <c:varyColors val="0"/>
        <c:ser>
          <c:idx val="3"/>
          <c:order val="3"/>
          <c:tx>
            <c:strRef>
              <c:f>'Project impact'!$T$67</c:f>
              <c:strCache>
                <c:ptCount val="1"/>
                <c:pt idx="0">
                  <c:v>C1</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impact'!$U$67:$AI$67</c:f>
              <c:numCache>
                <c:formatCode>0.000</c:formatCode>
                <c:ptCount val="15"/>
                <c:pt idx="0">
                  <c:v>0.22066036919145018</c:v>
                </c:pt>
                <c:pt idx="1">
                  <c:v>0.22066036919145018</c:v>
                </c:pt>
              </c:numCache>
            </c:numRef>
          </c:val>
          <c:smooth val="0"/>
          <c:extLst>
            <c:ext xmlns:c16="http://schemas.microsoft.com/office/drawing/2014/chart" uri="{C3380CC4-5D6E-409C-BE32-E72D297353CC}">
              <c16:uniqueId val="{00000003-855D-43AB-9FA5-803EA741E5CE}"/>
            </c:ext>
          </c:extLst>
        </c:ser>
        <c:ser>
          <c:idx val="4"/>
          <c:order val="4"/>
          <c:tx>
            <c:strRef>
              <c:f>'Project impact'!$T$68</c:f>
              <c:strCache>
                <c:ptCount val="1"/>
                <c:pt idx="0">
                  <c:v>C2</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impact'!$U$68:$AI$68</c:f>
              <c:numCache>
                <c:formatCode>0.000</c:formatCode>
                <c:ptCount val="15"/>
                <c:pt idx="1">
                  <c:v>0.21946690909410171</c:v>
                </c:pt>
                <c:pt idx="2">
                  <c:v>0.21946690909410171</c:v>
                </c:pt>
              </c:numCache>
            </c:numRef>
          </c:val>
          <c:smooth val="0"/>
          <c:extLst>
            <c:ext xmlns:c16="http://schemas.microsoft.com/office/drawing/2014/chart" uri="{C3380CC4-5D6E-409C-BE32-E72D297353CC}">
              <c16:uniqueId val="{00000004-855D-43AB-9FA5-803EA741E5CE}"/>
            </c:ext>
          </c:extLst>
        </c:ser>
        <c:ser>
          <c:idx val="5"/>
          <c:order val="5"/>
          <c:tx>
            <c:strRef>
              <c:f>'Project impact'!$T$69</c:f>
              <c:strCache>
                <c:ptCount val="1"/>
                <c:pt idx="0">
                  <c:v>C3</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impact'!$U$69:$AI$69</c:f>
              <c:numCache>
                <c:formatCode>General</c:formatCode>
                <c:ptCount val="15"/>
                <c:pt idx="2" formatCode="0.000">
                  <c:v>0.19347377272200073</c:v>
                </c:pt>
                <c:pt idx="3" formatCode="0.000">
                  <c:v>0.19347377272200073</c:v>
                </c:pt>
              </c:numCache>
            </c:numRef>
          </c:val>
          <c:smooth val="0"/>
          <c:extLst>
            <c:ext xmlns:c16="http://schemas.microsoft.com/office/drawing/2014/chart" uri="{C3380CC4-5D6E-409C-BE32-E72D297353CC}">
              <c16:uniqueId val="{00000005-855D-43AB-9FA5-803EA741E5CE}"/>
            </c:ext>
          </c:extLst>
        </c:ser>
        <c:ser>
          <c:idx val="6"/>
          <c:order val="6"/>
          <c:tx>
            <c:strRef>
              <c:f>'Project impact'!$T$70</c:f>
              <c:strCache>
                <c:ptCount val="1"/>
                <c:pt idx="0">
                  <c:v>C4</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impact'!$U$70:$AI$70</c:f>
              <c:numCache>
                <c:formatCode>General</c:formatCode>
                <c:ptCount val="15"/>
                <c:pt idx="3" formatCode="0.000">
                  <c:v>0.19102613258819909</c:v>
                </c:pt>
                <c:pt idx="4" formatCode="0.000">
                  <c:v>0.19102613258819909</c:v>
                </c:pt>
              </c:numCache>
            </c:numRef>
          </c:val>
          <c:smooth val="0"/>
          <c:extLst>
            <c:ext xmlns:c16="http://schemas.microsoft.com/office/drawing/2014/chart" uri="{C3380CC4-5D6E-409C-BE32-E72D297353CC}">
              <c16:uniqueId val="{00000006-855D-43AB-9FA5-803EA741E5CE}"/>
            </c:ext>
          </c:extLst>
        </c:ser>
        <c:ser>
          <c:idx val="7"/>
          <c:order val="7"/>
          <c:tx>
            <c:strRef>
              <c:f>'Project impact'!$T$71</c:f>
              <c:strCache>
                <c:ptCount val="1"/>
                <c:pt idx="0">
                  <c:v>C5</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impact'!$U$71:$AI$71</c:f>
              <c:numCache>
                <c:formatCode>General</c:formatCode>
                <c:ptCount val="15"/>
                <c:pt idx="4" formatCode="0.000">
                  <c:v>0.1889700278961037</c:v>
                </c:pt>
                <c:pt idx="5" formatCode="0.000">
                  <c:v>0.1889700278961037</c:v>
                </c:pt>
              </c:numCache>
            </c:numRef>
          </c:val>
          <c:smooth val="0"/>
          <c:extLst>
            <c:ext xmlns:c16="http://schemas.microsoft.com/office/drawing/2014/chart" uri="{C3380CC4-5D6E-409C-BE32-E72D297353CC}">
              <c16:uniqueId val="{00000007-855D-43AB-9FA5-803EA741E5CE}"/>
            </c:ext>
          </c:extLst>
        </c:ser>
        <c:ser>
          <c:idx val="8"/>
          <c:order val="8"/>
          <c:tx>
            <c:strRef>
              <c:f>'Project impact'!$T$72</c:f>
              <c:strCache>
                <c:ptCount val="1"/>
                <c:pt idx="0">
                  <c:v>C6</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impact'!$U$72:$AI$72</c:f>
              <c:numCache>
                <c:formatCode>General</c:formatCode>
                <c:ptCount val="15"/>
                <c:pt idx="5" formatCode="0.000">
                  <c:v>0.17960427135384768</c:v>
                </c:pt>
                <c:pt idx="6" formatCode="0.000">
                  <c:v>0.17960427135384768</c:v>
                </c:pt>
              </c:numCache>
            </c:numRef>
          </c:val>
          <c:smooth val="0"/>
          <c:extLst>
            <c:ext xmlns:c16="http://schemas.microsoft.com/office/drawing/2014/chart" uri="{C3380CC4-5D6E-409C-BE32-E72D297353CC}">
              <c16:uniqueId val="{00000008-855D-43AB-9FA5-803EA741E5CE}"/>
            </c:ext>
          </c:extLst>
        </c:ser>
        <c:ser>
          <c:idx val="9"/>
          <c:order val="9"/>
          <c:tx>
            <c:strRef>
              <c:f>'Project impact'!$T$73</c:f>
              <c:strCache>
                <c:ptCount val="1"/>
                <c:pt idx="0">
                  <c:v>C7</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impact'!$U$73:$AI$73</c:f>
              <c:numCache>
                <c:formatCode>General</c:formatCode>
                <c:ptCount val="15"/>
                <c:pt idx="6" formatCode="0.000">
                  <c:v>0.17830107308134768</c:v>
                </c:pt>
                <c:pt idx="7" formatCode="0.000">
                  <c:v>0.17830107308134768</c:v>
                </c:pt>
              </c:numCache>
            </c:numRef>
          </c:val>
          <c:smooth val="0"/>
          <c:extLst>
            <c:ext xmlns:c16="http://schemas.microsoft.com/office/drawing/2014/chart" uri="{C3380CC4-5D6E-409C-BE32-E72D297353CC}">
              <c16:uniqueId val="{00000009-855D-43AB-9FA5-803EA741E5CE}"/>
            </c:ext>
          </c:extLst>
        </c:ser>
        <c:ser>
          <c:idx val="10"/>
          <c:order val="10"/>
          <c:tx>
            <c:strRef>
              <c:f>'Project impact'!$T$74</c:f>
              <c:strCache>
                <c:ptCount val="1"/>
                <c:pt idx="0">
                  <c:v>C8</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impact'!$U$74:$AI$74</c:f>
              <c:numCache>
                <c:formatCode>General</c:formatCode>
                <c:ptCount val="15"/>
                <c:pt idx="7" formatCode="0.000">
                  <c:v>0.17799316615877389</c:v>
                </c:pt>
                <c:pt idx="8" formatCode="0.000">
                  <c:v>0.17799316615877389</c:v>
                </c:pt>
              </c:numCache>
            </c:numRef>
          </c:val>
          <c:smooth val="0"/>
          <c:extLst>
            <c:ext xmlns:c16="http://schemas.microsoft.com/office/drawing/2014/chart" uri="{C3380CC4-5D6E-409C-BE32-E72D297353CC}">
              <c16:uniqueId val="{0000000A-855D-43AB-9FA5-803EA741E5CE}"/>
            </c:ext>
          </c:extLst>
        </c:ser>
        <c:ser>
          <c:idx val="11"/>
          <c:order val="11"/>
          <c:tx>
            <c:strRef>
              <c:f>'Project impact'!$T$75</c:f>
              <c:strCache>
                <c:ptCount val="1"/>
                <c:pt idx="0">
                  <c:v>C9</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impact'!$U$75:$AI$75</c:f>
              <c:numCache>
                <c:formatCode>General</c:formatCode>
                <c:ptCount val="15"/>
                <c:pt idx="8" formatCode="0.000">
                  <c:v>0.14989483110451998</c:v>
                </c:pt>
                <c:pt idx="9" formatCode="0.000">
                  <c:v>0.14989483110451998</c:v>
                </c:pt>
              </c:numCache>
            </c:numRef>
          </c:val>
          <c:smooth val="0"/>
          <c:extLst>
            <c:ext xmlns:c16="http://schemas.microsoft.com/office/drawing/2014/chart" uri="{C3380CC4-5D6E-409C-BE32-E72D297353CC}">
              <c16:uniqueId val="{0000000B-855D-43AB-9FA5-803EA741E5CE}"/>
            </c:ext>
          </c:extLst>
        </c:ser>
        <c:ser>
          <c:idx val="12"/>
          <c:order val="12"/>
          <c:tx>
            <c:strRef>
              <c:f>'Project impact'!$T$76</c:f>
              <c:strCache>
                <c:ptCount val="1"/>
                <c:pt idx="0">
                  <c:v>C10</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impact'!$U$76:$AI$76</c:f>
              <c:numCache>
                <c:formatCode>General</c:formatCode>
                <c:ptCount val="15"/>
                <c:pt idx="9" formatCode="0.000">
                  <c:v>0.14865632828282593</c:v>
                </c:pt>
                <c:pt idx="10" formatCode="0.000">
                  <c:v>0.14865632828282593</c:v>
                </c:pt>
              </c:numCache>
            </c:numRef>
          </c:val>
          <c:smooth val="0"/>
          <c:extLst>
            <c:ext xmlns:c16="http://schemas.microsoft.com/office/drawing/2014/chart" uri="{C3380CC4-5D6E-409C-BE32-E72D297353CC}">
              <c16:uniqueId val="{0000000C-855D-43AB-9FA5-803EA741E5CE}"/>
            </c:ext>
          </c:extLst>
        </c:ser>
        <c:ser>
          <c:idx val="13"/>
          <c:order val="13"/>
          <c:tx>
            <c:strRef>
              <c:f>'Project impact'!$T$77</c:f>
              <c:strCache>
                <c:ptCount val="1"/>
                <c:pt idx="0">
                  <c:v>C11</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impact'!$U$77:$AI$77</c:f>
              <c:numCache>
                <c:formatCode>General</c:formatCode>
                <c:ptCount val="15"/>
                <c:pt idx="10" formatCode="0.000">
                  <c:v>0.14739798777657592</c:v>
                </c:pt>
                <c:pt idx="11" formatCode="0.000">
                  <c:v>0.14739798777657592</c:v>
                </c:pt>
              </c:numCache>
            </c:numRef>
          </c:val>
          <c:smooth val="0"/>
          <c:extLst>
            <c:ext xmlns:c16="http://schemas.microsoft.com/office/drawing/2014/chart" uri="{C3380CC4-5D6E-409C-BE32-E72D297353CC}">
              <c16:uniqueId val="{0000000D-855D-43AB-9FA5-803EA741E5CE}"/>
            </c:ext>
          </c:extLst>
        </c:ser>
        <c:ser>
          <c:idx val="14"/>
          <c:order val="14"/>
          <c:tx>
            <c:strRef>
              <c:f>'Project impact'!$T$78</c:f>
              <c:strCache>
                <c:ptCount val="1"/>
                <c:pt idx="0">
                  <c:v>C12</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impact'!$U$78:$AI$78</c:f>
              <c:numCache>
                <c:formatCode>General</c:formatCode>
                <c:ptCount val="15"/>
                <c:pt idx="11" formatCode="0.000">
                  <c:v>5.5724316968112517E-2</c:v>
                </c:pt>
                <c:pt idx="12" formatCode="0.000">
                  <c:v>5.5724316968112517E-2</c:v>
                </c:pt>
              </c:numCache>
            </c:numRef>
          </c:val>
          <c:smooth val="0"/>
          <c:extLst>
            <c:ext xmlns:c16="http://schemas.microsoft.com/office/drawing/2014/chart" uri="{C3380CC4-5D6E-409C-BE32-E72D297353CC}">
              <c16:uniqueId val="{0000000E-855D-43AB-9FA5-803EA741E5CE}"/>
            </c:ext>
          </c:extLst>
        </c:ser>
        <c:ser>
          <c:idx val="15"/>
          <c:order val="15"/>
          <c:tx>
            <c:strRef>
              <c:f>'Project impact'!$T$79</c:f>
              <c:strCache>
                <c:ptCount val="1"/>
                <c:pt idx="0">
                  <c:v>C13</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impact'!$U$79:$AI$79</c:f>
              <c:numCache>
                <c:formatCode>General</c:formatCode>
                <c:ptCount val="15"/>
                <c:pt idx="12" formatCode="0.000">
                  <c:v>4.2613430132060218E-2</c:v>
                </c:pt>
                <c:pt idx="13" formatCode="0.000">
                  <c:v>4.2613430132060218E-2</c:v>
                </c:pt>
              </c:numCache>
            </c:numRef>
          </c:val>
          <c:smooth val="0"/>
          <c:extLst>
            <c:ext xmlns:c16="http://schemas.microsoft.com/office/drawing/2014/chart" uri="{C3380CC4-5D6E-409C-BE32-E72D297353CC}">
              <c16:uniqueId val="{0000000F-855D-43AB-9FA5-803EA741E5CE}"/>
            </c:ext>
          </c:extLst>
        </c:ser>
        <c:ser>
          <c:idx val="16"/>
          <c:order val="16"/>
          <c:tx>
            <c:strRef>
              <c:f>'Project impact'!$T$80</c:f>
              <c:strCache>
                <c:ptCount val="1"/>
                <c:pt idx="0">
                  <c:v>C14</c:v>
                </c:pt>
              </c:strCache>
            </c:strRef>
          </c:tx>
          <c:spPr>
            <a:ln w="12700" cap="rnd">
              <a:solidFill>
                <a:schemeClr val="tx2">
                  <a:lumMod val="50000"/>
                </a:schemeClr>
              </a:solidFill>
              <a:prstDash val="dash"/>
              <a:round/>
            </a:ln>
            <a:effectLst/>
          </c:spPr>
          <c:marker>
            <c:symbol val="none"/>
          </c:marker>
          <c:cat>
            <c:strRef>
              <c:f>'Project impact'!$U$63:$AI$63</c:f>
              <c:strCache>
                <c:ptCount val="15"/>
                <c:pt idx="0">
                  <c:v>Conventional</c:v>
                </c:pt>
                <c:pt idx="1">
                  <c:v>Training &amp; Protective gear</c:v>
                </c:pt>
                <c:pt idx="2">
                  <c:v>In-Kind Wages</c:v>
                </c:pt>
                <c:pt idx="3">
                  <c:v>Gender &amp; Workers Council</c:v>
                </c:pt>
                <c:pt idx="4">
                  <c:v>Hydroponics, boreholes, water catchment</c:v>
                </c:pt>
                <c:pt idx="5">
                  <c:v>SS solar Panels</c:v>
                </c:pt>
                <c:pt idx="6">
                  <c:v>50% IPM</c:v>
                </c:pt>
                <c:pt idx="7">
                  <c:v>Professional training </c:v>
                </c:pt>
                <c:pt idx="8">
                  <c:v>Basic LW</c:v>
                </c:pt>
                <c:pt idx="9">
                  <c:v>Gender committees</c:v>
                </c:pt>
                <c:pt idx="10">
                  <c:v>100% IPM</c:v>
                </c:pt>
                <c:pt idx="11">
                  <c:v>Sea Freight</c:v>
                </c:pt>
                <c:pt idx="12">
                  <c:v>Solarpowered Greenhouse</c:v>
                </c:pt>
                <c:pt idx="13">
                  <c:v>Closed loop hydroponics/coco peat</c:v>
                </c:pt>
                <c:pt idx="14">
                  <c:v>Target farm</c:v>
                </c:pt>
              </c:strCache>
            </c:strRef>
          </c:cat>
          <c:val>
            <c:numRef>
              <c:f>'Project impact'!$U$80:$AI$80</c:f>
              <c:numCache>
                <c:formatCode>General</c:formatCode>
                <c:ptCount val="15"/>
                <c:pt idx="13" formatCode="0.000">
                  <c:v>3.9726785579743851E-2</c:v>
                </c:pt>
                <c:pt idx="14" formatCode="0.000">
                  <c:v>3.9726785579743851E-2</c:v>
                </c:pt>
              </c:numCache>
            </c:numRef>
          </c:val>
          <c:smooth val="0"/>
          <c:extLst>
            <c:ext xmlns:c16="http://schemas.microsoft.com/office/drawing/2014/chart" uri="{C3380CC4-5D6E-409C-BE32-E72D297353CC}">
              <c16:uniqueId val="{00000010-855D-43AB-9FA5-803EA741E5CE}"/>
            </c:ext>
          </c:extLst>
        </c:ser>
        <c:dLbls>
          <c:showLegendKey val="0"/>
          <c:showVal val="0"/>
          <c:showCatName val="0"/>
          <c:showSerName val="0"/>
          <c:showPercent val="0"/>
          <c:showBubbleSize val="0"/>
        </c:dLbls>
        <c:marker val="1"/>
        <c:smooth val="0"/>
        <c:axId val="109470232"/>
        <c:axId val="269167064"/>
      </c:lineChart>
      <c:catAx>
        <c:axId val="109470232"/>
        <c:scaling>
          <c:orientation val="minMax"/>
        </c:scaling>
        <c:delete val="1"/>
        <c:axPos val="b"/>
        <c:numFmt formatCode="General" sourceLinked="1"/>
        <c:majorTickMark val="out"/>
        <c:minorTickMark val="none"/>
        <c:tickLblPos val="nextTo"/>
        <c:crossAx val="269167064"/>
        <c:crosses val="autoZero"/>
        <c:auto val="1"/>
        <c:lblAlgn val="ctr"/>
        <c:lblOffset val="100"/>
        <c:noMultiLvlLbl val="0"/>
      </c:catAx>
      <c:valAx>
        <c:axId val="269167064"/>
        <c:scaling>
          <c:orientation val="minMax"/>
        </c:scaling>
        <c:delete val="1"/>
        <c:axPos val="l"/>
        <c:numFmt formatCode="0.000" sourceLinked="1"/>
        <c:majorTickMark val="out"/>
        <c:minorTickMark val="none"/>
        <c:tickLblPos val="nextTo"/>
        <c:crossAx val="109470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 dir="row">'[20190402 Interventions table.xlsx]Sheet3'!$K$8:$P$8</cx:f>
        <cx:lvl ptCount="6" formatCode="#,##0.00">
          <cx:pt idx="0">32.91490846047428</cx:pt>
          <cx:pt idx="1">-0.67692989348089461</cx:pt>
          <cx:pt idx="2">-10.286213118444316</cx:pt>
          <cx:pt idx="3">-2.9563330748915586</cx:pt>
          <cx:pt idx="4">-1.2563533513521614</cx:pt>
          <cx:pt idx="5">-17.739079022305354</cx:pt>
        </cx:lvl>
      </cx:numDim>
    </cx:data>
  </cx:chartData>
  <cx:chart>
    <cx:plotArea>
      <cx:plotAreaRegion>
        <cx:series layoutId="waterfall" uniqueId="{9C53DF3E-5DFD-4B53-8240-06E7B1D07862}">
          <cx:spPr>
            <a:solidFill>
              <a:srgbClr val="C00000"/>
            </a:solidFill>
          </cx:spPr>
          <cx:dataId val="0"/>
          <cx:layoutPr>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bg1"/>
                </a:solidFill>
              </a:defRPr>
            </a:pPr>
            <a:endParaRPr lang="en-US" sz="900" b="0" i="0" u="none" strike="noStrike" baseline="0">
              <a:solidFill>
                <a:schemeClr val="bg1"/>
              </a:solidFill>
              <a:latin typeface="Calibri" panose="020F0502020204030204"/>
            </a:endParaRPr>
          </a:p>
        </cx:txPr>
      </cx:axis>
      <cx:axis id="1">
        <cx:valScaling min="0"/>
        <cx:majorGridlines/>
        <cx:tickLabels/>
        <cx:numFmt formatCode="_ [$€-x-euro2] * #.##0_ ;_ [$€-x-euro2] * -#.##0_ ;_ [$€-x-euro2] * &quot;-&quot;_ ;_ @_ " sourceLinked="0"/>
        <cx:spPr>
          <a:ln>
            <a:noFill/>
          </a:ln>
        </cx:spPr>
        <cx:txPr>
          <a:bodyPr spcFirstLastPara="1" vertOverflow="ellipsis" horzOverflow="overflow" wrap="square" lIns="0" tIns="0" rIns="0" bIns="0" anchor="ctr" anchorCtr="1"/>
          <a:lstStyle/>
          <a:p>
            <a:pPr algn="ctr" rtl="0">
              <a:defRPr sz="1400"/>
            </a:pPr>
            <a:endParaRPr lang="en-US" sz="1400" b="0" i="0" u="none" strike="noStrike" baseline="0">
              <a:solidFill>
                <a:sysClr val="windowText" lastClr="000000">
                  <a:lumMod val="65000"/>
                  <a:lumOff val="35000"/>
                </a:sysClr>
              </a:solidFill>
              <a:latin typeface="Calibri" panose="020F0502020204030204"/>
            </a:endParaRPr>
          </a:p>
        </cx:txPr>
      </cx:axis>
    </cx:plotArea>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cdr:x>
      <cdr:y>0.9466</cdr:y>
    </cdr:from>
    <cdr:to>
      <cdr:x>0.99781</cdr:x>
      <cdr:y>0.9466</cdr:y>
    </cdr:to>
    <cdr:cxnSp macro="">
      <cdr:nvCxnSpPr>
        <cdr:cNvPr id="2" name="Straight Connector 1">
          <a:extLst xmlns:a="http://schemas.openxmlformats.org/drawingml/2006/main">
            <a:ext uri="{FF2B5EF4-FFF2-40B4-BE49-F238E27FC236}">
              <a16:creationId xmlns:a16="http://schemas.microsoft.com/office/drawing/2014/main" id="{5DBFD660-6BC1-473F-AE20-A038925FA6FB}"/>
            </a:ext>
          </a:extLst>
        </cdr:cNvPr>
        <cdr:cNvCxnSpPr/>
      </cdr:nvCxnSpPr>
      <cdr:spPr>
        <a:xfrm xmlns:a="http://schemas.openxmlformats.org/drawingml/2006/main">
          <a:off x="-24680" y="2315422"/>
          <a:ext cx="6408000" cy="0"/>
        </a:xfrm>
        <a:prstGeom xmlns:a="http://schemas.openxmlformats.org/drawingml/2006/main" prst="line">
          <a:avLst/>
        </a:prstGeom>
        <a:ln xmlns:a="http://schemas.openxmlformats.org/drawingml/2006/main" w="3175">
          <a:solidFill>
            <a:schemeClr val="tx1">
              <a:lumMod val="65000"/>
              <a:lumOff val="3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1EBE2E-B89C-4CB0-892A-B8A62D34B827}"/>
              </a:ext>
            </a:extLst>
          </p:cNvPr>
          <p:cNvSpPr>
            <a:spLocks noGrp="1"/>
          </p:cNvSpPr>
          <p:nvPr>
            <p:ph type="hdr" sz="quarter"/>
          </p:nvPr>
        </p:nvSpPr>
        <p:spPr>
          <a:xfrm>
            <a:off x="1" y="1"/>
            <a:ext cx="2773680" cy="588698"/>
          </a:xfrm>
          <a:prstGeom prst="rect">
            <a:avLst/>
          </a:prstGeom>
        </p:spPr>
        <p:txBody>
          <a:bodyPr vert="horz" lIns="99037" tIns="49519" rIns="99037" bIns="49519" rtlCol="0"/>
          <a:lstStyle>
            <a:lvl1pPr algn="l">
              <a:defRPr sz="1400"/>
            </a:lvl1pPr>
          </a:lstStyle>
          <a:p>
            <a:endParaRPr lang="en-GB"/>
          </a:p>
        </p:txBody>
      </p:sp>
      <p:sp>
        <p:nvSpPr>
          <p:cNvPr id="3" name="Date Placeholder 2">
            <a:extLst>
              <a:ext uri="{FF2B5EF4-FFF2-40B4-BE49-F238E27FC236}">
                <a16:creationId xmlns:a16="http://schemas.microsoft.com/office/drawing/2014/main" id="{81A5016E-33B5-4642-AA98-F2AD8E88BFE0}"/>
              </a:ext>
            </a:extLst>
          </p:cNvPr>
          <p:cNvSpPr>
            <a:spLocks noGrp="1"/>
          </p:cNvSpPr>
          <p:nvPr>
            <p:ph type="dt" sz="quarter" idx="1"/>
          </p:nvPr>
        </p:nvSpPr>
        <p:spPr>
          <a:xfrm>
            <a:off x="3625641" y="1"/>
            <a:ext cx="2773680" cy="588698"/>
          </a:xfrm>
          <a:prstGeom prst="rect">
            <a:avLst/>
          </a:prstGeom>
        </p:spPr>
        <p:txBody>
          <a:bodyPr vert="horz" lIns="99037" tIns="49519" rIns="99037" bIns="49519" rtlCol="0"/>
          <a:lstStyle>
            <a:lvl1pPr algn="r">
              <a:defRPr sz="1400"/>
            </a:lvl1pPr>
          </a:lstStyle>
          <a:p>
            <a:fld id="{3380595F-9D4A-4A36-A86F-53CC99BBCD18}" type="datetimeFigureOut">
              <a:rPr lang="en-GB" smtClean="0"/>
              <a:t>06/04/2026</a:t>
            </a:fld>
            <a:endParaRPr lang="en-GB"/>
          </a:p>
        </p:txBody>
      </p:sp>
      <p:sp>
        <p:nvSpPr>
          <p:cNvPr id="4" name="Footer Placeholder 3">
            <a:extLst>
              <a:ext uri="{FF2B5EF4-FFF2-40B4-BE49-F238E27FC236}">
                <a16:creationId xmlns:a16="http://schemas.microsoft.com/office/drawing/2014/main" id="{8E3A1ADB-954E-4110-A81A-1241C1ACEA7E}"/>
              </a:ext>
            </a:extLst>
          </p:cNvPr>
          <p:cNvSpPr>
            <a:spLocks noGrp="1"/>
          </p:cNvSpPr>
          <p:nvPr>
            <p:ph type="ftr" sz="quarter" idx="2"/>
          </p:nvPr>
        </p:nvSpPr>
        <p:spPr>
          <a:xfrm>
            <a:off x="1" y="11144517"/>
            <a:ext cx="2773680" cy="588697"/>
          </a:xfrm>
          <a:prstGeom prst="rect">
            <a:avLst/>
          </a:prstGeom>
        </p:spPr>
        <p:txBody>
          <a:bodyPr vert="horz" lIns="99037" tIns="49519" rIns="99037" bIns="49519" rtlCol="0" anchor="b"/>
          <a:lstStyle>
            <a:lvl1pPr algn="l">
              <a:defRPr sz="1400"/>
            </a:lvl1pPr>
          </a:lstStyle>
          <a:p>
            <a:endParaRPr lang="en-GB"/>
          </a:p>
        </p:txBody>
      </p:sp>
      <p:sp>
        <p:nvSpPr>
          <p:cNvPr id="5" name="Slide Number Placeholder 4">
            <a:extLst>
              <a:ext uri="{FF2B5EF4-FFF2-40B4-BE49-F238E27FC236}">
                <a16:creationId xmlns:a16="http://schemas.microsoft.com/office/drawing/2014/main" id="{DA39FBED-4967-4853-930C-5F9FCEBB154B}"/>
              </a:ext>
            </a:extLst>
          </p:cNvPr>
          <p:cNvSpPr>
            <a:spLocks noGrp="1"/>
          </p:cNvSpPr>
          <p:nvPr>
            <p:ph type="sldNum" sz="quarter" idx="3"/>
          </p:nvPr>
        </p:nvSpPr>
        <p:spPr>
          <a:xfrm>
            <a:off x="3625641" y="11144517"/>
            <a:ext cx="2773680" cy="588697"/>
          </a:xfrm>
          <a:prstGeom prst="rect">
            <a:avLst/>
          </a:prstGeom>
        </p:spPr>
        <p:txBody>
          <a:bodyPr vert="horz" lIns="99037" tIns="49519" rIns="99037" bIns="49519" rtlCol="0" anchor="b"/>
          <a:lstStyle>
            <a:lvl1pPr algn="r">
              <a:defRPr sz="1400"/>
            </a:lvl1pPr>
          </a:lstStyle>
          <a:p>
            <a:fld id="{F69D2C0A-AF4A-4992-98B2-AD9BCDB845B3}" type="slidenum">
              <a:rPr lang="en-GB" smtClean="0"/>
              <a:t>‹#›</a:t>
            </a:fld>
            <a:endParaRPr lang="en-GB"/>
          </a:p>
        </p:txBody>
      </p:sp>
    </p:spTree>
    <p:extLst>
      <p:ext uri="{BB962C8B-B14F-4D97-AF65-F5344CB8AC3E}">
        <p14:creationId xmlns:p14="http://schemas.microsoft.com/office/powerpoint/2010/main" val="972339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773680" cy="588698"/>
          </a:xfrm>
          <a:prstGeom prst="rect">
            <a:avLst/>
          </a:prstGeom>
        </p:spPr>
        <p:txBody>
          <a:bodyPr vert="horz" lIns="99037" tIns="49519" rIns="99037" bIns="49519" rtlCol="0"/>
          <a:lstStyle>
            <a:lvl1pPr algn="l">
              <a:defRPr sz="1400"/>
            </a:lvl1pPr>
          </a:lstStyle>
          <a:p>
            <a:endParaRPr lang="en-US"/>
          </a:p>
        </p:txBody>
      </p:sp>
      <p:sp>
        <p:nvSpPr>
          <p:cNvPr id="3" name="Date Placeholder 2"/>
          <p:cNvSpPr>
            <a:spLocks noGrp="1"/>
          </p:cNvSpPr>
          <p:nvPr>
            <p:ph type="dt" idx="1"/>
          </p:nvPr>
        </p:nvSpPr>
        <p:spPr>
          <a:xfrm>
            <a:off x="3625641" y="1"/>
            <a:ext cx="2773680" cy="588698"/>
          </a:xfrm>
          <a:prstGeom prst="rect">
            <a:avLst/>
          </a:prstGeom>
        </p:spPr>
        <p:txBody>
          <a:bodyPr vert="horz" lIns="99037" tIns="49519" rIns="99037" bIns="49519" rtlCol="0"/>
          <a:lstStyle>
            <a:lvl1pPr algn="r">
              <a:defRPr sz="1400"/>
            </a:lvl1pPr>
          </a:lstStyle>
          <a:p>
            <a:fld id="{89D53742-EE28-484C-B9C3-55C9C847E49C}" type="datetimeFigureOut">
              <a:rPr lang="en-US" smtClean="0"/>
              <a:t>4/6/2026</a:t>
            </a:fld>
            <a:endParaRPr lang="en-US"/>
          </a:p>
        </p:txBody>
      </p:sp>
      <p:sp>
        <p:nvSpPr>
          <p:cNvPr id="4" name="Slide Image Placeholder 3"/>
          <p:cNvSpPr>
            <a:spLocks noGrp="1" noRot="1" noChangeAspect="1"/>
          </p:cNvSpPr>
          <p:nvPr>
            <p:ph type="sldImg" idx="2"/>
          </p:nvPr>
        </p:nvSpPr>
        <p:spPr>
          <a:xfrm>
            <a:off x="-317500" y="1466850"/>
            <a:ext cx="7035800" cy="3957638"/>
          </a:xfrm>
          <a:prstGeom prst="rect">
            <a:avLst/>
          </a:prstGeom>
          <a:noFill/>
          <a:ln w="12700">
            <a:solidFill>
              <a:prstClr val="black"/>
            </a:solidFill>
          </a:ln>
        </p:spPr>
        <p:txBody>
          <a:bodyPr vert="horz" lIns="99037" tIns="49519" rIns="99037" bIns="49519" rtlCol="0" anchor="ctr"/>
          <a:lstStyle/>
          <a:p>
            <a:endParaRPr lang="en-US"/>
          </a:p>
        </p:txBody>
      </p:sp>
      <p:sp>
        <p:nvSpPr>
          <p:cNvPr id="5" name="Notes Placeholder 4"/>
          <p:cNvSpPr>
            <a:spLocks noGrp="1"/>
          </p:cNvSpPr>
          <p:nvPr>
            <p:ph type="body" sz="quarter" idx="3"/>
          </p:nvPr>
        </p:nvSpPr>
        <p:spPr>
          <a:xfrm>
            <a:off x="640082" y="5646611"/>
            <a:ext cx="5120640" cy="4619953"/>
          </a:xfrm>
          <a:prstGeom prst="rect">
            <a:avLst/>
          </a:prstGeom>
        </p:spPr>
        <p:txBody>
          <a:bodyPr vert="horz" lIns="99037" tIns="49519" rIns="99037" bIns="495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1144517"/>
            <a:ext cx="2773680" cy="588697"/>
          </a:xfrm>
          <a:prstGeom prst="rect">
            <a:avLst/>
          </a:prstGeom>
        </p:spPr>
        <p:txBody>
          <a:bodyPr vert="horz" lIns="99037" tIns="49519" rIns="99037" bIns="49519" rtlCol="0" anchor="b"/>
          <a:lstStyle>
            <a:lvl1pPr algn="l">
              <a:defRPr sz="1400"/>
            </a:lvl1pPr>
          </a:lstStyle>
          <a:p>
            <a:endParaRPr lang="en-US"/>
          </a:p>
        </p:txBody>
      </p:sp>
      <p:sp>
        <p:nvSpPr>
          <p:cNvPr id="7" name="Slide Number Placeholder 6"/>
          <p:cNvSpPr>
            <a:spLocks noGrp="1"/>
          </p:cNvSpPr>
          <p:nvPr>
            <p:ph type="sldNum" sz="quarter" idx="5"/>
          </p:nvPr>
        </p:nvSpPr>
        <p:spPr>
          <a:xfrm>
            <a:off x="3625641" y="11144517"/>
            <a:ext cx="2773680" cy="588697"/>
          </a:xfrm>
          <a:prstGeom prst="rect">
            <a:avLst/>
          </a:prstGeom>
        </p:spPr>
        <p:txBody>
          <a:bodyPr vert="horz" lIns="99037" tIns="49519" rIns="99037" bIns="49519" rtlCol="0" anchor="b"/>
          <a:lstStyle>
            <a:lvl1pPr algn="r">
              <a:defRPr sz="1400"/>
            </a:lvl1pPr>
          </a:lstStyle>
          <a:p>
            <a:fld id="{31BBB400-B9D2-4B44-A9DA-3882685B31D1}" type="slidenum">
              <a:rPr lang="en-US" smtClean="0"/>
              <a:t>‹#›</a:t>
            </a:fld>
            <a:endParaRPr lang="en-US"/>
          </a:p>
        </p:txBody>
      </p:sp>
    </p:spTree>
    <p:extLst>
      <p:ext uri="{BB962C8B-B14F-4D97-AF65-F5344CB8AC3E}">
        <p14:creationId xmlns:p14="http://schemas.microsoft.com/office/powerpoint/2010/main" val="1811543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a:t>
            </a:fld>
            <a:endParaRPr lang="en-US"/>
          </a:p>
        </p:txBody>
      </p:sp>
    </p:spTree>
    <p:extLst>
      <p:ext uri="{BB962C8B-B14F-4D97-AF65-F5344CB8AC3E}">
        <p14:creationId xmlns:p14="http://schemas.microsoft.com/office/powerpoint/2010/main" val="42868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10</a:t>
            </a:fld>
            <a:endParaRPr lang="en-US"/>
          </a:p>
        </p:txBody>
      </p:sp>
    </p:spTree>
    <p:extLst>
      <p:ext uri="{BB962C8B-B14F-4D97-AF65-F5344CB8AC3E}">
        <p14:creationId xmlns:p14="http://schemas.microsoft.com/office/powerpoint/2010/main" val="1623257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a:p>
        </p:txBody>
      </p:sp>
      <p:sp>
        <p:nvSpPr>
          <p:cNvPr id="4" name="Slide Number Placeholder 3"/>
          <p:cNvSpPr>
            <a:spLocks noGrp="1"/>
          </p:cNvSpPr>
          <p:nvPr>
            <p:ph type="sldNum" sz="quarter" idx="5"/>
          </p:nvPr>
        </p:nvSpPr>
        <p:spPr/>
        <p:txBody>
          <a:bodyPr/>
          <a:lstStyle/>
          <a:p>
            <a:fld id="{31BBB400-B9D2-4B44-A9DA-3882685B31D1}" type="slidenum">
              <a:rPr lang="en-US" smtClean="0"/>
              <a:t>11</a:t>
            </a:fld>
            <a:endParaRPr lang="en-US"/>
          </a:p>
        </p:txBody>
      </p:sp>
    </p:spTree>
    <p:extLst>
      <p:ext uri="{BB962C8B-B14F-4D97-AF65-F5344CB8AC3E}">
        <p14:creationId xmlns:p14="http://schemas.microsoft.com/office/powerpoint/2010/main" val="322628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31BBB400-B9D2-4B44-A9DA-3882685B31D1}" type="slidenum">
              <a:rPr lang="en-US" smtClean="0"/>
              <a:t>12</a:t>
            </a:fld>
            <a:endParaRPr lang="en-US"/>
          </a:p>
        </p:txBody>
      </p:sp>
    </p:spTree>
    <p:extLst>
      <p:ext uri="{BB962C8B-B14F-4D97-AF65-F5344CB8AC3E}">
        <p14:creationId xmlns:p14="http://schemas.microsoft.com/office/powerpoint/2010/main" val="3672675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13</a:t>
            </a:fld>
            <a:endParaRPr lang="en-US"/>
          </a:p>
        </p:txBody>
      </p:sp>
    </p:spTree>
    <p:extLst>
      <p:ext uri="{BB962C8B-B14F-4D97-AF65-F5344CB8AC3E}">
        <p14:creationId xmlns:p14="http://schemas.microsoft.com/office/powerpoint/2010/main" val="2886791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14</a:t>
            </a:fld>
            <a:endParaRPr lang="en-US"/>
          </a:p>
        </p:txBody>
      </p:sp>
    </p:spTree>
    <p:extLst>
      <p:ext uri="{BB962C8B-B14F-4D97-AF65-F5344CB8AC3E}">
        <p14:creationId xmlns:p14="http://schemas.microsoft.com/office/powerpoint/2010/main" val="815965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15</a:t>
            </a:fld>
            <a:endParaRPr lang="en-US"/>
          </a:p>
        </p:txBody>
      </p:sp>
    </p:spTree>
    <p:extLst>
      <p:ext uri="{BB962C8B-B14F-4D97-AF65-F5344CB8AC3E}">
        <p14:creationId xmlns:p14="http://schemas.microsoft.com/office/powerpoint/2010/main" val="366135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16</a:t>
            </a:fld>
            <a:endParaRPr lang="en-US"/>
          </a:p>
        </p:txBody>
      </p:sp>
    </p:spTree>
    <p:extLst>
      <p:ext uri="{BB962C8B-B14F-4D97-AF65-F5344CB8AC3E}">
        <p14:creationId xmlns:p14="http://schemas.microsoft.com/office/powerpoint/2010/main" val="3005476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17</a:t>
            </a:fld>
            <a:endParaRPr lang="en-US"/>
          </a:p>
        </p:txBody>
      </p:sp>
    </p:spTree>
    <p:extLst>
      <p:ext uri="{BB962C8B-B14F-4D97-AF65-F5344CB8AC3E}">
        <p14:creationId xmlns:p14="http://schemas.microsoft.com/office/powerpoint/2010/main" val="2483392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18</a:t>
            </a:fld>
            <a:endParaRPr lang="en-US"/>
          </a:p>
        </p:txBody>
      </p:sp>
    </p:spTree>
    <p:extLst>
      <p:ext uri="{BB962C8B-B14F-4D97-AF65-F5344CB8AC3E}">
        <p14:creationId xmlns:p14="http://schemas.microsoft.com/office/powerpoint/2010/main" val="3739878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19</a:t>
            </a:fld>
            <a:endParaRPr lang="en-US"/>
          </a:p>
        </p:txBody>
      </p:sp>
    </p:spTree>
    <p:extLst>
      <p:ext uri="{BB962C8B-B14F-4D97-AF65-F5344CB8AC3E}">
        <p14:creationId xmlns:p14="http://schemas.microsoft.com/office/powerpoint/2010/main" val="322721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a:t>
            </a:fld>
            <a:endParaRPr lang="en-US"/>
          </a:p>
        </p:txBody>
      </p:sp>
    </p:spTree>
    <p:extLst>
      <p:ext uri="{BB962C8B-B14F-4D97-AF65-F5344CB8AC3E}">
        <p14:creationId xmlns:p14="http://schemas.microsoft.com/office/powerpoint/2010/main" val="2421318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20</a:t>
            </a:fld>
            <a:endParaRPr lang="en-US"/>
          </a:p>
        </p:txBody>
      </p:sp>
    </p:spTree>
    <p:extLst>
      <p:ext uri="{BB962C8B-B14F-4D97-AF65-F5344CB8AC3E}">
        <p14:creationId xmlns:p14="http://schemas.microsoft.com/office/powerpoint/2010/main" val="2657761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21</a:t>
            </a:fld>
            <a:endParaRPr lang="en-US"/>
          </a:p>
        </p:txBody>
      </p:sp>
    </p:spTree>
    <p:extLst>
      <p:ext uri="{BB962C8B-B14F-4D97-AF65-F5344CB8AC3E}">
        <p14:creationId xmlns:p14="http://schemas.microsoft.com/office/powerpoint/2010/main" val="2365997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22</a:t>
            </a:fld>
            <a:endParaRPr lang="en-US"/>
          </a:p>
        </p:txBody>
      </p:sp>
    </p:spTree>
    <p:extLst>
      <p:ext uri="{BB962C8B-B14F-4D97-AF65-F5344CB8AC3E}">
        <p14:creationId xmlns:p14="http://schemas.microsoft.com/office/powerpoint/2010/main" val="3054372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23</a:t>
            </a:fld>
            <a:endParaRPr lang="en-US"/>
          </a:p>
        </p:txBody>
      </p:sp>
    </p:spTree>
    <p:extLst>
      <p:ext uri="{BB962C8B-B14F-4D97-AF65-F5344CB8AC3E}">
        <p14:creationId xmlns:p14="http://schemas.microsoft.com/office/powerpoint/2010/main" val="4204010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24</a:t>
            </a:fld>
            <a:endParaRPr lang="en-US"/>
          </a:p>
        </p:txBody>
      </p:sp>
    </p:spTree>
    <p:extLst>
      <p:ext uri="{BB962C8B-B14F-4D97-AF65-F5344CB8AC3E}">
        <p14:creationId xmlns:p14="http://schemas.microsoft.com/office/powerpoint/2010/main" val="3858450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25</a:t>
            </a:fld>
            <a:endParaRPr lang="en-US"/>
          </a:p>
        </p:txBody>
      </p:sp>
    </p:spTree>
    <p:extLst>
      <p:ext uri="{BB962C8B-B14F-4D97-AF65-F5344CB8AC3E}">
        <p14:creationId xmlns:p14="http://schemas.microsoft.com/office/powerpoint/2010/main" val="1562055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26</a:t>
            </a:fld>
            <a:endParaRPr lang="en-US"/>
          </a:p>
        </p:txBody>
      </p:sp>
    </p:spTree>
    <p:extLst>
      <p:ext uri="{BB962C8B-B14F-4D97-AF65-F5344CB8AC3E}">
        <p14:creationId xmlns:p14="http://schemas.microsoft.com/office/powerpoint/2010/main" val="153650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27</a:t>
            </a:fld>
            <a:endParaRPr lang="en-US"/>
          </a:p>
        </p:txBody>
      </p:sp>
    </p:spTree>
    <p:extLst>
      <p:ext uri="{BB962C8B-B14F-4D97-AF65-F5344CB8AC3E}">
        <p14:creationId xmlns:p14="http://schemas.microsoft.com/office/powerpoint/2010/main" val="1218200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28</a:t>
            </a:fld>
            <a:endParaRPr lang="en-US"/>
          </a:p>
        </p:txBody>
      </p:sp>
    </p:spTree>
    <p:extLst>
      <p:ext uri="{BB962C8B-B14F-4D97-AF65-F5344CB8AC3E}">
        <p14:creationId xmlns:p14="http://schemas.microsoft.com/office/powerpoint/2010/main" val="3856912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29</a:t>
            </a:fld>
            <a:endParaRPr lang="en-US"/>
          </a:p>
        </p:txBody>
      </p:sp>
    </p:spTree>
    <p:extLst>
      <p:ext uri="{BB962C8B-B14F-4D97-AF65-F5344CB8AC3E}">
        <p14:creationId xmlns:p14="http://schemas.microsoft.com/office/powerpoint/2010/main" val="336875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3</a:t>
            </a:fld>
            <a:endParaRPr lang="en-US"/>
          </a:p>
        </p:txBody>
      </p:sp>
    </p:spTree>
    <p:extLst>
      <p:ext uri="{BB962C8B-B14F-4D97-AF65-F5344CB8AC3E}">
        <p14:creationId xmlns:p14="http://schemas.microsoft.com/office/powerpoint/2010/main" val="1137156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30</a:t>
            </a:fld>
            <a:endParaRPr lang="en-US"/>
          </a:p>
        </p:txBody>
      </p:sp>
    </p:spTree>
    <p:extLst>
      <p:ext uri="{BB962C8B-B14F-4D97-AF65-F5344CB8AC3E}">
        <p14:creationId xmlns:p14="http://schemas.microsoft.com/office/powerpoint/2010/main" val="3189010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4</a:t>
            </a:fld>
            <a:endParaRPr lang="en-US"/>
          </a:p>
        </p:txBody>
      </p:sp>
    </p:spTree>
    <p:extLst>
      <p:ext uri="{BB962C8B-B14F-4D97-AF65-F5344CB8AC3E}">
        <p14:creationId xmlns:p14="http://schemas.microsoft.com/office/powerpoint/2010/main" val="381958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5</a:t>
            </a:fld>
            <a:endParaRPr lang="en-US"/>
          </a:p>
        </p:txBody>
      </p:sp>
    </p:spTree>
    <p:extLst>
      <p:ext uri="{BB962C8B-B14F-4D97-AF65-F5344CB8AC3E}">
        <p14:creationId xmlns:p14="http://schemas.microsoft.com/office/powerpoint/2010/main" val="37453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31BBB400-B9D2-4B44-A9DA-3882685B31D1}" type="slidenum">
              <a:rPr lang="en-US" smtClean="0"/>
              <a:t>6</a:t>
            </a:fld>
            <a:endParaRPr lang="en-US"/>
          </a:p>
        </p:txBody>
      </p:sp>
    </p:spTree>
    <p:extLst>
      <p:ext uri="{BB962C8B-B14F-4D97-AF65-F5344CB8AC3E}">
        <p14:creationId xmlns:p14="http://schemas.microsoft.com/office/powerpoint/2010/main" val="348590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7</a:t>
            </a:fld>
            <a:endParaRPr lang="en-US"/>
          </a:p>
        </p:txBody>
      </p:sp>
    </p:spTree>
    <p:extLst>
      <p:ext uri="{BB962C8B-B14F-4D97-AF65-F5344CB8AC3E}">
        <p14:creationId xmlns:p14="http://schemas.microsoft.com/office/powerpoint/2010/main" val="1504505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8</a:t>
            </a:fld>
            <a:endParaRPr lang="en-US"/>
          </a:p>
        </p:txBody>
      </p:sp>
    </p:spTree>
    <p:extLst>
      <p:ext uri="{BB962C8B-B14F-4D97-AF65-F5344CB8AC3E}">
        <p14:creationId xmlns:p14="http://schemas.microsoft.com/office/powerpoint/2010/main" val="3855367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BBB400-B9D2-4B44-A9DA-3882685B31D1}" type="slidenum">
              <a:rPr lang="en-US" smtClean="0"/>
              <a:t>9</a:t>
            </a:fld>
            <a:endParaRPr lang="en-US"/>
          </a:p>
        </p:txBody>
      </p:sp>
    </p:spTree>
    <p:extLst>
      <p:ext uri="{BB962C8B-B14F-4D97-AF65-F5344CB8AC3E}">
        <p14:creationId xmlns:p14="http://schemas.microsoft.com/office/powerpoint/2010/main" val="601642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mailto:info@impactinstitute.com"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cxnSp>
        <p:nvCxnSpPr>
          <p:cNvPr id="85" name="Straight Connector 68"/>
          <p:cNvCxnSpPr/>
          <p:nvPr userDrawn="1"/>
        </p:nvCxnSpPr>
        <p:spPr>
          <a:xfrm>
            <a:off x="615404" y="460057"/>
            <a:ext cx="2700000" cy="0"/>
          </a:xfrm>
          <a:prstGeom prst="line">
            <a:avLst/>
          </a:prstGeom>
          <a:ln w="12700">
            <a:solidFill>
              <a:schemeClr val="tx1">
                <a:lumMod val="65000"/>
                <a:lumOff val="35000"/>
              </a:schemeClr>
            </a:solidFill>
            <a:bevel/>
          </a:ln>
        </p:spPr>
        <p:style>
          <a:lnRef idx="1">
            <a:schemeClr val="accent1"/>
          </a:lnRef>
          <a:fillRef idx="0">
            <a:schemeClr val="accent1"/>
          </a:fillRef>
          <a:effectRef idx="0">
            <a:schemeClr val="accent1"/>
          </a:effectRef>
          <a:fontRef idx="minor">
            <a:schemeClr val="tx1"/>
          </a:fontRef>
        </p:style>
      </p:cxnSp>
      <p:cxnSp>
        <p:nvCxnSpPr>
          <p:cNvPr id="86" name="Straight Connector 73"/>
          <p:cNvCxnSpPr/>
          <p:nvPr userDrawn="1"/>
        </p:nvCxnSpPr>
        <p:spPr>
          <a:xfrm>
            <a:off x="3504608" y="460057"/>
            <a:ext cx="8064000" cy="0"/>
          </a:xfrm>
          <a:prstGeom prst="line">
            <a:avLst/>
          </a:prstGeom>
          <a:ln w="12700">
            <a:solidFill>
              <a:schemeClr val="tx1">
                <a:lumMod val="65000"/>
                <a:lumOff val="35000"/>
              </a:schemeClr>
            </a:solidFill>
            <a:bevel/>
          </a:ln>
        </p:spPr>
        <p:style>
          <a:lnRef idx="1">
            <a:schemeClr val="accent1"/>
          </a:lnRef>
          <a:fillRef idx="0">
            <a:schemeClr val="accent1"/>
          </a:fillRef>
          <a:effectRef idx="0">
            <a:schemeClr val="accent1"/>
          </a:effectRef>
          <a:fontRef idx="minor">
            <a:schemeClr val="tx1"/>
          </a:fontRef>
        </p:style>
      </p:cxnSp>
      <p:sp>
        <p:nvSpPr>
          <p:cNvPr id="61" name="Tijdelijke aanduiding voor tekst 5"/>
          <p:cNvSpPr>
            <a:spLocks noGrp="1"/>
          </p:cNvSpPr>
          <p:nvPr>
            <p:ph type="body" sz="quarter" idx="10"/>
          </p:nvPr>
        </p:nvSpPr>
        <p:spPr>
          <a:xfrm>
            <a:off x="609600" y="709613"/>
            <a:ext cx="2705100" cy="1143000"/>
          </a:xfrm>
          <a:prstGeom prst="rect">
            <a:avLst/>
          </a:prstGeom>
        </p:spPr>
        <p:txBody>
          <a:bodyPr/>
          <a:lstStyle>
            <a:lvl1pPr marL="0" indent="0">
              <a:buNone/>
              <a:defRPr sz="2000" i="1">
                <a:solidFill>
                  <a:schemeClr val="tx1">
                    <a:lumMod val="65000"/>
                    <a:lumOff val="35000"/>
                  </a:schemeClr>
                </a:solidFill>
                <a:latin typeface="+mj-lt"/>
              </a:defRPr>
            </a:lvl1pPr>
          </a:lstStyle>
          <a:p>
            <a:pPr lvl="0"/>
            <a:endParaRPr lang="en-US"/>
          </a:p>
        </p:txBody>
      </p:sp>
      <p:sp>
        <p:nvSpPr>
          <p:cNvPr id="8" name="TextBox 6"/>
          <p:cNvSpPr txBox="1"/>
          <p:nvPr userDrawn="1"/>
        </p:nvSpPr>
        <p:spPr>
          <a:xfrm>
            <a:off x="495300" y="6526339"/>
            <a:ext cx="8724900" cy="215444"/>
          </a:xfrm>
          <a:prstGeom prst="rect">
            <a:avLst/>
          </a:prstGeom>
          <a:noFill/>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defTabSz="371475"/>
            <a:r>
              <a:rPr lang="en-GB" sz="800">
                <a:solidFill>
                  <a:schemeClr val="tx1">
                    <a:lumMod val="65000"/>
                    <a:lumOff val="35000"/>
                  </a:schemeClr>
                </a:solidFill>
                <a:latin typeface="Calibri" panose="020F0502020204030204" pitchFamily="34" charset="0"/>
              </a:rPr>
              <a:t>Copyright 2019 Impact Institute. All rights reserved. </a:t>
            </a:r>
          </a:p>
        </p:txBody>
      </p:sp>
      <p:sp>
        <p:nvSpPr>
          <p:cNvPr id="10" name="Tijdelijke aanduiding voor tekst 2"/>
          <p:cNvSpPr>
            <a:spLocks noGrp="1"/>
          </p:cNvSpPr>
          <p:nvPr>
            <p:ph type="body" sz="quarter" idx="11" hasCustomPrompt="1"/>
          </p:nvPr>
        </p:nvSpPr>
        <p:spPr>
          <a:xfrm>
            <a:off x="609600" y="3429000"/>
            <a:ext cx="11004550" cy="2743200"/>
          </a:xfrm>
          <a:prstGeom prst="rect">
            <a:avLst/>
          </a:prstGeom>
        </p:spPr>
        <p:txBody>
          <a:bodyPr numCol="4" spcCol="180000"/>
          <a:lstStyle>
            <a:lvl1pPr marL="0" indent="0">
              <a:lnSpc>
                <a:spcPct val="120000"/>
              </a:lnSpc>
              <a:spcBef>
                <a:spcPts val="600"/>
              </a:spcBef>
              <a:buNone/>
              <a:defRPr sz="1100">
                <a:solidFill>
                  <a:schemeClr val="tx1">
                    <a:lumMod val="65000"/>
                    <a:lumOff val="35000"/>
                  </a:schemeClr>
                </a:solidFill>
                <a:latin typeface="Calibri Light" panose="020F0302020204030204" pitchFamily="34" charset="0"/>
              </a:defRPr>
            </a:lvl1pPr>
            <a:lvl2pPr marL="360000">
              <a:lnSpc>
                <a:spcPct val="120000"/>
              </a:lnSpc>
              <a:spcBef>
                <a:spcPts val="600"/>
              </a:spcBef>
              <a:defRPr sz="1100">
                <a:solidFill>
                  <a:schemeClr val="tx1">
                    <a:lumMod val="65000"/>
                    <a:lumOff val="35000"/>
                  </a:schemeClr>
                </a:solidFill>
                <a:latin typeface="Calibri Light" panose="020F0302020204030204" pitchFamily="34" charset="0"/>
              </a:defRPr>
            </a:lvl2pPr>
            <a:lvl3pPr marL="720000">
              <a:lnSpc>
                <a:spcPct val="120000"/>
              </a:lnSpc>
              <a:spcBef>
                <a:spcPts val="600"/>
              </a:spcBef>
              <a:defRPr sz="1100">
                <a:solidFill>
                  <a:schemeClr val="tx1">
                    <a:lumMod val="65000"/>
                    <a:lumOff val="35000"/>
                  </a:schemeClr>
                </a:solidFill>
                <a:latin typeface="Calibri Light" panose="020F0302020204030204" pitchFamily="34" charset="0"/>
              </a:defRPr>
            </a:lvl3pPr>
            <a:lvl4pPr marL="1080000">
              <a:lnSpc>
                <a:spcPct val="120000"/>
              </a:lnSpc>
              <a:spcBef>
                <a:spcPts val="600"/>
              </a:spcBef>
              <a:defRPr sz="1100">
                <a:solidFill>
                  <a:schemeClr val="tx1">
                    <a:lumMod val="65000"/>
                    <a:lumOff val="35000"/>
                  </a:schemeClr>
                </a:solidFill>
                <a:latin typeface="Calibri Light" panose="020F0302020204030204" pitchFamily="34" charset="0"/>
              </a:defRPr>
            </a:lvl4pPr>
            <a:lvl5pPr marL="1440000">
              <a:lnSpc>
                <a:spcPct val="120000"/>
              </a:lnSpc>
              <a:spcBef>
                <a:spcPts val="600"/>
              </a:spcBef>
              <a:defRPr sz="1100">
                <a:solidFill>
                  <a:schemeClr val="tx1">
                    <a:lumMod val="65000"/>
                    <a:lumOff val="35000"/>
                  </a:schemeClr>
                </a:solidFill>
                <a:latin typeface="Calibri Light" panose="020F030202020403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extBox 3"/>
          <p:cNvSpPr txBox="1"/>
          <p:nvPr userDrawn="1"/>
        </p:nvSpPr>
        <p:spPr>
          <a:xfrm>
            <a:off x="11615936" y="332656"/>
            <a:ext cx="576064" cy="246221"/>
          </a:xfrm>
          <a:prstGeom prst="rect">
            <a:avLst/>
          </a:prstGeom>
          <a:noFill/>
        </p:spPr>
        <p:txBody>
          <a:bodyPr wrap="square" rtlCol="0">
            <a:spAutoFit/>
          </a:bodyPr>
          <a:lstStyle/>
          <a:p>
            <a:fld id="{5DB88264-CA24-46E4-8149-B549A2E5088B}" type="slidenum">
              <a:rPr lang="nl-NL" sz="1000">
                <a:solidFill>
                  <a:prstClr val="black">
                    <a:lumMod val="65000"/>
                    <a:lumOff val="35000"/>
                  </a:prstClr>
                </a:solidFill>
                <a:latin typeface="Calibri Light" panose="020F0302020204030204" pitchFamily="34" charset="0"/>
                <a:ea typeface="Open Sans" panose="020B0606030504020204" pitchFamily="34" charset="0"/>
                <a:cs typeface="Open Sans" panose="020B0606030504020204" pitchFamily="34" charset="0"/>
              </a:rPr>
              <a:pPr/>
              <a:t>‹#›</a:t>
            </a:fld>
            <a:endParaRPr lang="nl-NL" sz="1000">
              <a:solidFill>
                <a:prstClr val="black">
                  <a:lumMod val="65000"/>
                  <a:lumOff val="35000"/>
                </a:prstClr>
              </a:solidFill>
              <a:latin typeface="Calibri Light" panose="020F030202020403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17E5385C-A18D-428D-863A-876E389D3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2777" y="6242062"/>
            <a:ext cx="1363014" cy="492503"/>
          </a:xfrm>
          <a:prstGeom prst="rect">
            <a:avLst/>
          </a:prstGeom>
        </p:spPr>
      </p:pic>
    </p:spTree>
    <p:extLst>
      <p:ext uri="{BB962C8B-B14F-4D97-AF65-F5344CB8AC3E}">
        <p14:creationId xmlns:p14="http://schemas.microsoft.com/office/powerpoint/2010/main" val="369160477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EAF6FC"/>
        </a:solidFill>
        <a:effectLst/>
      </p:bgPr>
    </p:bg>
    <p:spTree>
      <p:nvGrpSpPr>
        <p:cNvPr id="1" name=""/>
        <p:cNvGrpSpPr/>
        <p:nvPr/>
      </p:nvGrpSpPr>
      <p:grpSpPr>
        <a:xfrm>
          <a:off x="0" y="0"/>
          <a:ext cx="0" cy="0"/>
          <a:chOff x="0" y="0"/>
          <a:chExt cx="0" cy="0"/>
        </a:xfrm>
      </p:grpSpPr>
      <p:cxnSp>
        <p:nvCxnSpPr>
          <p:cNvPr id="85" name="Straight Connector 68"/>
          <p:cNvCxnSpPr/>
          <p:nvPr userDrawn="1"/>
        </p:nvCxnSpPr>
        <p:spPr>
          <a:xfrm>
            <a:off x="615404" y="460057"/>
            <a:ext cx="2700000" cy="0"/>
          </a:xfrm>
          <a:prstGeom prst="line">
            <a:avLst/>
          </a:prstGeom>
          <a:ln w="12700">
            <a:solidFill>
              <a:schemeClr val="tx1">
                <a:lumMod val="65000"/>
                <a:lumOff val="35000"/>
              </a:schemeClr>
            </a:solidFill>
            <a:bevel/>
          </a:ln>
        </p:spPr>
        <p:style>
          <a:lnRef idx="1">
            <a:schemeClr val="accent1"/>
          </a:lnRef>
          <a:fillRef idx="0">
            <a:schemeClr val="accent1"/>
          </a:fillRef>
          <a:effectRef idx="0">
            <a:schemeClr val="accent1"/>
          </a:effectRef>
          <a:fontRef idx="minor">
            <a:schemeClr val="tx1"/>
          </a:fontRef>
        </p:style>
      </p:cxnSp>
      <p:cxnSp>
        <p:nvCxnSpPr>
          <p:cNvPr id="86" name="Straight Connector 73"/>
          <p:cNvCxnSpPr/>
          <p:nvPr userDrawn="1"/>
        </p:nvCxnSpPr>
        <p:spPr>
          <a:xfrm>
            <a:off x="3504608" y="460057"/>
            <a:ext cx="8064000" cy="0"/>
          </a:xfrm>
          <a:prstGeom prst="line">
            <a:avLst/>
          </a:prstGeom>
          <a:ln w="12700">
            <a:solidFill>
              <a:schemeClr val="tx1">
                <a:lumMod val="65000"/>
                <a:lumOff val="35000"/>
              </a:schemeClr>
            </a:solidFill>
            <a:bevel/>
          </a:ln>
        </p:spPr>
        <p:style>
          <a:lnRef idx="1">
            <a:schemeClr val="accent1"/>
          </a:lnRef>
          <a:fillRef idx="0">
            <a:schemeClr val="accent1"/>
          </a:fillRef>
          <a:effectRef idx="0">
            <a:schemeClr val="accent1"/>
          </a:effectRef>
          <a:fontRef idx="minor">
            <a:schemeClr val="tx1"/>
          </a:fontRef>
        </p:style>
      </p:cxnSp>
      <p:sp>
        <p:nvSpPr>
          <p:cNvPr id="61" name="Tijdelijke aanduiding voor tekst 5"/>
          <p:cNvSpPr>
            <a:spLocks noGrp="1"/>
          </p:cNvSpPr>
          <p:nvPr>
            <p:ph type="body" sz="quarter" idx="10"/>
          </p:nvPr>
        </p:nvSpPr>
        <p:spPr>
          <a:xfrm>
            <a:off x="609600" y="709613"/>
            <a:ext cx="2705100" cy="1143000"/>
          </a:xfrm>
          <a:prstGeom prst="rect">
            <a:avLst/>
          </a:prstGeom>
        </p:spPr>
        <p:txBody>
          <a:bodyPr/>
          <a:lstStyle>
            <a:lvl1pPr marL="0" indent="0">
              <a:buNone/>
              <a:defRPr sz="2000" i="1">
                <a:solidFill>
                  <a:schemeClr val="tx1">
                    <a:lumMod val="65000"/>
                    <a:lumOff val="35000"/>
                  </a:schemeClr>
                </a:solidFill>
                <a:latin typeface="+mj-lt"/>
              </a:defRPr>
            </a:lvl1pPr>
          </a:lstStyle>
          <a:p>
            <a:pPr lvl="0"/>
            <a:endParaRPr lang="en-US"/>
          </a:p>
        </p:txBody>
      </p:sp>
      <p:sp>
        <p:nvSpPr>
          <p:cNvPr id="8" name="TextBox 6"/>
          <p:cNvSpPr txBox="1"/>
          <p:nvPr userDrawn="1"/>
        </p:nvSpPr>
        <p:spPr>
          <a:xfrm>
            <a:off x="495300" y="6526339"/>
            <a:ext cx="8724900" cy="215444"/>
          </a:xfrm>
          <a:prstGeom prst="rect">
            <a:avLst/>
          </a:prstGeom>
          <a:noFill/>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defTabSz="371475"/>
            <a:r>
              <a:rPr lang="en-GB" sz="800">
                <a:solidFill>
                  <a:schemeClr val="tx1">
                    <a:lumMod val="65000"/>
                    <a:lumOff val="35000"/>
                  </a:schemeClr>
                </a:solidFill>
                <a:latin typeface="Calibri" panose="020F0502020204030204" pitchFamily="34" charset="0"/>
              </a:rPr>
              <a:t>Copyright 2019 Impact Institute. All rights reserved. </a:t>
            </a:r>
          </a:p>
        </p:txBody>
      </p:sp>
      <p:sp>
        <p:nvSpPr>
          <p:cNvPr id="10" name="Tijdelijke aanduiding voor tekst 2"/>
          <p:cNvSpPr>
            <a:spLocks noGrp="1"/>
          </p:cNvSpPr>
          <p:nvPr>
            <p:ph type="body" sz="quarter" idx="11"/>
          </p:nvPr>
        </p:nvSpPr>
        <p:spPr>
          <a:xfrm>
            <a:off x="609600" y="3429000"/>
            <a:ext cx="11004550" cy="2743200"/>
          </a:xfrm>
          <a:prstGeom prst="rect">
            <a:avLst/>
          </a:prstGeom>
        </p:spPr>
        <p:txBody>
          <a:bodyPr numCol="4" spcCol="180000"/>
          <a:lstStyle>
            <a:lvl1pPr marL="0" indent="0">
              <a:lnSpc>
                <a:spcPct val="120000"/>
              </a:lnSpc>
              <a:spcBef>
                <a:spcPts val="600"/>
              </a:spcBef>
              <a:buNone/>
              <a:defRPr sz="1100">
                <a:solidFill>
                  <a:schemeClr val="tx1">
                    <a:lumMod val="65000"/>
                    <a:lumOff val="35000"/>
                  </a:schemeClr>
                </a:solidFill>
                <a:latin typeface="Calibri Light" panose="020F0302020204030204" pitchFamily="34" charset="0"/>
              </a:defRPr>
            </a:lvl1pPr>
            <a:lvl2pPr>
              <a:lnSpc>
                <a:spcPct val="120000"/>
              </a:lnSpc>
              <a:spcBef>
                <a:spcPts val="600"/>
              </a:spcBef>
              <a:defRPr sz="1100">
                <a:solidFill>
                  <a:schemeClr val="tx1">
                    <a:lumMod val="65000"/>
                    <a:lumOff val="35000"/>
                  </a:schemeClr>
                </a:solidFill>
                <a:latin typeface="Calibri Light" panose="020F0302020204030204" pitchFamily="34" charset="0"/>
              </a:defRPr>
            </a:lvl2pPr>
            <a:lvl3pPr>
              <a:lnSpc>
                <a:spcPct val="120000"/>
              </a:lnSpc>
              <a:spcBef>
                <a:spcPts val="600"/>
              </a:spcBef>
              <a:defRPr sz="1100">
                <a:solidFill>
                  <a:schemeClr val="tx1">
                    <a:lumMod val="65000"/>
                    <a:lumOff val="35000"/>
                  </a:schemeClr>
                </a:solidFill>
                <a:latin typeface="Calibri Light" panose="020F0302020204030204" pitchFamily="34" charset="0"/>
              </a:defRPr>
            </a:lvl3pPr>
            <a:lvl4pPr>
              <a:lnSpc>
                <a:spcPct val="120000"/>
              </a:lnSpc>
              <a:spcBef>
                <a:spcPts val="600"/>
              </a:spcBef>
              <a:defRPr sz="1100">
                <a:solidFill>
                  <a:schemeClr val="tx1">
                    <a:lumMod val="65000"/>
                    <a:lumOff val="35000"/>
                  </a:schemeClr>
                </a:solidFill>
                <a:latin typeface="Calibri Light" panose="020F0302020204030204" pitchFamily="34" charset="0"/>
              </a:defRPr>
            </a:lvl4pPr>
            <a:lvl5pPr>
              <a:lnSpc>
                <a:spcPct val="120000"/>
              </a:lnSpc>
              <a:spcBef>
                <a:spcPts val="600"/>
              </a:spcBef>
              <a:defRPr sz="1100">
                <a:solidFill>
                  <a:schemeClr val="tx1">
                    <a:lumMod val="65000"/>
                    <a:lumOff val="35000"/>
                  </a:schemeClr>
                </a:solidFill>
                <a:latin typeface="Calibri Light" panose="020F030202020403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extBox 3"/>
          <p:cNvSpPr txBox="1"/>
          <p:nvPr userDrawn="1"/>
        </p:nvSpPr>
        <p:spPr>
          <a:xfrm>
            <a:off x="11615936" y="332656"/>
            <a:ext cx="576064" cy="246221"/>
          </a:xfrm>
          <a:prstGeom prst="rect">
            <a:avLst/>
          </a:prstGeom>
          <a:noFill/>
        </p:spPr>
        <p:txBody>
          <a:bodyPr wrap="square" rtlCol="0">
            <a:spAutoFit/>
          </a:bodyPr>
          <a:lstStyle/>
          <a:p>
            <a:fld id="{5DB88264-CA24-46E4-8149-B549A2E5088B}" type="slidenum">
              <a:rPr lang="nl-NL" sz="1000">
                <a:solidFill>
                  <a:prstClr val="black">
                    <a:lumMod val="65000"/>
                    <a:lumOff val="35000"/>
                  </a:prstClr>
                </a:solidFill>
                <a:latin typeface="Calibri Light" panose="020F0302020204030204" pitchFamily="34" charset="0"/>
                <a:ea typeface="Open Sans" panose="020B0606030504020204" pitchFamily="34" charset="0"/>
                <a:cs typeface="Open Sans" panose="020B0606030504020204" pitchFamily="34" charset="0"/>
              </a:rPr>
              <a:pPr/>
              <a:t>‹#›</a:t>
            </a:fld>
            <a:endParaRPr lang="nl-NL" sz="1000">
              <a:solidFill>
                <a:prstClr val="black">
                  <a:lumMod val="65000"/>
                  <a:lumOff val="35000"/>
                </a:prstClr>
              </a:solidFill>
              <a:latin typeface="Calibri Light" panose="020F030202020403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E09352CF-C617-461B-8935-BADE0ED285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2777" y="6242062"/>
            <a:ext cx="1363014" cy="492503"/>
          </a:xfrm>
          <a:prstGeom prst="rect">
            <a:avLst/>
          </a:prstGeom>
        </p:spPr>
      </p:pic>
    </p:spTree>
    <p:extLst>
      <p:ext uri="{BB962C8B-B14F-4D97-AF65-F5344CB8AC3E}">
        <p14:creationId xmlns:p14="http://schemas.microsoft.com/office/powerpoint/2010/main" val="41444410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alpha val="50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404204A-39D4-4303-B234-1764475F10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4920"/>
            <a:ext cx="12184380" cy="8122920"/>
          </a:xfrm>
          <a:prstGeom prst="rect">
            <a:avLst/>
          </a:prstGeom>
        </p:spPr>
      </p:pic>
      <p:sp>
        <p:nvSpPr>
          <p:cNvPr id="11" name="Rectangle 21">
            <a:extLst>
              <a:ext uri="{FF2B5EF4-FFF2-40B4-BE49-F238E27FC236}">
                <a16:creationId xmlns:a16="http://schemas.microsoft.com/office/drawing/2014/main" id="{3E2993E2-9584-42D2-91BD-3CD95D1CD99E}"/>
              </a:ext>
            </a:extLst>
          </p:cNvPr>
          <p:cNvSpPr>
            <a:spLocks noChangeArrowheads="1"/>
          </p:cNvSpPr>
          <p:nvPr userDrawn="1"/>
        </p:nvSpPr>
        <p:spPr bwMode="auto">
          <a:xfrm>
            <a:off x="0" y="2514601"/>
            <a:ext cx="5735960" cy="3051173"/>
          </a:xfrm>
          <a:prstGeom prst="rect">
            <a:avLst/>
          </a:prstGeom>
          <a:solidFill>
            <a:srgbClr val="DD5F00">
              <a:alpha val="49804"/>
            </a:srgbClr>
          </a:solidFill>
          <a:ln w="0">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en-US">
              <a:solidFill>
                <a:srgbClr val="FFFFFF"/>
              </a:solidFill>
            </a:endParaRPr>
          </a:p>
        </p:txBody>
      </p:sp>
      <p:sp>
        <p:nvSpPr>
          <p:cNvPr id="13" name="Rectangle 4">
            <a:extLst>
              <a:ext uri="{FF2B5EF4-FFF2-40B4-BE49-F238E27FC236}">
                <a16:creationId xmlns:a16="http://schemas.microsoft.com/office/drawing/2014/main" id="{61019AC5-F2D0-45F1-858A-B888CFCB9E65}"/>
              </a:ext>
            </a:extLst>
          </p:cNvPr>
          <p:cNvSpPr>
            <a:spLocks noChangeArrowheads="1"/>
          </p:cNvSpPr>
          <p:nvPr userDrawn="1"/>
        </p:nvSpPr>
        <p:spPr bwMode="auto">
          <a:xfrm>
            <a:off x="0" y="5565775"/>
            <a:ext cx="5735960" cy="817968"/>
          </a:xfrm>
          <a:prstGeom prst="rect">
            <a:avLst/>
          </a:prstGeom>
          <a:solidFill>
            <a:schemeClr val="bg1">
              <a:alpha val="65000"/>
            </a:schemeClr>
          </a:solidFill>
          <a:ln w="0">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en-US">
              <a:solidFill>
                <a:srgbClr val="FFFFFF"/>
              </a:solidFill>
            </a:endParaRPr>
          </a:p>
        </p:txBody>
      </p:sp>
      <p:sp>
        <p:nvSpPr>
          <p:cNvPr id="15" name="TextBox 6">
            <a:extLst>
              <a:ext uri="{FF2B5EF4-FFF2-40B4-BE49-F238E27FC236}">
                <a16:creationId xmlns:a16="http://schemas.microsoft.com/office/drawing/2014/main" id="{E9DF0918-CCB6-4E0C-A828-14FB5458FCD0}"/>
              </a:ext>
            </a:extLst>
          </p:cNvPr>
          <p:cNvSpPr txBox="1"/>
          <p:nvPr userDrawn="1"/>
        </p:nvSpPr>
        <p:spPr>
          <a:xfrm>
            <a:off x="271314" y="6381328"/>
            <a:ext cx="10929292" cy="215444"/>
          </a:xfrm>
          <a:prstGeom prst="rect">
            <a:avLst/>
          </a:prstGeom>
          <a:noFill/>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defTabSz="371475" fontAlgn="base">
              <a:spcBef>
                <a:spcPct val="0"/>
              </a:spcBef>
              <a:spcAft>
                <a:spcPct val="0"/>
              </a:spcAft>
            </a:pPr>
            <a:r>
              <a:rPr lang="en-US" sz="800">
                <a:solidFill>
                  <a:schemeClr val="bg1"/>
                </a:solidFill>
                <a:latin typeface="Open Sans" pitchFamily="-108" charset="0"/>
              </a:rPr>
              <a:t>Copyright 2019 Impact Institute. All rights reserved. </a:t>
            </a:r>
          </a:p>
        </p:txBody>
      </p:sp>
      <p:sp>
        <p:nvSpPr>
          <p:cNvPr id="16" name="Subtitle 2">
            <a:extLst>
              <a:ext uri="{FF2B5EF4-FFF2-40B4-BE49-F238E27FC236}">
                <a16:creationId xmlns:a16="http://schemas.microsoft.com/office/drawing/2014/main" id="{4C83C149-04B8-48BA-B9AB-F9760D43932C}"/>
              </a:ext>
            </a:extLst>
          </p:cNvPr>
          <p:cNvSpPr>
            <a:spLocks noGrp="1"/>
          </p:cNvSpPr>
          <p:nvPr>
            <p:ph type="subTitle" idx="1"/>
          </p:nvPr>
        </p:nvSpPr>
        <p:spPr>
          <a:xfrm>
            <a:off x="203200" y="3992863"/>
            <a:ext cx="5532760" cy="1539274"/>
          </a:xfrm>
          <a:prstGeom prst="rect">
            <a:avLst/>
          </a:prstGeom>
        </p:spPr>
        <p:txBody>
          <a:bodyPr/>
          <a:lstStyle>
            <a:lvl1pPr marL="0" indent="0" algn="l">
              <a:buNone/>
              <a:defRPr>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a:p>
            <a:r>
              <a:rPr lang="en-US"/>
              <a:t>Date</a:t>
            </a:r>
          </a:p>
        </p:txBody>
      </p:sp>
      <p:sp>
        <p:nvSpPr>
          <p:cNvPr id="17" name="Title 5">
            <a:extLst>
              <a:ext uri="{FF2B5EF4-FFF2-40B4-BE49-F238E27FC236}">
                <a16:creationId xmlns:a16="http://schemas.microsoft.com/office/drawing/2014/main" id="{E066ED64-5504-4665-929B-7292C304E7F2}"/>
              </a:ext>
            </a:extLst>
          </p:cNvPr>
          <p:cNvSpPr>
            <a:spLocks noGrp="1"/>
          </p:cNvSpPr>
          <p:nvPr>
            <p:ph type="title"/>
          </p:nvPr>
        </p:nvSpPr>
        <p:spPr>
          <a:xfrm>
            <a:off x="203200" y="2543176"/>
            <a:ext cx="5532760" cy="1377456"/>
          </a:xfrm>
          <a:prstGeom prst="rect">
            <a:avLst/>
          </a:prstGeom>
        </p:spPr>
        <p:txBody>
          <a:bodyPr/>
          <a:lstStyle>
            <a:lvl1pPr>
              <a:defRPr lang="nl-NL" i="1">
                <a:solidFill>
                  <a:schemeClr val="bg1"/>
                </a:solidFill>
                <a:latin typeface="Bitter" panose="02000000000000000000" pitchFamily="2" charset="0"/>
              </a:defRPr>
            </a:lvl1pPr>
          </a:lstStyle>
          <a:p>
            <a:pPr lvl="0"/>
            <a:r>
              <a:rPr lang="en-US"/>
              <a:t>Click to edit Master title style</a:t>
            </a:r>
            <a:endParaRPr lang="nl-NL"/>
          </a:p>
        </p:txBody>
      </p:sp>
      <p:pic>
        <p:nvPicPr>
          <p:cNvPr id="5" name="Picture 4">
            <a:extLst>
              <a:ext uri="{FF2B5EF4-FFF2-40B4-BE49-F238E27FC236}">
                <a16:creationId xmlns:a16="http://schemas.microsoft.com/office/drawing/2014/main" id="{639411D7-91B8-44F7-AE58-23DC42F0E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639" y="5674733"/>
            <a:ext cx="1521742" cy="549856"/>
          </a:xfrm>
          <a:prstGeom prst="rect">
            <a:avLst/>
          </a:prstGeom>
        </p:spPr>
      </p:pic>
      <p:pic>
        <p:nvPicPr>
          <p:cNvPr id="10" name="Picture 9">
            <a:extLst>
              <a:ext uri="{FF2B5EF4-FFF2-40B4-BE49-F238E27FC236}">
                <a16:creationId xmlns:a16="http://schemas.microsoft.com/office/drawing/2014/main" id="{C730A960-7E2D-497B-AC81-BDB30A1AC7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2777" y="6242062"/>
            <a:ext cx="1363014" cy="492503"/>
          </a:xfrm>
          <a:prstGeom prst="rect">
            <a:avLst/>
          </a:prstGeom>
        </p:spPr>
      </p:pic>
    </p:spTree>
    <p:extLst>
      <p:ext uri="{BB962C8B-B14F-4D97-AF65-F5344CB8AC3E}">
        <p14:creationId xmlns:p14="http://schemas.microsoft.com/office/powerpoint/2010/main" val="770466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75000"/>
            <a:lumOff val="25000"/>
            <a:alpha val="50000"/>
          </a:schemeClr>
        </a:solidFill>
        <a:effectLst/>
      </p:bgPr>
    </p:bg>
    <p:spTree>
      <p:nvGrpSpPr>
        <p:cNvPr id="1" name=""/>
        <p:cNvGrpSpPr/>
        <p:nvPr/>
      </p:nvGrpSpPr>
      <p:grpSpPr>
        <a:xfrm>
          <a:off x="0" y="0"/>
          <a:ext cx="0" cy="0"/>
          <a:chOff x="0" y="0"/>
          <a:chExt cx="0" cy="0"/>
        </a:xfrm>
      </p:grpSpPr>
      <p:sp>
        <p:nvSpPr>
          <p:cNvPr id="11" name="Rectangle 21">
            <a:extLst>
              <a:ext uri="{FF2B5EF4-FFF2-40B4-BE49-F238E27FC236}">
                <a16:creationId xmlns:a16="http://schemas.microsoft.com/office/drawing/2014/main" id="{3E2993E2-9584-42D2-91BD-3CD95D1CD99E}"/>
              </a:ext>
            </a:extLst>
          </p:cNvPr>
          <p:cNvSpPr>
            <a:spLocks noChangeArrowheads="1"/>
          </p:cNvSpPr>
          <p:nvPr userDrawn="1"/>
        </p:nvSpPr>
        <p:spPr bwMode="auto">
          <a:xfrm>
            <a:off x="0" y="2514601"/>
            <a:ext cx="5735960" cy="3051173"/>
          </a:xfrm>
          <a:prstGeom prst="rect">
            <a:avLst/>
          </a:prstGeom>
          <a:solidFill>
            <a:srgbClr val="DD5F00">
              <a:alpha val="49804"/>
            </a:srgbClr>
          </a:solidFill>
          <a:ln w="0">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en-US">
              <a:solidFill>
                <a:srgbClr val="FFFFFF"/>
              </a:solidFill>
            </a:endParaRPr>
          </a:p>
        </p:txBody>
      </p:sp>
      <p:sp>
        <p:nvSpPr>
          <p:cNvPr id="15" name="TextBox 6">
            <a:extLst>
              <a:ext uri="{FF2B5EF4-FFF2-40B4-BE49-F238E27FC236}">
                <a16:creationId xmlns:a16="http://schemas.microsoft.com/office/drawing/2014/main" id="{E9DF0918-CCB6-4E0C-A828-14FB5458FCD0}"/>
              </a:ext>
            </a:extLst>
          </p:cNvPr>
          <p:cNvSpPr txBox="1"/>
          <p:nvPr userDrawn="1"/>
        </p:nvSpPr>
        <p:spPr>
          <a:xfrm>
            <a:off x="271314" y="6381328"/>
            <a:ext cx="10929292" cy="215444"/>
          </a:xfrm>
          <a:prstGeom prst="rect">
            <a:avLst/>
          </a:prstGeom>
          <a:noFill/>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defTabSz="371475" fontAlgn="base">
              <a:spcBef>
                <a:spcPct val="0"/>
              </a:spcBef>
              <a:spcAft>
                <a:spcPct val="0"/>
              </a:spcAft>
            </a:pPr>
            <a:r>
              <a:rPr lang="en-US" sz="800">
                <a:solidFill>
                  <a:schemeClr val="bg1"/>
                </a:solidFill>
                <a:latin typeface="Open Sans" pitchFamily="-108" charset="0"/>
              </a:rPr>
              <a:t>Copyright 2019 Impact Institute. All rights reserved. </a:t>
            </a:r>
          </a:p>
        </p:txBody>
      </p:sp>
      <p:sp>
        <p:nvSpPr>
          <p:cNvPr id="17" name="Title 5">
            <a:extLst>
              <a:ext uri="{FF2B5EF4-FFF2-40B4-BE49-F238E27FC236}">
                <a16:creationId xmlns:a16="http://schemas.microsoft.com/office/drawing/2014/main" id="{E066ED64-5504-4665-929B-7292C304E7F2}"/>
              </a:ext>
            </a:extLst>
          </p:cNvPr>
          <p:cNvSpPr>
            <a:spLocks noGrp="1"/>
          </p:cNvSpPr>
          <p:nvPr>
            <p:ph type="title"/>
          </p:nvPr>
        </p:nvSpPr>
        <p:spPr>
          <a:xfrm>
            <a:off x="1754909" y="2543176"/>
            <a:ext cx="3981050" cy="1377456"/>
          </a:xfrm>
          <a:prstGeom prst="rect">
            <a:avLst/>
          </a:prstGeom>
        </p:spPr>
        <p:txBody>
          <a:bodyPr/>
          <a:lstStyle>
            <a:lvl1pPr>
              <a:defRPr lang="nl-NL" i="1">
                <a:solidFill>
                  <a:schemeClr val="bg1"/>
                </a:solidFill>
                <a:latin typeface="Bitter" panose="02000000000000000000" pitchFamily="2" charset="0"/>
              </a:defRPr>
            </a:lvl1pPr>
          </a:lstStyle>
          <a:p>
            <a:pPr lvl="0"/>
            <a:r>
              <a:rPr lang="en-US"/>
              <a:t>Click to edit Master title style</a:t>
            </a:r>
            <a:endParaRPr lang="nl-NL"/>
          </a:p>
        </p:txBody>
      </p:sp>
      <p:sp>
        <p:nvSpPr>
          <p:cNvPr id="5" name="Content Placeholder 4">
            <a:extLst>
              <a:ext uri="{FF2B5EF4-FFF2-40B4-BE49-F238E27FC236}">
                <a16:creationId xmlns:a16="http://schemas.microsoft.com/office/drawing/2014/main" id="{E865BFB9-95A5-466B-B654-6C772737C380}"/>
              </a:ext>
            </a:extLst>
          </p:cNvPr>
          <p:cNvSpPr>
            <a:spLocks noGrp="1"/>
          </p:cNvSpPr>
          <p:nvPr>
            <p:ph sz="quarter" idx="10"/>
          </p:nvPr>
        </p:nvSpPr>
        <p:spPr>
          <a:xfrm>
            <a:off x="0" y="2543175"/>
            <a:ext cx="1754188" cy="3022600"/>
          </a:xfrm>
          <a:prstGeom prst="rect">
            <a:avLst/>
          </a:prstGeom>
        </p:spPr>
        <p:txBody>
          <a:bodyPr/>
          <a:lstStyle>
            <a:lvl1pPr marL="0" indent="0">
              <a:buNone/>
              <a:defRPr lang="en-US" sz="3000" i="1" dirty="0" smtClean="0">
                <a:solidFill>
                  <a:schemeClr val="bg1"/>
                </a:solidFill>
                <a:latin typeface="Bitter" panose="02000000000000000000" pitchFamily="2" charset="0"/>
                <a:cs typeface="Bitter"/>
              </a:defRPr>
            </a:lvl1pPr>
            <a:lvl2pPr>
              <a:defRPr lang="en-US" sz="3000" dirty="0" smtClean="0">
                <a:latin typeface="Bitter" charset="0"/>
              </a:defRPr>
            </a:lvl2pPr>
            <a:lvl3pPr>
              <a:defRPr lang="en-US" sz="3000" dirty="0" smtClean="0">
                <a:latin typeface="Bitter" charset="0"/>
              </a:defRPr>
            </a:lvl3pPr>
            <a:lvl4pPr>
              <a:defRPr lang="en-US" sz="3000" dirty="0" smtClean="0">
                <a:latin typeface="Bitter" charset="0"/>
              </a:defRPr>
            </a:lvl4pPr>
            <a:lvl5pPr>
              <a:defRPr lang="en-NL" sz="3000" dirty="0">
                <a:latin typeface="Bitter" charset="0"/>
              </a:defRPr>
            </a:lvl5pPr>
          </a:lstStyle>
          <a:p>
            <a:pPr lvl="0">
              <a:spcBef>
                <a:spcPct val="0"/>
              </a:spcBef>
            </a:pPr>
            <a:r>
              <a:rPr lang="en-US"/>
              <a:t>Click to edit Master text styles</a:t>
            </a:r>
          </a:p>
        </p:txBody>
      </p:sp>
      <p:pic>
        <p:nvPicPr>
          <p:cNvPr id="7" name="Picture 6">
            <a:extLst>
              <a:ext uri="{FF2B5EF4-FFF2-40B4-BE49-F238E27FC236}">
                <a16:creationId xmlns:a16="http://schemas.microsoft.com/office/drawing/2014/main" id="{BB7855DA-A66C-4CA5-B42E-EA736D712F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2777" y="6242062"/>
            <a:ext cx="1363014" cy="492503"/>
          </a:xfrm>
          <a:prstGeom prst="rect">
            <a:avLst/>
          </a:prstGeom>
        </p:spPr>
      </p:pic>
    </p:spTree>
    <p:extLst>
      <p:ext uri="{BB962C8B-B14F-4D97-AF65-F5344CB8AC3E}">
        <p14:creationId xmlns:p14="http://schemas.microsoft.com/office/powerpoint/2010/main" val="161705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C2B6E5D3-58E3-4188-84BC-874D8892C54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3875" y="1"/>
            <a:ext cx="12235873" cy="6857592"/>
          </a:xfrm>
          <a:prstGeom prst="rect">
            <a:avLst/>
          </a:prstGeom>
        </p:spPr>
      </p:pic>
      <p:sp>
        <p:nvSpPr>
          <p:cNvPr id="14" name="Rectangle 13">
            <a:extLst>
              <a:ext uri="{FF2B5EF4-FFF2-40B4-BE49-F238E27FC236}">
                <a16:creationId xmlns:a16="http://schemas.microsoft.com/office/drawing/2014/main" id="{30306EE0-A2E5-48E3-8F78-6FB79726F733}"/>
              </a:ext>
            </a:extLst>
          </p:cNvPr>
          <p:cNvSpPr>
            <a:spLocks noChangeArrowheads="1"/>
          </p:cNvSpPr>
          <p:nvPr userDrawn="1"/>
        </p:nvSpPr>
        <p:spPr bwMode="auto">
          <a:xfrm>
            <a:off x="-43876" y="408"/>
            <a:ext cx="12235873" cy="6857592"/>
          </a:xfrm>
          <a:prstGeom prst="rect">
            <a:avLst/>
          </a:prstGeom>
          <a:solidFill>
            <a:schemeClr val="bg1">
              <a:alpha val="50196"/>
            </a:schemeClr>
          </a:solidFill>
          <a:ln w="0">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en-US">
              <a:solidFill>
                <a:srgbClr val="FFFFFF"/>
              </a:solidFill>
            </a:endParaRPr>
          </a:p>
        </p:txBody>
      </p:sp>
      <p:sp>
        <p:nvSpPr>
          <p:cNvPr id="12" name="Rectangle 11">
            <a:extLst>
              <a:ext uri="{FF2B5EF4-FFF2-40B4-BE49-F238E27FC236}">
                <a16:creationId xmlns:a16="http://schemas.microsoft.com/office/drawing/2014/main" id="{7B3121F6-9D9A-4686-BE14-C3499B01A989}"/>
              </a:ext>
            </a:extLst>
          </p:cNvPr>
          <p:cNvSpPr>
            <a:spLocks noChangeArrowheads="1"/>
          </p:cNvSpPr>
          <p:nvPr userDrawn="1"/>
        </p:nvSpPr>
        <p:spPr bwMode="auto">
          <a:xfrm>
            <a:off x="-35168" y="2514600"/>
            <a:ext cx="5760720" cy="3566160"/>
          </a:xfrm>
          <a:prstGeom prst="rect">
            <a:avLst/>
          </a:prstGeom>
          <a:solidFill>
            <a:srgbClr val="DD5F00">
              <a:alpha val="49804"/>
            </a:srgbClr>
          </a:solidFill>
          <a:ln w="0">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algn="ctr"/>
            <a:endParaRPr lang="en-US">
              <a:solidFill>
                <a:srgbClr val="FFFFFF"/>
              </a:solidFill>
              <a:latin typeface="Calibri" panose="020F0502020204030204" pitchFamily="34" charset="0"/>
              <a:ea typeface="ＭＳ Ｐゴシック" panose="020B0600070205080204" pitchFamily="34" charset="-128"/>
            </a:endParaRPr>
          </a:p>
        </p:txBody>
      </p:sp>
      <p:sp>
        <p:nvSpPr>
          <p:cNvPr id="7" name="Rectangle 25">
            <a:extLst>
              <a:ext uri="{FF2B5EF4-FFF2-40B4-BE49-F238E27FC236}">
                <a16:creationId xmlns:a16="http://schemas.microsoft.com/office/drawing/2014/main" id="{8783634A-6BFB-46DA-8102-82515B591A1B}"/>
              </a:ext>
            </a:extLst>
          </p:cNvPr>
          <p:cNvSpPr>
            <a:spLocks noChangeArrowheads="1"/>
          </p:cNvSpPr>
          <p:nvPr userDrawn="1"/>
        </p:nvSpPr>
        <p:spPr bwMode="auto">
          <a:xfrm>
            <a:off x="1123405" y="3237738"/>
            <a:ext cx="46036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sz="1400">
                <a:solidFill>
                  <a:schemeClr val="bg1"/>
                </a:solidFill>
                <a:latin typeface="Calibri Light" panose="020F0302020204030204" pitchFamily="34" charset="0"/>
                <a:cs typeface="Calibri Light" panose="020F0302020204030204" pitchFamily="34" charset="0"/>
              </a:rPr>
              <a:t>Address:		</a:t>
            </a:r>
            <a:r>
              <a:rPr lang="en-GB" sz="1400" err="1">
                <a:solidFill>
                  <a:schemeClr val="bg1"/>
                </a:solidFill>
                <a:latin typeface="Calibri Light" panose="020F0302020204030204" pitchFamily="34" charset="0"/>
                <a:cs typeface="Calibri Light" panose="020F0302020204030204" pitchFamily="34" charset="0"/>
              </a:rPr>
              <a:t>Kabelweg</a:t>
            </a:r>
            <a:r>
              <a:rPr lang="en-GB" sz="1400">
                <a:solidFill>
                  <a:schemeClr val="bg1"/>
                </a:solidFill>
                <a:latin typeface="Calibri Light" panose="020F0302020204030204" pitchFamily="34" charset="0"/>
                <a:cs typeface="Calibri Light" panose="020F0302020204030204" pitchFamily="34" charset="0"/>
              </a:rPr>
              <a:t> 57, 1014 BA, Amsterdam</a:t>
            </a:r>
            <a:br>
              <a:rPr lang="en-GB" sz="1400">
                <a:solidFill>
                  <a:schemeClr val="bg1"/>
                </a:solidFill>
                <a:latin typeface="Calibri Light" panose="020F0302020204030204" pitchFamily="34" charset="0"/>
                <a:cs typeface="Calibri Light" panose="020F0302020204030204" pitchFamily="34" charset="0"/>
              </a:rPr>
            </a:br>
            <a:r>
              <a:rPr lang="en-GB" sz="1400">
                <a:solidFill>
                  <a:schemeClr val="bg1"/>
                </a:solidFill>
                <a:latin typeface="Calibri Light" panose="020F0302020204030204" pitchFamily="34" charset="0"/>
                <a:cs typeface="Calibri Light" panose="020F0302020204030204" pitchFamily="34" charset="0"/>
              </a:rPr>
              <a:t>Site: 		</a:t>
            </a:r>
            <a:r>
              <a:rPr lang="en-GB" sz="1400" b="1">
                <a:solidFill>
                  <a:schemeClr val="bg1"/>
                </a:solidFill>
                <a:latin typeface="Calibri Light" panose="020F0302020204030204" pitchFamily="34" charset="0"/>
                <a:cs typeface="Calibri Light" panose="020F0302020204030204" pitchFamily="34" charset="0"/>
              </a:rPr>
              <a:t>www.impactinstitute.com</a:t>
            </a:r>
            <a:endParaRPr lang="en-GB" sz="1400">
              <a:solidFill>
                <a:schemeClr val="bg1"/>
              </a:solidFill>
              <a:latin typeface="Calibri Light" panose="020F0302020204030204" pitchFamily="34" charset="0"/>
              <a:cs typeface="Calibri Light" panose="020F0302020204030204" pitchFamily="34" charset="0"/>
            </a:endParaRPr>
          </a:p>
          <a:p>
            <a:r>
              <a:rPr lang="en-GB" sz="1400">
                <a:solidFill>
                  <a:schemeClr val="bg1"/>
                </a:solidFill>
                <a:latin typeface="Calibri Light" panose="020F0302020204030204" pitchFamily="34" charset="0"/>
                <a:cs typeface="Calibri Light" panose="020F0302020204030204" pitchFamily="34" charset="0"/>
              </a:rPr>
              <a:t>Facebook:		/</a:t>
            </a:r>
            <a:r>
              <a:rPr lang="en-GB" sz="1400" err="1">
                <a:solidFill>
                  <a:schemeClr val="bg1"/>
                </a:solidFill>
                <a:latin typeface="Calibri Light" panose="020F0302020204030204" pitchFamily="34" charset="0"/>
                <a:cs typeface="Calibri Light" panose="020F0302020204030204" pitchFamily="34" charset="0"/>
              </a:rPr>
              <a:t>impactinstitutecom</a:t>
            </a:r>
            <a:br>
              <a:rPr lang="en-GB" sz="1400">
                <a:solidFill>
                  <a:schemeClr val="bg1"/>
                </a:solidFill>
                <a:latin typeface="Calibri Light" panose="020F0302020204030204" pitchFamily="34" charset="0"/>
                <a:cs typeface="Calibri Light" panose="020F0302020204030204" pitchFamily="34" charset="0"/>
              </a:rPr>
            </a:br>
            <a:r>
              <a:rPr lang="en-GB" sz="1400">
                <a:solidFill>
                  <a:schemeClr val="bg1"/>
                </a:solidFill>
                <a:latin typeface="Calibri Light" panose="020F0302020204030204" pitchFamily="34" charset="0"/>
                <a:cs typeface="Calibri Light" panose="020F0302020204030204" pitchFamily="34" charset="0"/>
              </a:rPr>
              <a:t>Twitter: 		</a:t>
            </a:r>
            <a:r>
              <a:rPr lang="en-GB" sz="1400" err="1">
                <a:solidFill>
                  <a:schemeClr val="bg1"/>
                </a:solidFill>
                <a:latin typeface="Calibri Light" panose="020F0302020204030204" pitchFamily="34" charset="0"/>
                <a:cs typeface="Calibri Light" panose="020F0302020204030204" pitchFamily="34" charset="0"/>
              </a:rPr>
              <a:t>impact_inst</a:t>
            </a:r>
            <a:br>
              <a:rPr lang="en-GB" sz="1400">
                <a:solidFill>
                  <a:schemeClr val="bg1"/>
                </a:solidFill>
                <a:latin typeface="Calibri Light" panose="020F0302020204030204" pitchFamily="34" charset="0"/>
                <a:cs typeface="Calibri Light" panose="020F0302020204030204" pitchFamily="34" charset="0"/>
              </a:rPr>
            </a:br>
            <a:endParaRPr lang="en-GB" sz="1400">
              <a:solidFill>
                <a:schemeClr val="bg1"/>
              </a:solidFill>
              <a:latin typeface="Calibri Light" panose="020F0302020204030204" pitchFamily="34" charset="0"/>
              <a:cs typeface="Calibri Light" panose="020F0302020204030204" pitchFamily="34" charset="0"/>
            </a:endParaRPr>
          </a:p>
          <a:p>
            <a:r>
              <a:rPr lang="en-GB" sz="1400">
                <a:solidFill>
                  <a:schemeClr val="bg1"/>
                </a:solidFill>
                <a:latin typeface="Calibri Light" panose="020F0302020204030204" pitchFamily="34" charset="0"/>
                <a:cs typeface="Calibri Light" panose="020F0302020204030204" pitchFamily="34" charset="0"/>
              </a:rPr>
              <a:t>Tel.:		+31 20 2403 440</a:t>
            </a:r>
          </a:p>
          <a:p>
            <a:r>
              <a:rPr lang="en-US" sz="1400">
                <a:solidFill>
                  <a:schemeClr val="bg1"/>
                </a:solidFill>
                <a:latin typeface="Calibri Light" panose="020F0302020204030204" pitchFamily="34" charset="0"/>
                <a:cs typeface="Calibri Light" panose="020F0302020204030204" pitchFamily="34" charset="0"/>
              </a:rPr>
              <a:t>M</a:t>
            </a:r>
            <a:r>
              <a:rPr lang="en-GB" sz="1400">
                <a:solidFill>
                  <a:schemeClr val="bg1"/>
                </a:solidFill>
                <a:latin typeface="Calibri Light" panose="020F0302020204030204" pitchFamily="34" charset="0"/>
                <a:cs typeface="Calibri Light" panose="020F0302020204030204" pitchFamily="34" charset="0"/>
              </a:rPr>
              <a:t>ail: 		</a:t>
            </a:r>
            <a:r>
              <a:rPr lang="en-GB" sz="1400">
                <a:solidFill>
                  <a:schemeClr val="bg1"/>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info@impactinstitute.com</a:t>
            </a:r>
            <a:endParaRPr lang="en-GB" sz="1400">
              <a:solidFill>
                <a:schemeClr val="bg1"/>
              </a:solidFill>
              <a:latin typeface="Calibri Light" panose="020F0302020204030204" pitchFamily="34" charset="0"/>
              <a:cs typeface="Calibri Light" panose="020F0302020204030204" pitchFamily="34" charset="0"/>
            </a:endParaRPr>
          </a:p>
          <a:p>
            <a:endParaRPr lang="en-GB" sz="1400">
              <a:solidFill>
                <a:schemeClr val="bg1"/>
              </a:solidFill>
              <a:latin typeface="Calibri Light" panose="020F0302020204030204" pitchFamily="34" charset="0"/>
              <a:cs typeface="Calibri Light" panose="020F0302020204030204" pitchFamily="34" charset="0"/>
            </a:endParaRPr>
          </a:p>
          <a:p>
            <a:r>
              <a:rPr lang="en-GB" sz="1400">
                <a:solidFill>
                  <a:schemeClr val="bg1"/>
                </a:solidFill>
                <a:latin typeface="Calibri Light" panose="020F0302020204030204" pitchFamily="34" charset="0"/>
                <a:cs typeface="Calibri Light" panose="020F0302020204030204" pitchFamily="34" charset="0"/>
              </a:rPr>
              <a:t>Impact Institute is a spin-off of</a:t>
            </a:r>
            <a:endParaRPr lang="en-AU" sz="1400">
              <a:solidFill>
                <a:schemeClr val="bg1"/>
              </a:solidFill>
              <a:latin typeface="Calibri Light" panose="020F0302020204030204" pitchFamily="34" charset="0"/>
              <a:cs typeface="Calibri Light" panose="020F0302020204030204" pitchFamily="34" charset="0"/>
            </a:endParaRPr>
          </a:p>
        </p:txBody>
      </p:sp>
      <p:sp>
        <p:nvSpPr>
          <p:cNvPr id="9" name="Rectangle 14">
            <a:extLst>
              <a:ext uri="{FF2B5EF4-FFF2-40B4-BE49-F238E27FC236}">
                <a16:creationId xmlns:a16="http://schemas.microsoft.com/office/drawing/2014/main" id="{F2E31C44-D5F7-41C2-A9EE-2137EBAA398C}"/>
              </a:ext>
            </a:extLst>
          </p:cNvPr>
          <p:cNvSpPr>
            <a:spLocks noChangeArrowheads="1"/>
          </p:cNvSpPr>
          <p:nvPr userDrawn="1"/>
        </p:nvSpPr>
        <p:spPr bwMode="auto">
          <a:xfrm>
            <a:off x="2" y="5281711"/>
            <a:ext cx="5662243" cy="707886"/>
          </a:xfrm>
          <a:prstGeom prst="rect">
            <a:avLst/>
          </a:prstGeom>
          <a:noFill/>
          <a:ln w="9525">
            <a:noFill/>
            <a:miter lim="800000"/>
            <a:headEnd/>
            <a:tailEnd type="none" w="sm" len="sm"/>
          </a:ln>
          <a:effectLst/>
        </p:spPr>
        <p:txBody>
          <a:bodyPr wrap="square" lIns="45720" rIns="45720">
            <a:spAutoFit/>
          </a:bodyPr>
          <a:lstStyle/>
          <a:p>
            <a:pPr algn="just"/>
            <a:r>
              <a:rPr lang="en-GB" sz="1000" b="1">
                <a:solidFill>
                  <a:prstClr val="white"/>
                </a:solidFill>
                <a:latin typeface="Calibri Light" panose="020F0302020204030204" pitchFamily="34" charset="0"/>
              </a:rPr>
              <a:t>CONFIDENTIALITY REQUEST AND DISCLAIMER</a:t>
            </a:r>
          </a:p>
          <a:p>
            <a:pPr algn="just"/>
            <a:r>
              <a:rPr lang="en-GB" sz="1000">
                <a:solidFill>
                  <a:prstClr val="white"/>
                </a:solidFill>
                <a:latin typeface="Calibri Light" panose="020F0302020204030204" pitchFamily="34" charset="0"/>
              </a:rPr>
              <a:t>Information, data, and drawings embodied in this document are confidential and are supplied with the kind request that they will be held confidentially and not disclosed to third parties without the prior written consent of Impact Institute.</a:t>
            </a:r>
          </a:p>
        </p:txBody>
      </p:sp>
      <p:sp>
        <p:nvSpPr>
          <p:cNvPr id="3" name="Text Placeholder 2">
            <a:extLst>
              <a:ext uri="{FF2B5EF4-FFF2-40B4-BE49-F238E27FC236}">
                <a16:creationId xmlns:a16="http://schemas.microsoft.com/office/drawing/2014/main" id="{4C60C2F6-976D-4786-BB1B-F3C68D6A7198}"/>
              </a:ext>
            </a:extLst>
          </p:cNvPr>
          <p:cNvSpPr>
            <a:spLocks noGrp="1"/>
          </p:cNvSpPr>
          <p:nvPr>
            <p:ph type="body" sz="quarter" idx="10" hasCustomPrompt="1"/>
          </p:nvPr>
        </p:nvSpPr>
        <p:spPr>
          <a:xfrm>
            <a:off x="0" y="2519820"/>
            <a:ext cx="5532120" cy="707758"/>
          </a:xfrm>
          <a:prstGeom prst="rect">
            <a:avLst/>
          </a:prstGeom>
        </p:spPr>
        <p:txBody>
          <a:bodyPr/>
          <a:lstStyle>
            <a:lvl1pPr marL="0" indent="0">
              <a:buNone/>
              <a:defRPr lang="en-US" sz="3600" i="1" dirty="0" smtClean="0">
                <a:solidFill>
                  <a:schemeClr val="bg1"/>
                </a:solidFill>
                <a:latin typeface="Bitter" panose="02000000000000000000" pitchFamily="2" charset="0"/>
                <a:cs typeface="Bitter"/>
              </a:defRPr>
            </a:lvl1pPr>
            <a:lvl2pPr marL="171450" indent="0">
              <a:buNone/>
              <a:defRPr lang="en-US" sz="3000" dirty="0" smtClean="0">
                <a:latin typeface="Bitter" charset="0"/>
                <a:cs typeface="+mn-cs"/>
              </a:defRPr>
            </a:lvl2pPr>
            <a:lvl3pPr>
              <a:defRPr lang="en-US" sz="3000" dirty="0" smtClean="0">
                <a:latin typeface="Bitter" charset="0"/>
                <a:cs typeface="+mn-cs"/>
              </a:defRPr>
            </a:lvl3pPr>
            <a:lvl4pPr>
              <a:defRPr lang="en-US" sz="3000" dirty="0" smtClean="0">
                <a:latin typeface="Bitter" charset="0"/>
                <a:cs typeface="+mn-cs"/>
              </a:defRPr>
            </a:lvl4pPr>
            <a:lvl5pPr>
              <a:defRPr lang="nl-NL" sz="3000" dirty="0">
                <a:latin typeface="Bitter" charset="0"/>
                <a:cs typeface="+mn-cs"/>
              </a:defRPr>
            </a:lvl5pPr>
          </a:lstStyle>
          <a:p>
            <a:pPr lvl="0">
              <a:spcBef>
                <a:spcPct val="0"/>
              </a:spcBef>
            </a:pPr>
            <a:r>
              <a:rPr lang="en-US"/>
              <a:t>Click to add title</a:t>
            </a:r>
          </a:p>
        </p:txBody>
      </p:sp>
      <p:sp>
        <p:nvSpPr>
          <p:cNvPr id="15" name="TextBox 6">
            <a:extLst>
              <a:ext uri="{FF2B5EF4-FFF2-40B4-BE49-F238E27FC236}">
                <a16:creationId xmlns:a16="http://schemas.microsoft.com/office/drawing/2014/main" id="{74526E18-9C3F-4F02-8C88-CCC249983751}"/>
              </a:ext>
            </a:extLst>
          </p:cNvPr>
          <p:cNvSpPr txBox="1"/>
          <p:nvPr userDrawn="1"/>
        </p:nvSpPr>
        <p:spPr>
          <a:xfrm>
            <a:off x="495300" y="6526339"/>
            <a:ext cx="8724900" cy="215444"/>
          </a:xfrm>
          <a:prstGeom prst="rect">
            <a:avLst/>
          </a:prstGeom>
          <a:noFill/>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defTabSz="371475"/>
            <a:r>
              <a:rPr lang="en-US" sz="800" noProof="0">
                <a:solidFill>
                  <a:schemeClr val="tx1">
                    <a:lumMod val="65000"/>
                    <a:lumOff val="35000"/>
                  </a:schemeClr>
                </a:solidFill>
                <a:latin typeface="Calibri" panose="020F0502020204030204" pitchFamily="34" charset="0"/>
              </a:rPr>
              <a:t>Copyright 2019 Impact Institute. All rights reserved.</a:t>
            </a:r>
          </a:p>
        </p:txBody>
      </p:sp>
      <p:pic>
        <p:nvPicPr>
          <p:cNvPr id="11" name="Picture 10">
            <a:extLst>
              <a:ext uri="{FF2B5EF4-FFF2-40B4-BE49-F238E27FC236}">
                <a16:creationId xmlns:a16="http://schemas.microsoft.com/office/drawing/2014/main" id="{0DFEEB95-F7B8-461B-9B91-BB82E5E807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2777" y="6242062"/>
            <a:ext cx="1363014" cy="492503"/>
          </a:xfrm>
          <a:prstGeom prst="rect">
            <a:avLst/>
          </a:prstGeom>
        </p:spPr>
      </p:pic>
    </p:spTree>
    <p:extLst>
      <p:ext uri="{BB962C8B-B14F-4D97-AF65-F5344CB8AC3E}">
        <p14:creationId xmlns:p14="http://schemas.microsoft.com/office/powerpoint/2010/main" val="1245126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76387"/>
      </p:ext>
    </p:extLst>
  </p:cSld>
  <p:clrMap bg1="lt1" tx1="dk1" bg2="lt2" tx2="dk2" accent1="accent1" accent2="accent2" accent3="accent3" accent4="accent4" accent5="accent5" accent6="accent6" hlink="hlink" folHlink="folHlink"/>
  <p:sldLayoutIdLst>
    <p:sldLayoutId id="2147483666" r:id="rId1"/>
    <p:sldLayoutId id="2147483687" r:id="rId2"/>
    <p:sldLayoutId id="2147483662" r:id="rId3"/>
    <p:sldLayoutId id="2147483689" r:id="rId4"/>
    <p:sldLayoutId id="2147483688" r:id="rId5"/>
  </p:sldLayoutIdLst>
  <p:hf hdr="0" ftr="0" dt="0"/>
  <p:txStyles>
    <p:titleStyle>
      <a:lvl1pPr algn="l" defTabSz="457200" rtl="0" eaLnBrk="1" fontAlgn="base" hangingPunct="1">
        <a:spcBef>
          <a:spcPct val="0"/>
        </a:spcBef>
        <a:spcAft>
          <a:spcPct val="0"/>
        </a:spcAft>
        <a:defRPr sz="3000" kern="1200">
          <a:solidFill>
            <a:schemeClr val="tx1"/>
          </a:solidFill>
          <a:latin typeface="Bitter"/>
          <a:ea typeface="ＭＳ Ｐゴシック" panose="020B0600070205080204" pitchFamily="34" charset="-128"/>
          <a:cs typeface="Bitter"/>
        </a:defRPr>
      </a:lvl1pPr>
      <a:lvl2pPr algn="l" defTabSz="457200" rtl="0" eaLnBrk="1" fontAlgn="base" hangingPunct="1">
        <a:spcBef>
          <a:spcPct val="0"/>
        </a:spcBef>
        <a:spcAft>
          <a:spcPct val="0"/>
        </a:spcAft>
        <a:defRPr sz="3000">
          <a:solidFill>
            <a:schemeClr val="tx1"/>
          </a:solidFill>
          <a:latin typeface="Bitter" charset="0"/>
          <a:ea typeface="ＭＳ Ｐゴシック" panose="020B0600070205080204" pitchFamily="34" charset="-128"/>
        </a:defRPr>
      </a:lvl2pPr>
      <a:lvl3pPr algn="l" defTabSz="457200" rtl="0" eaLnBrk="1" fontAlgn="base" hangingPunct="1">
        <a:spcBef>
          <a:spcPct val="0"/>
        </a:spcBef>
        <a:spcAft>
          <a:spcPct val="0"/>
        </a:spcAft>
        <a:defRPr sz="3000">
          <a:solidFill>
            <a:schemeClr val="tx1"/>
          </a:solidFill>
          <a:latin typeface="Bitter" charset="0"/>
          <a:ea typeface="ＭＳ Ｐゴシック" panose="020B0600070205080204" pitchFamily="34" charset="-128"/>
        </a:defRPr>
      </a:lvl3pPr>
      <a:lvl4pPr algn="l" defTabSz="457200" rtl="0" eaLnBrk="1" fontAlgn="base" hangingPunct="1">
        <a:spcBef>
          <a:spcPct val="0"/>
        </a:spcBef>
        <a:spcAft>
          <a:spcPct val="0"/>
        </a:spcAft>
        <a:defRPr sz="3000">
          <a:solidFill>
            <a:schemeClr val="tx1"/>
          </a:solidFill>
          <a:latin typeface="Bitter" charset="0"/>
          <a:ea typeface="ＭＳ Ｐゴシック" panose="020B0600070205080204" pitchFamily="34" charset="-128"/>
        </a:defRPr>
      </a:lvl4pPr>
      <a:lvl5pPr algn="l" defTabSz="457200" rtl="0" eaLnBrk="1" fontAlgn="base" hangingPunct="1">
        <a:spcBef>
          <a:spcPct val="0"/>
        </a:spcBef>
        <a:spcAft>
          <a:spcPct val="0"/>
        </a:spcAft>
        <a:defRPr sz="3000">
          <a:solidFill>
            <a:schemeClr val="tx1"/>
          </a:solidFill>
          <a:latin typeface="Bitter" charset="0"/>
          <a:ea typeface="ＭＳ Ｐゴシック" panose="020B0600070205080204" pitchFamily="34" charset="-128"/>
        </a:defRPr>
      </a:lvl5pPr>
      <a:lvl6pPr marL="457200" algn="l" defTabSz="457200" rtl="0" eaLnBrk="1" fontAlgn="base" hangingPunct="1">
        <a:spcBef>
          <a:spcPct val="0"/>
        </a:spcBef>
        <a:spcAft>
          <a:spcPct val="0"/>
        </a:spcAft>
        <a:defRPr sz="3000">
          <a:solidFill>
            <a:schemeClr val="tx1"/>
          </a:solidFill>
          <a:latin typeface="Bitter" charset="0"/>
          <a:ea typeface="ＭＳ Ｐゴシック" panose="020B0600070205080204" pitchFamily="34" charset="-128"/>
        </a:defRPr>
      </a:lvl6pPr>
      <a:lvl7pPr marL="914400" algn="l" defTabSz="457200" rtl="0" eaLnBrk="1" fontAlgn="base" hangingPunct="1">
        <a:spcBef>
          <a:spcPct val="0"/>
        </a:spcBef>
        <a:spcAft>
          <a:spcPct val="0"/>
        </a:spcAft>
        <a:defRPr sz="3000">
          <a:solidFill>
            <a:schemeClr val="tx1"/>
          </a:solidFill>
          <a:latin typeface="Bitter" charset="0"/>
          <a:ea typeface="ＭＳ Ｐゴシック" panose="020B0600070205080204" pitchFamily="34" charset="-128"/>
        </a:defRPr>
      </a:lvl7pPr>
      <a:lvl8pPr marL="1371600" algn="l" defTabSz="457200" rtl="0" eaLnBrk="1" fontAlgn="base" hangingPunct="1">
        <a:spcBef>
          <a:spcPct val="0"/>
        </a:spcBef>
        <a:spcAft>
          <a:spcPct val="0"/>
        </a:spcAft>
        <a:defRPr sz="3000">
          <a:solidFill>
            <a:schemeClr val="tx1"/>
          </a:solidFill>
          <a:latin typeface="Bitter" charset="0"/>
          <a:ea typeface="ＭＳ Ｐゴシック" panose="020B0600070205080204" pitchFamily="34" charset="-128"/>
        </a:defRPr>
      </a:lvl8pPr>
      <a:lvl9pPr marL="1828800" algn="l" defTabSz="457200" rtl="0" eaLnBrk="1" fontAlgn="base" hangingPunct="1">
        <a:spcBef>
          <a:spcPct val="0"/>
        </a:spcBef>
        <a:spcAft>
          <a:spcPct val="0"/>
        </a:spcAft>
        <a:defRPr sz="3000">
          <a:solidFill>
            <a:schemeClr val="tx1"/>
          </a:solidFill>
          <a:latin typeface="Bitter"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Clr>
          <a:schemeClr val="accent1"/>
        </a:buClr>
        <a:buFont typeface="Arial" panose="020B0604020202020204" pitchFamily="34" charset="0"/>
        <a:buChar char="•"/>
        <a:defRPr sz="2400" kern="1200">
          <a:solidFill>
            <a:schemeClr val="tx1"/>
          </a:solidFill>
          <a:latin typeface="Open Sans"/>
          <a:ea typeface="ＭＳ Ｐゴシック" panose="020B0600070205080204" pitchFamily="34" charset="-128"/>
          <a:cs typeface="Open Sans"/>
        </a:defRPr>
      </a:lvl1pPr>
      <a:lvl2pPr marL="742950" indent="-285750" algn="l" defTabSz="457200"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Open Sans"/>
          <a:ea typeface="ＭＳ Ｐゴシック" panose="020B0600070205080204" pitchFamily="34" charset="-128"/>
          <a:cs typeface="Open Sans"/>
        </a:defRPr>
      </a:lvl2pPr>
      <a:lvl3pPr marL="1143000" indent="-228600" algn="l" defTabSz="457200" rtl="0" eaLnBrk="1" fontAlgn="base" hangingPunct="1">
        <a:spcBef>
          <a:spcPct val="20000"/>
        </a:spcBef>
        <a:spcAft>
          <a:spcPct val="0"/>
        </a:spcAft>
        <a:buClr>
          <a:schemeClr val="accent1"/>
        </a:buClr>
        <a:buFont typeface="Arial" panose="020B0604020202020204" pitchFamily="34" charset="0"/>
        <a:buChar char="•"/>
        <a:defRPr kern="1200">
          <a:solidFill>
            <a:schemeClr val="tx1"/>
          </a:solidFill>
          <a:latin typeface="Open Sans"/>
          <a:ea typeface="ＭＳ Ｐゴシック" panose="020B0600070205080204" pitchFamily="34" charset="-128"/>
          <a:cs typeface="Open Sans"/>
        </a:defRPr>
      </a:lvl3pPr>
      <a:lvl4pPr marL="1600200" indent="-228600" algn="l" defTabSz="457200" rtl="0" eaLnBrk="1" fontAlgn="base" hangingPunct="1">
        <a:spcBef>
          <a:spcPct val="20000"/>
        </a:spcBef>
        <a:spcAft>
          <a:spcPct val="0"/>
        </a:spcAft>
        <a:buClr>
          <a:schemeClr val="accent1"/>
        </a:buClr>
        <a:buFont typeface="Arial" panose="020B0604020202020204" pitchFamily="34" charset="0"/>
        <a:buChar char="–"/>
        <a:defRPr sz="1600" kern="1200">
          <a:solidFill>
            <a:schemeClr val="tx1"/>
          </a:solidFill>
          <a:latin typeface="Open Sans"/>
          <a:ea typeface="ＭＳ Ｐゴシック" panose="020B0600070205080204" pitchFamily="34" charset="-128"/>
          <a:cs typeface="Open Sans"/>
        </a:defRPr>
      </a:lvl4pPr>
      <a:lvl5pPr marL="2057400" indent="-228600" algn="l" defTabSz="457200" rtl="0" eaLnBrk="1" fontAlgn="base" hangingPunct="1">
        <a:spcBef>
          <a:spcPct val="20000"/>
        </a:spcBef>
        <a:spcAft>
          <a:spcPct val="0"/>
        </a:spcAft>
        <a:buClr>
          <a:schemeClr val="accent1"/>
        </a:buClr>
        <a:buFont typeface="Arial" panose="020B0604020202020204" pitchFamily="34" charset="0"/>
        <a:buChar char="»"/>
        <a:defRPr sz="1400" kern="1200">
          <a:solidFill>
            <a:schemeClr val="tx1"/>
          </a:solidFill>
          <a:latin typeface="Open Sans"/>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isealalliance.org/our-work/improving-effectiveness/global-living-wage-coali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ilo.org/global/standards/introduction-to-international-labour-standards/conventions-and-recommendations/lang--en/index.ht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6.svg"/><Relationship Id="rId7" Type="http://schemas.openxmlformats.org/officeDocument/2006/relationships/image" Target="../media/image1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svg"/><Relationship Id="rId7" Type="http://schemas.openxmlformats.org/officeDocument/2006/relationships/image" Target="../media/image14.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27.svg"/><Relationship Id="rId4" Type="http://schemas.openxmlformats.org/officeDocument/2006/relationships/image" Target="../media/image12.svg"/><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s://www.ilo.org/wcmsp5/groups/public/---ed_protect/---protrav/---ilo_aids/documents/legaldocument/wcms_229274.pdf" TargetMode="External"/><Relationship Id="rId13" Type="http://schemas.openxmlformats.org/officeDocument/2006/relationships/hyperlink" Target="http://aoatools.aua.gr/pilotec/files/bibliography/water_cotton-3000168704/water_cotton.pdf" TargetMode="External"/><Relationship Id="rId3" Type="http://schemas.openxmlformats.org/officeDocument/2006/relationships/hyperlink" Target="https://waronwant.org/sites/default/files/Stitched%20Up.pdf" TargetMode="External"/><Relationship Id="rId7" Type="http://schemas.openxmlformats.org/officeDocument/2006/relationships/hyperlink" Target="http://bilsbd.org/wp-content/uploads/2016/03/NMW_MJF.pdf" TargetMode="External"/><Relationship Id="rId12" Type="http://schemas.openxmlformats.org/officeDocument/2006/relationships/hyperlink" Target="https://www.dhakatribune.com/business/commerce/2017/12/23/coastal-shipping-boosts-bangladesh-india-bilateral-trade" TargetMode="External"/><Relationship Id="rId2" Type="http://schemas.openxmlformats.org/officeDocument/2006/relationships/notesSlide" Target="../notesSlides/notesSlide25.xml"/><Relationship Id="rId16" Type="http://schemas.openxmlformats.org/officeDocument/2006/relationships/hyperlink" Target="https://theses.ubn.ru.nl/bitstream/handle/123456789/5420/Haan_de%2C_Berber_1.pdf?sequence=1" TargetMode="External"/><Relationship Id="rId1" Type="http://schemas.openxmlformats.org/officeDocument/2006/relationships/slideLayout" Target="../slideLayouts/slideLayout1.xml"/><Relationship Id="rId6" Type="http://schemas.openxmlformats.org/officeDocument/2006/relationships/hyperlink" Target="https://www.ilo.org/dyn/travail/docs/352/A%20Handbook%20on%20the%20Bangladesh%20Labour%20Act%202006.pdf" TargetMode="External"/><Relationship Id="rId11" Type="http://schemas.openxmlformats.org/officeDocument/2006/relationships/hyperlink" Target="https://www.reuters.com/article/india-textiles-women/feature-captured-by-cotton-girls-duped-into-bonded-labour-in-indias-textile-mills-idUSL5N10F3IF20150806" TargetMode="External"/><Relationship Id="rId5" Type="http://schemas.openxmlformats.org/officeDocument/2006/relationships/hyperlink" Target="https://kth.diva-portal.org/smash/get/diva2:1221104/FULLTEXT01.pdf" TargetMode="External"/><Relationship Id="rId15" Type="http://schemas.openxmlformats.org/officeDocument/2006/relationships/hyperlink" Target="https://lifestylemonitor.cottoninc.com/how-many-pairs-of-jeans-do-consumers-own/" TargetMode="External"/><Relationship Id="rId10" Type="http://schemas.openxmlformats.org/officeDocument/2006/relationships/hyperlink" Target="http://www.bgmea.com.bd/home/pages/tradeinformation" TargetMode="External"/><Relationship Id="rId4" Type="http://schemas.openxmlformats.org/officeDocument/2006/relationships/hyperlink" Target="https://ler.la.psu.edu/gwr/documents/CGWRCritiqueofSternReport.pdf" TargetMode="External"/><Relationship Id="rId9" Type="http://schemas.openxmlformats.org/officeDocument/2006/relationships/hyperlink" Target="https://betterwork.org/where-we-work/bangladesh/" TargetMode="External"/><Relationship Id="rId14" Type="http://schemas.openxmlformats.org/officeDocument/2006/relationships/hyperlink" Target="http://bdlaws.minlaw.gov.bd/bangla_all_sections.php?id=1119"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globallivingwage.org/wp-content/uploads/2018/05/Dhaka_Living_Wage_Benchmark_Infographic.pdf" TargetMode="External"/><Relationship Id="rId13" Type="http://schemas.openxmlformats.org/officeDocument/2006/relationships/hyperlink" Target="http://www.indianet.nl/pdf/FabricOfSlavery.pdf" TargetMode="External"/><Relationship Id="rId3" Type="http://schemas.openxmlformats.org/officeDocument/2006/relationships/hyperlink" Target="http://corporateaccountability.squarespace.com/s/NJM13_sumangali.pdf" TargetMode="External"/><Relationship Id="rId7" Type="http://schemas.openxmlformats.org/officeDocument/2006/relationships/hyperlink" Target="https://www.fashionrevolution.org/wp-content/uploads/2017/04/Garment_Worker_Diaries_Bangladesh_Interim_Report.pdf" TargetMode="External"/><Relationship Id="rId12" Type="http://schemas.openxmlformats.org/officeDocument/2006/relationships/hyperlink" Target="https://trueprice.org/wp-content/uploads/2016/04/TP-Cotton.pdf" TargetMode="External"/><Relationship Id="rId2" Type="http://schemas.openxmlformats.org/officeDocument/2006/relationships/notesSlide" Target="../notesSlides/notesSlide26.xml"/><Relationship Id="rId16" Type="http://schemas.openxmlformats.org/officeDocument/2006/relationships/hyperlink" Target="https://www.ilo.org/dyn/normlex/en/f?p=NORMLEXPUB:13101:0::NO::P13101_COMMENT_ID:3184768" TargetMode="External"/><Relationship Id="rId1" Type="http://schemas.openxmlformats.org/officeDocument/2006/relationships/slideLayout" Target="../slideLayouts/slideLayout1.xml"/><Relationship Id="rId6" Type="http://schemas.openxmlformats.org/officeDocument/2006/relationships/hyperlink" Target="https://www.fairwear.org/wp-content/uploads/2016/06/BangladeshCountryStudy2016.pdf" TargetMode="External"/><Relationship Id="rId11" Type="http://schemas.openxmlformats.org/officeDocument/2006/relationships/hyperlink" Target="https://www.dol.gov/ilab/reports/pdf/2013garmentbangladesh.pdf" TargetMode="External"/><Relationship Id="rId5" Type="http://schemas.openxmlformats.org/officeDocument/2006/relationships/hyperlink" Target="https://www.fairwear.org/country/bangladesh/" TargetMode="External"/><Relationship Id="rId15" Type="http://schemas.openxmlformats.org/officeDocument/2006/relationships/hyperlink" Target="https://www.ilo.org/dyn/natlex/docs/WEBTEXT/47346/65073/E65BGD01.htm#a050" TargetMode="External"/><Relationship Id="rId10" Type="http://schemas.openxmlformats.org/officeDocument/2006/relationships/hyperlink" Target="https://www.theguardian.com/sustainable-business/sustainable-fashion-blog/2014/oct/01/cotton-production-linked-to-images-of-the-dried-up-aral-sea-basin" TargetMode="External"/><Relationship Id="rId4" Type="http://schemas.openxmlformats.org/officeDocument/2006/relationships/hyperlink" Target="http://madb.europa.eu/madb/statistical_form.htm" TargetMode="External"/><Relationship Id="rId9" Type="http://schemas.openxmlformats.org/officeDocument/2006/relationships/hyperlink" Target="https://risebd.wordpress.com/2014/02/25/worker_rights_201314_bangladesh/" TargetMode="External"/><Relationship Id="rId14" Type="http://schemas.openxmlformats.org/officeDocument/2006/relationships/hyperlink" Target="https://www.indiatoday.in/education-today/gk-current-affairs/story/textile-industry-in-india-latest-facts-figures-government-schemes-1353406-2018-10-01"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klingel.nl/jeans-verjaardags-infographic/" TargetMode="External"/><Relationship Id="rId13" Type="http://schemas.openxmlformats.org/officeDocument/2006/relationships/hyperlink" Target="https://www.governance-platform.org/wp-content/uploads/2017/01/GITI-Feasibility-Study_Bangladesh_September-2014.pdf" TargetMode="External"/><Relationship Id="rId3" Type="http://schemas.openxmlformats.org/officeDocument/2006/relationships/hyperlink" Target="https://www.ilo.org/dhaka/Whatwedo/Projects/WCMS_240343/lang--en/index.htm" TargetMode="External"/><Relationship Id="rId7" Type="http://schemas.openxmlformats.org/officeDocument/2006/relationships/hyperlink" Target="https://www.globallivingwage.org/wp-content/uploads/2018/05/Dhaka_Living_Wage_Benchmark_Report.pdf" TargetMode="External"/><Relationship Id="rId12" Type="http://schemas.openxmlformats.org/officeDocument/2006/relationships/hyperlink" Target="https://www.milieucentraal.nl/energie-besparen/apparaten-en-verlichting/huishoudelijke-apparaten/wasmachine/"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ilo.org/ilostat/faces/ilostat-home?_afrLoop=790043670145965&amp;_afrWindowMode=0&amp;_afrWindowId=null" TargetMode="External"/><Relationship Id="rId11" Type="http://schemas.openxmlformats.org/officeDocument/2006/relationships/hyperlink" Target="https://www.gov.uk/dfid-research-outputs/gender-wage-gaps-and-worker-mobility-evidence-from-the-garment-sector-in-bangladesh" TargetMode="External"/><Relationship Id="rId5" Type="http://schemas.openxmlformats.org/officeDocument/2006/relationships/hyperlink" Target="https://www.ilo.org/ilostat/faces/oracle/webcenter/portalapp/pagehierarchy/Page3.jspx?MBI_ID=32&amp;_afrLoop=347574686869997&amp;_afrWindowMode=0&amp;_afrWindowId=1a2yn0dm19_6#!%40%40%3F_afrWindowId%3D1a2yn0dm19_6%26_afrLoop%3D347574686869997%26MBI_ID%3D32%26_afrWindowMode%3D0%26_adf.ctrl-state%3D1a2yn0dm19_62" TargetMode="External"/><Relationship Id="rId10" Type="http://schemas.openxmlformats.org/officeDocument/2006/relationships/hyperlink" Target="https://www3.fairwear.org/ul/cms/fck-uploaded/documents/countrystudies/bangladesh/WorkingconditionsintheBangladeshigarmentsectorSocialdialogueandcompliance.pdf" TargetMode="External"/><Relationship Id="rId4" Type="http://schemas.openxmlformats.org/officeDocument/2006/relationships/hyperlink" Target="https://www.ilo.org/dhaka/Whatwedo/Projects/WCMS_402978/lang--en/index.htm" TargetMode="External"/><Relationship Id="rId9" Type="http://schemas.openxmlformats.org/officeDocument/2006/relationships/hyperlink" Target="https://levistrauss.com/wp-content/uploads/2015/03/Full-LCA-Results-Deck-FINAL.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odi.org/sites/odi.org.uk/files/resource-documents/11145.pdf" TargetMode="External"/><Relationship Id="rId13" Type="http://schemas.openxmlformats.org/officeDocument/2006/relationships/hyperlink" Target="https://www.wri.org/blog/2015/02/3-maps-explain-india-s-growing-water-risks" TargetMode="External"/><Relationship Id="rId3" Type="http://schemas.openxmlformats.org/officeDocument/2006/relationships/hyperlink" Target="http://www.cotton.org/econ/cropinfo/cropdata/rankings.cfm" TargetMode="External"/><Relationship Id="rId7" Type="http://schemas.openxmlformats.org/officeDocument/2006/relationships/hyperlink" Target="https://www.psmarketresearch.com/market-analysis/denim-jeans-market" TargetMode="External"/><Relationship Id="rId12" Type="http://schemas.openxmlformats.org/officeDocument/2006/relationships/hyperlink" Target="https://sea-distances.org/" TargetMode="External"/><Relationship Id="rId2" Type="http://schemas.openxmlformats.org/officeDocument/2006/relationships/notesSlide" Target="../notesSlides/notesSlide28.xml"/><Relationship Id="rId16" Type="http://schemas.openxmlformats.org/officeDocument/2006/relationships/hyperlink" Target="https://www.thedailystar.net/business/time-put-excessive-apparel-work-hours-bed-1313890" TargetMode="External"/><Relationship Id="rId1" Type="http://schemas.openxmlformats.org/officeDocument/2006/relationships/slideLayout" Target="../slideLayouts/slideLayout1.xml"/><Relationship Id="rId6" Type="http://schemas.openxmlformats.org/officeDocument/2006/relationships/hyperlink" Target="https://www.dhakatribune.com/opinion/special/2018/05/08/bangladesh-takes-global-denim-markets" TargetMode="External"/><Relationship Id="rId11" Type="http://schemas.openxmlformats.org/officeDocument/2006/relationships/hyperlink" Target="https://waterfootprint.org/media/downloads/Assessm_water_footprint_cotton_India.pdf" TargetMode="External"/><Relationship Id="rId5" Type="http://schemas.openxmlformats.org/officeDocument/2006/relationships/hyperlink" Target="https://stats.oecd.org/glossary/detail.asp?ID=1986" TargetMode="External"/><Relationship Id="rId15" Type="http://schemas.openxmlformats.org/officeDocument/2006/relationships/hyperlink" Target="https://www.solidaridadnetwork.org/sites/solidaridadnetwork.org/files/publications/Understanding_Sumangali_Scheme_in_Tamil_Nadu.pdf" TargetMode="External"/><Relationship Id="rId10" Type="http://schemas.openxmlformats.org/officeDocument/2006/relationships/hyperlink" Target="https://www.duo.uio.no/bitstream/handle/10852/57331/FINAL-THESIS.pdf?sequence=1" TargetMode="External"/><Relationship Id="rId4" Type="http://schemas.openxmlformats.org/officeDocument/2006/relationships/hyperlink" Target="https://www.oanda.com/currency/converter/" TargetMode="External"/><Relationship Id="rId9" Type="http://schemas.openxmlformats.org/officeDocument/2006/relationships/hyperlink" Target="https://asiafoundation.org/wp-content/uploads/2018/11/EDIG-No.3-Role-of-the-informal-sector-in-inclusive-growth.pdf" TargetMode="External"/><Relationship Id="rId14" Type="http://schemas.openxmlformats.org/officeDocument/2006/relationships/hyperlink" Target="https://sourcingjournal.com/topics/thought-leadership/recycled-cotton-111935/"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dol.gov/sites/default/files/documents/ilab/ListofGoods.pdf" TargetMode="External"/><Relationship Id="rId13" Type="http://schemas.openxmlformats.org/officeDocument/2006/relationships/hyperlink" Target="https://www.ituc-csi.org/bangladesh-and-the-labour-law" TargetMode="External"/><Relationship Id="rId3" Type="http://schemas.openxmlformats.org/officeDocument/2006/relationships/hyperlink" Target="https://www.thedailystar.net/business/news/bangladesh-rmg-garment-workers-minimum-salary-8000-taka-announced-1633342" TargetMode="External"/><Relationship Id="rId7" Type="http://schemas.openxmlformats.org/officeDocument/2006/relationships/hyperlink" Target="http://www.theindependentbd.com/post/164199" TargetMode="External"/><Relationship Id="rId12" Type="http://schemas.openxmlformats.org/officeDocument/2006/relationships/hyperlink" Target="https://www.vitens.nl/service/hoeveel-water-gebruiken-we-per-da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freedomfund.org/programs/hotspot-projects/southern-india-hotspot/" TargetMode="External"/><Relationship Id="rId11" Type="http://schemas.openxmlformats.org/officeDocument/2006/relationships/hyperlink" Target="https://www.dol.gov/sites/default/files/images/ilab/child-labor/Bangladesh.pdf" TargetMode="External"/><Relationship Id="rId5" Type="http://schemas.openxmlformats.org/officeDocument/2006/relationships/hyperlink" Target="https://www.thedailystar.net/business/bangladesh-garment-workers-salary-structure-be-revised-1686979" TargetMode="External"/><Relationship Id="rId10" Type="http://schemas.openxmlformats.org/officeDocument/2006/relationships/hyperlink" Target="https://tradingeconomics.com/india/wages-low-skilled" TargetMode="External"/><Relationship Id="rId4" Type="http://schemas.openxmlformats.org/officeDocument/2006/relationships/hyperlink" Target="https://www.thedailystar.net/editorial/news/maternity-leave-and-pay-1633960" TargetMode="External"/><Relationship Id="rId9" Type="http://schemas.openxmlformats.org/officeDocument/2006/relationships/hyperlink" Target="https://www.dol.gov/ilab/reports/pdf/2013garmentbangladesh.pdf" TargetMode="Externa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4/relationships/chartEx" Target="../charts/chartEx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chart" Target="../charts/chart9.xml"/><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slide" Target="slide1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isealalliance.org/our-work/improving-effectiveness/global-living-wage-coalition"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03200" y="2614227"/>
            <a:ext cx="5490589" cy="2282551"/>
          </a:xfrm>
          <a:prstGeom prst="rect">
            <a:avLst/>
          </a:prstGeom>
        </p:spPr>
        <p:txBody>
          <a:bodyPr/>
          <a:lstStyle/>
          <a:p>
            <a:r>
              <a:rPr lang="en-GB" sz="5500" i="1" noProof="0">
                <a:solidFill>
                  <a:schemeClr val="bg1"/>
                </a:solidFill>
                <a:latin typeface="Georgia" panose="02040502050405020303" pitchFamily="18" charset="0"/>
              </a:rPr>
              <a:t>The True Price of Jeans</a:t>
            </a:r>
            <a:endParaRPr lang="en-GB" sz="5500" noProof="0">
              <a:solidFill>
                <a:schemeClr val="bg1"/>
              </a:solidFill>
              <a:latin typeface="Calibri" panose="020F0502020204030204" pitchFamily="34" charset="0"/>
              <a:cs typeface="Calibri" panose="020F0502020204030204" pitchFamily="34" charset="0"/>
            </a:endParaRPr>
          </a:p>
        </p:txBody>
      </p:sp>
      <p:sp>
        <p:nvSpPr>
          <p:cNvPr id="8" name="Subtitle 4"/>
          <p:cNvSpPr txBox="1">
            <a:spLocks/>
          </p:cNvSpPr>
          <p:nvPr/>
        </p:nvSpPr>
        <p:spPr bwMode="auto">
          <a:xfrm>
            <a:off x="2110716" y="5770495"/>
            <a:ext cx="1836974" cy="35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Clr>
                <a:schemeClr val="accent1"/>
              </a:buClr>
              <a:buFont typeface="Arial" panose="020B0604020202020204" pitchFamily="34" charset="0"/>
              <a:buNone/>
              <a:defRPr sz="2400" kern="1200">
                <a:solidFill>
                  <a:schemeClr val="bg1"/>
                </a:solidFill>
                <a:latin typeface="Open Sans"/>
                <a:ea typeface="ＭＳ Ｐゴシック" panose="020B0600070205080204" pitchFamily="34" charset="-128"/>
                <a:cs typeface="Open Sans"/>
              </a:defRPr>
            </a:lvl1pPr>
            <a:lvl2pPr marL="457200" indent="0" algn="ctr" defTabSz="457200" rtl="0" eaLnBrk="1" fontAlgn="base" hangingPunct="1">
              <a:spcBef>
                <a:spcPct val="20000"/>
              </a:spcBef>
              <a:spcAft>
                <a:spcPct val="0"/>
              </a:spcAft>
              <a:buClr>
                <a:schemeClr val="accent1"/>
              </a:buClr>
              <a:buFont typeface="Arial" panose="020B0604020202020204" pitchFamily="34" charset="0"/>
              <a:buNone/>
              <a:defRPr sz="2000" kern="1200">
                <a:solidFill>
                  <a:schemeClr val="tx1">
                    <a:tint val="75000"/>
                  </a:schemeClr>
                </a:solidFill>
                <a:latin typeface="Open Sans"/>
                <a:ea typeface="ＭＳ Ｐゴシック" panose="020B0600070205080204" pitchFamily="34" charset="-128"/>
                <a:cs typeface="Open Sans"/>
              </a:defRPr>
            </a:lvl2pPr>
            <a:lvl3pPr marL="914400" indent="0" algn="ctr" defTabSz="457200" rtl="0" eaLnBrk="1" fontAlgn="base" hangingPunct="1">
              <a:spcBef>
                <a:spcPct val="20000"/>
              </a:spcBef>
              <a:spcAft>
                <a:spcPct val="0"/>
              </a:spcAft>
              <a:buClr>
                <a:schemeClr val="accent1"/>
              </a:buClr>
              <a:buFont typeface="Arial" panose="020B0604020202020204" pitchFamily="34" charset="0"/>
              <a:buNone/>
              <a:defRPr kern="1200">
                <a:solidFill>
                  <a:schemeClr val="tx1">
                    <a:tint val="75000"/>
                  </a:schemeClr>
                </a:solidFill>
                <a:latin typeface="Open Sans"/>
                <a:ea typeface="ＭＳ Ｐゴシック" panose="020B0600070205080204" pitchFamily="34" charset="-128"/>
                <a:cs typeface="Open Sans"/>
              </a:defRPr>
            </a:lvl3pPr>
            <a:lvl4pPr marL="1371600" indent="0" algn="ctr" defTabSz="457200" rtl="0" eaLnBrk="1" fontAlgn="base" hangingPunct="1">
              <a:spcBef>
                <a:spcPct val="20000"/>
              </a:spcBef>
              <a:spcAft>
                <a:spcPct val="0"/>
              </a:spcAft>
              <a:buClr>
                <a:schemeClr val="accent1"/>
              </a:buClr>
              <a:buFont typeface="Arial" panose="020B0604020202020204" pitchFamily="34" charset="0"/>
              <a:buNone/>
              <a:defRPr sz="1600" kern="1200">
                <a:solidFill>
                  <a:schemeClr val="tx1">
                    <a:tint val="75000"/>
                  </a:schemeClr>
                </a:solidFill>
                <a:latin typeface="Open Sans"/>
                <a:ea typeface="ＭＳ Ｐゴシック" panose="020B0600070205080204" pitchFamily="34" charset="-128"/>
                <a:cs typeface="Open Sans"/>
              </a:defRPr>
            </a:lvl4pPr>
            <a:lvl5pPr marL="1828800" indent="0" algn="ctr" defTabSz="457200" rtl="0" eaLnBrk="1" fontAlgn="base" hangingPunct="1">
              <a:spcBef>
                <a:spcPct val="20000"/>
              </a:spcBef>
              <a:spcAft>
                <a:spcPct val="0"/>
              </a:spcAft>
              <a:buClr>
                <a:schemeClr val="accent1"/>
              </a:buClr>
              <a:buFont typeface="Arial" panose="020B0604020202020204" pitchFamily="34" charset="0"/>
              <a:buNone/>
              <a:defRPr sz="1400" kern="1200">
                <a:solidFill>
                  <a:schemeClr val="tx1">
                    <a:tint val="75000"/>
                  </a:schemeClr>
                </a:solidFill>
                <a:latin typeface="Open Sans"/>
                <a:ea typeface="ＭＳ Ｐゴシック" panose="020B0600070205080204" pitchFamily="34" charset="-128"/>
                <a:cs typeface="Open San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base" latinLnBrk="0" hangingPunct="1">
              <a:lnSpc>
                <a:spcPct val="100000"/>
              </a:lnSpc>
              <a:spcBef>
                <a:spcPct val="20000"/>
              </a:spcBef>
              <a:spcAft>
                <a:spcPct val="0"/>
              </a:spcAft>
              <a:buClr>
                <a:srgbClr val="02709B"/>
              </a:buClr>
              <a:buSzTx/>
              <a:buFont typeface="Arial" panose="020B0604020202020204" pitchFamily="34" charset="0"/>
              <a:buNone/>
              <a:tabLst/>
              <a:defRPr/>
            </a:pPr>
            <a:r>
              <a:rPr kumimoji="0" lang="en-US" sz="1400" i="1" u="none" strike="noStrike" kern="1200" cap="none" spc="0" normalizeH="0" baseline="0" noProof="0">
                <a:ln>
                  <a:noFill/>
                </a:ln>
                <a:solidFill>
                  <a:prstClr val="black">
                    <a:lumMod val="65000"/>
                    <a:lumOff val="35000"/>
                  </a:prstClr>
                </a:solidFill>
                <a:effectLst/>
                <a:uLnTx/>
                <a:uFillTx/>
                <a:latin typeface="Calibri Light" panose="020F0302020204030204" pitchFamily="34" charset="0"/>
                <a:cs typeface="Calibri Light" panose="020F0302020204030204" pitchFamily="34" charset="0"/>
              </a:rPr>
              <a:t>Commissioned by</a:t>
            </a:r>
          </a:p>
        </p:txBody>
      </p:sp>
      <p:pic>
        <p:nvPicPr>
          <p:cNvPr id="1026" name="Picture 2" descr="Afbeeldingsresultaat voor abn amro">
            <a:extLst>
              <a:ext uri="{FF2B5EF4-FFF2-40B4-BE49-F238E27FC236}">
                <a16:creationId xmlns:a16="http://schemas.microsoft.com/office/drawing/2014/main" id="{C459EA8E-55BC-4E13-9F91-FD82FCD17E8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1826" y="5380189"/>
            <a:ext cx="1515015" cy="113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01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7E672A-B544-4744-B7DD-87260C9CC187}"/>
              </a:ext>
            </a:extLst>
          </p:cNvPr>
          <p:cNvSpPr>
            <a:spLocks noGrp="1"/>
          </p:cNvSpPr>
          <p:nvPr>
            <p:ph type="title"/>
          </p:nvPr>
        </p:nvSpPr>
        <p:spPr/>
        <p:txBody>
          <a:bodyPr/>
          <a:lstStyle/>
          <a:p>
            <a:r>
              <a:rPr lang="en-US"/>
              <a:t>True price of jeans in 2018</a:t>
            </a:r>
            <a:endParaRPr lang="en-NL"/>
          </a:p>
        </p:txBody>
      </p:sp>
      <p:sp>
        <p:nvSpPr>
          <p:cNvPr id="6" name="Content Placeholder 5">
            <a:extLst>
              <a:ext uri="{FF2B5EF4-FFF2-40B4-BE49-F238E27FC236}">
                <a16:creationId xmlns:a16="http://schemas.microsoft.com/office/drawing/2014/main" id="{EBBCAC4D-8FBC-4750-85C1-803DB2F034B1}"/>
              </a:ext>
            </a:extLst>
          </p:cNvPr>
          <p:cNvSpPr>
            <a:spLocks noGrp="1"/>
          </p:cNvSpPr>
          <p:nvPr>
            <p:ph sz="quarter" idx="10"/>
          </p:nvPr>
        </p:nvSpPr>
        <p:spPr/>
        <p:txBody>
          <a:bodyPr/>
          <a:lstStyle/>
          <a:p>
            <a:pPr algn="ctr"/>
            <a:r>
              <a:rPr lang="en-US" sz="13800"/>
              <a:t>2</a:t>
            </a:r>
            <a:endParaRPr lang="en-NL" sz="13800"/>
          </a:p>
        </p:txBody>
      </p:sp>
    </p:spTree>
    <p:extLst>
      <p:ext uri="{BB962C8B-B14F-4D97-AF65-F5344CB8AC3E}">
        <p14:creationId xmlns:p14="http://schemas.microsoft.com/office/powerpoint/2010/main" val="183284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435FB3-E014-478D-B5D2-628D20ABAD4B}"/>
              </a:ext>
            </a:extLst>
          </p:cNvPr>
          <p:cNvSpPr>
            <a:spLocks noGrp="1"/>
          </p:cNvSpPr>
          <p:nvPr>
            <p:ph type="body" sz="quarter" idx="10"/>
          </p:nvPr>
        </p:nvSpPr>
        <p:spPr>
          <a:xfrm>
            <a:off x="609600" y="709613"/>
            <a:ext cx="2895502" cy="1143000"/>
          </a:xfrm>
        </p:spPr>
        <p:txBody>
          <a:bodyPr/>
          <a:lstStyle/>
          <a:p>
            <a:r>
              <a:rPr lang="en-GB" noProof="0"/>
              <a:t>The true price gap of a pair of jeans is around </a:t>
            </a:r>
            <a:r>
              <a:rPr lang="en-GB"/>
              <a:t>€ 30</a:t>
            </a:r>
            <a:endParaRPr lang="en-GB" noProof="0"/>
          </a:p>
        </p:txBody>
      </p:sp>
      <p:sp>
        <p:nvSpPr>
          <p:cNvPr id="6" name="Text Placeholder 5">
            <a:extLst>
              <a:ext uri="{FF2B5EF4-FFF2-40B4-BE49-F238E27FC236}">
                <a16:creationId xmlns:a16="http://schemas.microsoft.com/office/drawing/2014/main" id="{7AFC95CD-1E97-4CFA-9E4E-3619BF493695}"/>
              </a:ext>
            </a:extLst>
          </p:cNvPr>
          <p:cNvSpPr>
            <a:spLocks noGrp="1"/>
          </p:cNvSpPr>
          <p:nvPr>
            <p:ph type="body" sz="quarter" idx="11"/>
          </p:nvPr>
        </p:nvSpPr>
        <p:spPr>
          <a:xfrm>
            <a:off x="609600" y="2057400"/>
            <a:ext cx="5486400" cy="4090987"/>
          </a:xfrm>
        </p:spPr>
        <p:txBody>
          <a:bodyPr numCol="2"/>
          <a:lstStyle/>
          <a:p>
            <a:pPr algn="just"/>
            <a:r>
              <a:rPr lang="en-GB"/>
              <a:t>The figure on the right shows the true price gap for a pair of jeans. This covers all external costs up until delivery to retailers, who sell the jeans to consumers. The true price gap is broken down into the following main value chain steps: cotton cultivation, denim textile production, jeans manufacturing, and transport steps in between. Key messages:</a:t>
            </a:r>
          </a:p>
          <a:p>
            <a:pPr marL="171450" indent="-171450" algn="just">
              <a:buFont typeface="Arial" panose="020B0604020202020204" pitchFamily="34" charset="0"/>
              <a:buChar char="•"/>
            </a:pPr>
            <a:r>
              <a:rPr lang="en-GB"/>
              <a:t>The true price gap is around € 30 per pair of jeans and the biggest contribution to the true price gap comes from social externalities. </a:t>
            </a:r>
          </a:p>
          <a:p>
            <a:pPr marL="171450" indent="-171450" algn="just">
              <a:buFont typeface="Arial" panose="020B0604020202020204" pitchFamily="34" charset="0"/>
              <a:buChar char="•"/>
            </a:pPr>
            <a:r>
              <a:rPr lang="en-GB"/>
              <a:t>The key contributor to the true price gap is the phase from raw cotton to denim textile. Widespread occurrence of bonded labour in this step in India is the main driver (bonded labour is work with a non-voluntary component and occurs in various forms with differing levels of severity). This is the largest single impact contributing to the true price gap.</a:t>
            </a:r>
          </a:p>
          <a:p>
            <a:pPr marL="171450" indent="-171450" algn="just">
              <a:buFont typeface="Arial" panose="020B0604020202020204" pitchFamily="34" charset="0"/>
              <a:buChar char="•"/>
            </a:pPr>
            <a:r>
              <a:rPr lang="en-GB"/>
              <a:t>The key environmental costs for a pair of jeans are scarce water use during cotton cultivation and energy use, during spinning and knitting in denim textile production. In addition, water pollution from the use of fertilisers in cultivation and chemicals in wet-processing of denim textile adds to the true price gap.</a:t>
            </a:r>
          </a:p>
          <a:p>
            <a:pPr marL="171450" indent="-171450" algn="just">
              <a:buFont typeface="Arial" panose="020B0604020202020204" pitchFamily="34" charset="0"/>
              <a:buChar char="•"/>
            </a:pPr>
            <a:r>
              <a:rPr lang="en-GB"/>
              <a:t>The production of jeans in Bangladesh is notorious for occurrences of human rights violations in factories. The main social issues in jeans manufacturing in Bangladesh concern harassment, underpayment and denied freedom of association. Per worker the external costs are high. Due to high labour productivity, the social costs are relatively low per pair of jeans, compared to the other phases in the supply chain. </a:t>
            </a:r>
            <a:endParaRPr lang="en-GB">
              <a:highlight>
                <a:srgbClr val="FFFF00"/>
              </a:highlight>
            </a:endParaRPr>
          </a:p>
        </p:txBody>
      </p:sp>
      <p:sp>
        <p:nvSpPr>
          <p:cNvPr id="8" name="TextBox 7">
            <a:extLst>
              <a:ext uri="{FF2B5EF4-FFF2-40B4-BE49-F238E27FC236}">
                <a16:creationId xmlns:a16="http://schemas.microsoft.com/office/drawing/2014/main" id="{2D357A46-6703-4FA4-90EE-62F1F534223F}"/>
              </a:ext>
            </a:extLst>
          </p:cNvPr>
          <p:cNvSpPr txBox="1"/>
          <p:nvPr/>
        </p:nvSpPr>
        <p:spPr>
          <a:xfrm>
            <a:off x="6757073" y="6052538"/>
            <a:ext cx="3929507" cy="507831"/>
          </a:xfrm>
          <a:prstGeom prst="rect">
            <a:avLst/>
          </a:prstGeom>
          <a:noFill/>
          <a:ln>
            <a:noFill/>
          </a:ln>
        </p:spPr>
        <p:txBody>
          <a:bodyPr wrap="square" rtlCol="0">
            <a:spAutoFit/>
          </a:bodyPr>
          <a:lstStyle/>
          <a:p>
            <a:pPr algn="just"/>
            <a:r>
              <a:rPr lang="en-US" sz="900">
                <a:solidFill>
                  <a:schemeClr val="accent1"/>
                </a:solidFill>
                <a:latin typeface="Calibri Light" panose="020F0302020204030204" pitchFamily="34" charset="0"/>
                <a:cs typeface="Calibri Light" panose="020F0302020204030204" pitchFamily="34" charset="0"/>
              </a:rPr>
              <a:t>True price gap for cotton production and processing to a pair of jeans. The figure shows the true price gap for each key step independently, adding up to the total true price gap of a pair of jeans</a:t>
            </a:r>
            <a:r>
              <a:rPr lang="en-GB" sz="900">
                <a:solidFill>
                  <a:schemeClr val="accent1"/>
                </a:solidFill>
                <a:latin typeface="Calibri Light" panose="020F0302020204030204" pitchFamily="34" charset="0"/>
                <a:cs typeface="Calibri Light" panose="020F0302020204030204" pitchFamily="34" charset="0"/>
              </a:rPr>
              <a:t>.</a:t>
            </a:r>
            <a:r>
              <a:rPr lang="en-US" sz="900">
                <a:solidFill>
                  <a:schemeClr val="accent1"/>
                </a:solidFill>
                <a:latin typeface="Calibri Light" panose="020F0302020204030204" pitchFamily="34" charset="0"/>
                <a:cs typeface="Calibri Light" panose="020F0302020204030204" pitchFamily="34" charset="0"/>
              </a:rPr>
              <a:t> All values are in EUR per pair of jeans. </a:t>
            </a:r>
          </a:p>
        </p:txBody>
      </p:sp>
      <p:graphicFrame>
        <p:nvGraphicFramePr>
          <p:cNvPr id="50" name="Chart 49">
            <a:extLst>
              <a:ext uri="{FF2B5EF4-FFF2-40B4-BE49-F238E27FC236}">
                <a16:creationId xmlns:a16="http://schemas.microsoft.com/office/drawing/2014/main" id="{9E52AFDC-B681-4982-B7BD-303683001A87}"/>
              </a:ext>
            </a:extLst>
          </p:cNvPr>
          <p:cNvGraphicFramePr>
            <a:graphicFrameLocks/>
          </p:cNvGraphicFramePr>
          <p:nvPr>
            <p:extLst>
              <p:ext uri="{D42A27DB-BD31-4B8C-83A1-F6EECF244321}">
                <p14:modId xmlns:p14="http://schemas.microsoft.com/office/powerpoint/2010/main" val="4062143157"/>
              </p:ext>
            </p:extLst>
          </p:nvPr>
        </p:nvGraphicFramePr>
        <p:xfrm>
          <a:off x="6316724" y="1532709"/>
          <a:ext cx="5655819" cy="50276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7191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Grafiek 17">
            <a:extLst>
              <a:ext uri="{FF2B5EF4-FFF2-40B4-BE49-F238E27FC236}">
                <a16:creationId xmlns:a16="http://schemas.microsoft.com/office/drawing/2014/main" id="{B6BD825C-2F58-401A-8C28-2F9795A67EE2}"/>
              </a:ext>
            </a:extLst>
          </p:cNvPr>
          <p:cNvGraphicFramePr>
            <a:graphicFrameLocks/>
          </p:cNvGraphicFramePr>
          <p:nvPr>
            <p:extLst>
              <p:ext uri="{D42A27DB-BD31-4B8C-83A1-F6EECF244321}">
                <p14:modId xmlns:p14="http://schemas.microsoft.com/office/powerpoint/2010/main" val="2239540423"/>
              </p:ext>
            </p:extLst>
          </p:nvPr>
        </p:nvGraphicFramePr>
        <p:xfrm>
          <a:off x="6709665" y="1491067"/>
          <a:ext cx="4942404" cy="465848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16435FB3-E014-478D-B5D2-628D20ABAD4B}"/>
              </a:ext>
            </a:extLst>
          </p:cNvPr>
          <p:cNvSpPr>
            <a:spLocks noGrp="1"/>
          </p:cNvSpPr>
          <p:nvPr>
            <p:ph type="body" sz="quarter" idx="10"/>
          </p:nvPr>
        </p:nvSpPr>
        <p:spPr>
          <a:xfrm>
            <a:off x="609600" y="709613"/>
            <a:ext cx="2803556" cy="1143000"/>
          </a:xfrm>
        </p:spPr>
        <p:txBody>
          <a:bodyPr/>
          <a:lstStyle/>
          <a:p>
            <a:r>
              <a:rPr lang="en-GB" noProof="0"/>
              <a:t>Cultivation mainly drives environmental costs due to large scarce blue water use</a:t>
            </a:r>
            <a:endParaRPr lang="en-GB" noProof="0">
              <a:highlight>
                <a:srgbClr val="FFFF00"/>
              </a:highlight>
            </a:endParaRPr>
          </a:p>
        </p:txBody>
      </p:sp>
      <p:sp>
        <p:nvSpPr>
          <p:cNvPr id="6" name="Text Placeholder 5">
            <a:extLst>
              <a:ext uri="{FF2B5EF4-FFF2-40B4-BE49-F238E27FC236}">
                <a16:creationId xmlns:a16="http://schemas.microsoft.com/office/drawing/2014/main" id="{7AFC95CD-1E97-4CFA-9E4E-3619BF493695}"/>
              </a:ext>
            </a:extLst>
          </p:cNvPr>
          <p:cNvSpPr>
            <a:spLocks noGrp="1"/>
          </p:cNvSpPr>
          <p:nvPr>
            <p:ph type="body" sz="quarter" idx="11"/>
          </p:nvPr>
        </p:nvSpPr>
        <p:spPr>
          <a:xfrm>
            <a:off x="609600" y="1985554"/>
            <a:ext cx="5486400" cy="4162833"/>
          </a:xfrm>
        </p:spPr>
        <p:txBody>
          <a:bodyPr numCol="2"/>
          <a:lstStyle/>
          <a:p>
            <a:pPr algn="just"/>
            <a:r>
              <a:rPr lang="en-GB"/>
              <a:t>Around 23% of all cotton cultivated worldwide comes from India</a:t>
            </a:r>
            <a:r>
              <a:rPr lang="en-GB" baseline="30000"/>
              <a:t>1)</a:t>
            </a:r>
            <a:r>
              <a:rPr lang="en-GB"/>
              <a:t> making it the world’s second largest producer of cotton lint. The cultivation in India has a true price gap of € 8.40. Approximately 58% of the true price gap is due to environmental externalities. The most significant impacts are scarce water use, water pollution, bonded labour and underpayment of workers. </a:t>
            </a:r>
          </a:p>
          <a:p>
            <a:pPr algn="just"/>
            <a:r>
              <a:rPr lang="en-GB"/>
              <a:t>A large amount of scarce blue water is used for irrigation during the cultivation of cotton. This exceeds 2,000 litres of scarce blue water per pair of jeans (of the total 8,000 litres of water used for virgin cotton cultivation in one pair of jeans)</a:t>
            </a:r>
            <a:r>
              <a:rPr lang="en-GB" baseline="30000"/>
              <a:t>2)</a:t>
            </a:r>
            <a:r>
              <a:rPr lang="en-GB"/>
              <a:t>  and translates to a true price contribution of € 2.80. The high water intensity of cotton, combined with water scarcity in many regions in India, makes water use the highest environmental cost. </a:t>
            </a:r>
          </a:p>
          <a:p>
            <a:pPr algn="just"/>
            <a:r>
              <a:rPr lang="en-GB"/>
              <a:t>In addition, water pollution is a main driver of environmental costs. The use of nitrogen and phosphorus synthetic fertiliser causes freshwater and marine eutrophication. On average, farmers in India apply 100 kg/ha N-synthetic fertiliser, 60 kg/ha of P-synthetic fertiliser and 20 kg/ha of K-synthetic fertiliser (synthetically produced fertiliser per main nutrient)</a:t>
            </a:r>
            <a:r>
              <a:rPr lang="en-GB" baseline="30000"/>
              <a:t>3)</a:t>
            </a:r>
            <a:r>
              <a:rPr lang="en-GB"/>
              <a:t>. Combined with pesticide use, this leads to € 0.95 in true price contribution</a:t>
            </a:r>
            <a:r>
              <a:rPr lang="en-GB" baseline="30000"/>
              <a:t>4)</a:t>
            </a:r>
            <a:r>
              <a:rPr lang="en-GB"/>
              <a:t>. </a:t>
            </a:r>
          </a:p>
          <a:p>
            <a:pPr algn="just"/>
            <a:r>
              <a:rPr lang="en-GB"/>
              <a:t>The main social externalities are bonded labour (€ 1.10) and underpayment of self-employed farmers and hired workers (€ 1.50 per pair of jeans). Bonded labour is driven by men working as permanent farm servants, who are paid their annual salary upfront and forced to work the rest of the year. </a:t>
            </a:r>
          </a:p>
          <a:p>
            <a:pPr algn="just"/>
            <a:r>
              <a:rPr lang="en-GB"/>
              <a:t>Underpayment concerns earning less than a living income or wage, the payment or earnings to live a decent life</a:t>
            </a:r>
            <a:r>
              <a:rPr lang="en-GB" baseline="30000"/>
              <a:t>5)</a:t>
            </a:r>
            <a:r>
              <a:rPr lang="en-GB"/>
              <a:t>. E.g., hired workers in cotton cultivation make on average € 560/year less than a living wage. </a:t>
            </a:r>
          </a:p>
        </p:txBody>
      </p:sp>
      <p:sp>
        <p:nvSpPr>
          <p:cNvPr id="26" name="TextBox 25">
            <a:extLst>
              <a:ext uri="{FF2B5EF4-FFF2-40B4-BE49-F238E27FC236}">
                <a16:creationId xmlns:a16="http://schemas.microsoft.com/office/drawing/2014/main" id="{04E4F344-394F-4E81-A8B8-8DC74F50AE14}"/>
              </a:ext>
            </a:extLst>
          </p:cNvPr>
          <p:cNvSpPr txBox="1"/>
          <p:nvPr/>
        </p:nvSpPr>
        <p:spPr>
          <a:xfrm>
            <a:off x="2907858" y="6537960"/>
            <a:ext cx="7226742" cy="307777"/>
          </a:xfrm>
          <a:prstGeom prst="rect">
            <a:avLst/>
          </a:prstGeom>
          <a:noFill/>
          <a:ln>
            <a:noFill/>
          </a:ln>
        </p:spPr>
        <p:txBody>
          <a:bodyPr wrap="square" rtlCol="0">
            <a:spAutoFit/>
          </a:bodyPr>
          <a:lstStyle/>
          <a:p>
            <a:r>
              <a:rPr lang="en-US" sz="700">
                <a:solidFill>
                  <a:schemeClr val="tx1">
                    <a:lumMod val="75000"/>
                    <a:lumOff val="25000"/>
                  </a:schemeClr>
                </a:solidFill>
                <a:latin typeface="Calibri Light" panose="020F0302020204030204" pitchFamily="34" charset="0"/>
                <a:cs typeface="Calibri Light" panose="020F0302020204030204" pitchFamily="34" charset="0"/>
              </a:rPr>
              <a:t>1) National Cotton Council of America (2019); 2) </a:t>
            </a:r>
            <a:r>
              <a:rPr lang="en-US" sz="700" err="1">
                <a:solidFill>
                  <a:schemeClr val="tx1">
                    <a:lumMod val="75000"/>
                    <a:lumOff val="25000"/>
                  </a:schemeClr>
                </a:solidFill>
                <a:latin typeface="Calibri Light" panose="020F0302020204030204" pitchFamily="34" charset="0"/>
                <a:cs typeface="Calibri Light" panose="020F0302020204030204" pitchFamily="34" charset="0"/>
              </a:rPr>
              <a:t>Chapagain</a:t>
            </a:r>
            <a:r>
              <a:rPr lang="en-US" sz="700">
                <a:solidFill>
                  <a:schemeClr val="tx1">
                    <a:lumMod val="75000"/>
                    <a:lumOff val="25000"/>
                  </a:schemeClr>
                </a:solidFill>
                <a:latin typeface="Calibri Light" panose="020F0302020204030204" pitchFamily="34" charset="0"/>
                <a:cs typeface="Calibri Light" panose="020F0302020204030204" pitchFamily="34" charset="0"/>
              </a:rPr>
              <a:t> (2006); 3) IDH and True Price (2016); 4) Note that </a:t>
            </a:r>
            <a:r>
              <a:rPr lang="en-US" sz="700" err="1">
                <a:solidFill>
                  <a:schemeClr val="tx1">
                    <a:lumMod val="75000"/>
                    <a:lumOff val="25000"/>
                  </a:schemeClr>
                </a:solidFill>
                <a:latin typeface="Calibri Light" panose="020F0302020204030204" pitchFamily="34" charset="0"/>
                <a:cs typeface="Calibri Light" panose="020F0302020204030204" pitchFamily="34" charset="0"/>
              </a:rPr>
              <a:t>fertiliser</a:t>
            </a:r>
            <a:r>
              <a:rPr lang="en-US" sz="700">
                <a:solidFill>
                  <a:schemeClr val="tx1">
                    <a:lumMod val="75000"/>
                    <a:lumOff val="25000"/>
                  </a:schemeClr>
                </a:solidFill>
                <a:latin typeface="Calibri Light" panose="020F0302020204030204" pitchFamily="34" charset="0"/>
                <a:cs typeface="Calibri Light" panose="020F0302020204030204" pitchFamily="34" charset="0"/>
              </a:rPr>
              <a:t> and pesticide use also leads to soil pollution and climate change, but these are smaller effects than water pollution; 5) The living wage can be significantly above the legal minimum wage. See the Global Living Wage Coalition for a comprehensive discussion </a:t>
            </a:r>
            <a:r>
              <a:rPr lang="en-US" sz="700">
                <a:latin typeface="Calibri Light" panose="020F0302020204030204" pitchFamily="34" charset="0"/>
                <a:cs typeface="Calibri Light" panose="020F0302020204030204" pitchFamily="34" charset="0"/>
              </a:rPr>
              <a:t>(</a:t>
            </a:r>
            <a:r>
              <a:rPr lang="en-US" sz="700">
                <a:latin typeface="Calibri Light" panose="020F0302020204030204" pitchFamily="34" charset="0"/>
                <a:cs typeface="Calibri Light" panose="020F0302020204030204" pitchFamily="34" charset="0"/>
                <a:hlinkClick r:id="rId4"/>
              </a:rPr>
              <a:t>link</a:t>
            </a:r>
            <a:r>
              <a:rPr lang="en-US" sz="700">
                <a:latin typeface="Calibri Light" panose="020F0302020204030204" pitchFamily="34" charset="0"/>
                <a:cs typeface="Calibri Light" panose="020F0302020204030204" pitchFamily="34" charset="0"/>
              </a:rPr>
              <a:t>).</a:t>
            </a:r>
            <a:endParaRPr lang="en-US" sz="7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A87287DD-FC9D-4265-B086-D762005EEFA3}"/>
              </a:ext>
            </a:extLst>
          </p:cNvPr>
          <p:cNvSpPr txBox="1"/>
          <p:nvPr/>
        </p:nvSpPr>
        <p:spPr>
          <a:xfrm>
            <a:off x="6913509" y="6063647"/>
            <a:ext cx="4097021" cy="230832"/>
          </a:xfrm>
          <a:prstGeom prst="rect">
            <a:avLst/>
          </a:prstGeom>
          <a:noFill/>
          <a:ln>
            <a:noFill/>
          </a:ln>
        </p:spPr>
        <p:txBody>
          <a:bodyPr wrap="square" rtlCol="0">
            <a:spAutoFit/>
          </a:bodyPr>
          <a:lstStyle/>
          <a:p>
            <a:pPr algn="just"/>
            <a:r>
              <a:rPr lang="en-US" sz="900">
                <a:solidFill>
                  <a:schemeClr val="accent1"/>
                </a:solidFill>
                <a:latin typeface="Calibri Light" panose="020F0302020204030204" pitchFamily="34" charset="0"/>
                <a:cs typeface="Calibri Light" panose="020F0302020204030204" pitchFamily="34" charset="0"/>
              </a:rPr>
              <a:t>True price gap for cotton cultivation (EUR/pair of jeans). </a:t>
            </a:r>
          </a:p>
        </p:txBody>
      </p:sp>
      <p:grpSp>
        <p:nvGrpSpPr>
          <p:cNvPr id="7" name="Group 6">
            <a:extLst>
              <a:ext uri="{FF2B5EF4-FFF2-40B4-BE49-F238E27FC236}">
                <a16:creationId xmlns:a16="http://schemas.microsoft.com/office/drawing/2014/main" id="{9915ECF2-3D93-4700-B937-7555894FD323}"/>
              </a:ext>
            </a:extLst>
          </p:cNvPr>
          <p:cNvGrpSpPr/>
          <p:nvPr/>
        </p:nvGrpSpPr>
        <p:grpSpPr>
          <a:xfrm>
            <a:off x="6503554" y="644347"/>
            <a:ext cx="5078846" cy="658797"/>
            <a:chOff x="6503554" y="644347"/>
            <a:chExt cx="5078846" cy="658797"/>
          </a:xfrm>
        </p:grpSpPr>
        <p:grpSp>
          <p:nvGrpSpPr>
            <p:cNvPr id="4" name="Group 3">
              <a:extLst>
                <a:ext uri="{FF2B5EF4-FFF2-40B4-BE49-F238E27FC236}">
                  <a16:creationId xmlns:a16="http://schemas.microsoft.com/office/drawing/2014/main" id="{1FF77CB1-1D7D-4855-838B-1F3B06F6FF3B}"/>
                </a:ext>
              </a:extLst>
            </p:cNvPr>
            <p:cNvGrpSpPr/>
            <p:nvPr/>
          </p:nvGrpSpPr>
          <p:grpSpPr>
            <a:xfrm>
              <a:off x="6503554" y="653987"/>
              <a:ext cx="5078846" cy="649157"/>
              <a:chOff x="3308865" y="709613"/>
              <a:chExt cx="7638181" cy="882000"/>
            </a:xfrm>
          </p:grpSpPr>
          <p:sp>
            <p:nvSpPr>
              <p:cNvPr id="9" name="Freeform: Shape 8">
                <a:extLst>
                  <a:ext uri="{FF2B5EF4-FFF2-40B4-BE49-F238E27FC236}">
                    <a16:creationId xmlns:a16="http://schemas.microsoft.com/office/drawing/2014/main" id="{47CFF9C3-19F4-40FA-AA75-BA315E7D25EE}"/>
                  </a:ext>
                </a:extLst>
              </p:cNvPr>
              <p:cNvSpPr/>
              <p:nvPr/>
            </p:nvSpPr>
            <p:spPr>
              <a:xfrm>
                <a:off x="3308865" y="709613"/>
                <a:ext cx="1728000" cy="880149"/>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0 w 2200372"/>
                  <a:gd name="connsiteY5"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372" h="880149">
                    <a:moveTo>
                      <a:pt x="0" y="0"/>
                    </a:moveTo>
                    <a:lnTo>
                      <a:pt x="1760298" y="0"/>
                    </a:lnTo>
                    <a:lnTo>
                      <a:pt x="2200372" y="440075"/>
                    </a:lnTo>
                    <a:lnTo>
                      <a:pt x="1760298" y="880149"/>
                    </a:lnTo>
                    <a:lnTo>
                      <a:pt x="0" y="880149"/>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028" tIns="112014" rIns="276044" bIns="112014" numCol="1" spcCol="1270" anchor="ctr" anchorCtr="0">
                <a:noAutofit/>
              </a:bodyPr>
              <a:lstStyle/>
              <a:p>
                <a:pPr marL="0" lvl="0" indent="0" algn="ctr" defTabSz="1866900">
                  <a:lnSpc>
                    <a:spcPct val="90000"/>
                  </a:lnSpc>
                  <a:spcBef>
                    <a:spcPct val="0"/>
                  </a:spcBef>
                  <a:spcAft>
                    <a:spcPct val="35000"/>
                  </a:spcAft>
                  <a:buNone/>
                </a:pPr>
                <a:r>
                  <a:rPr lang="en-GB" sz="900">
                    <a:latin typeface="Calibri Light" panose="020F0302020204030204" pitchFamily="34" charset="0"/>
                    <a:cs typeface="Calibri Light" panose="020F0302020204030204" pitchFamily="34" charset="0"/>
                  </a:rPr>
                  <a:t>Cotton</a:t>
                </a:r>
                <a:r>
                  <a:rPr lang="en-GB" sz="900" kern="1200">
                    <a:latin typeface="Calibri Light" panose="020F0302020204030204" pitchFamily="34" charset="0"/>
                    <a:cs typeface="Calibri Light" panose="020F0302020204030204" pitchFamily="34" charset="0"/>
                  </a:rPr>
                  <a:t> cultivation</a:t>
                </a:r>
              </a:p>
            </p:txBody>
          </p:sp>
          <p:sp>
            <p:nvSpPr>
              <p:cNvPr id="10" name="Freeform: Shape 9">
                <a:extLst>
                  <a:ext uri="{FF2B5EF4-FFF2-40B4-BE49-F238E27FC236}">
                    <a16:creationId xmlns:a16="http://schemas.microsoft.com/office/drawing/2014/main" id="{B3ECD3F4-267A-4AA3-80BE-C5F866791F46}"/>
                  </a:ext>
                </a:extLst>
              </p:cNvPr>
              <p:cNvSpPr/>
              <p:nvPr/>
            </p:nvSpPr>
            <p:spPr>
              <a:xfrm>
                <a:off x="4786411"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600">
                  <a:latin typeface="Calibri Light" panose="020F0302020204030204" pitchFamily="34" charset="0"/>
                  <a:cs typeface="Calibri Light" panose="020F0302020204030204" pitchFamily="34" charset="0"/>
                </a:endParaRPr>
              </a:p>
            </p:txBody>
          </p:sp>
          <p:sp>
            <p:nvSpPr>
              <p:cNvPr id="11" name="Freeform: Shape 10">
                <a:extLst>
                  <a:ext uri="{FF2B5EF4-FFF2-40B4-BE49-F238E27FC236}">
                    <a16:creationId xmlns:a16="http://schemas.microsoft.com/office/drawing/2014/main" id="{414DCBFE-FBA1-4003-9010-4F992CCF049B}"/>
                  </a:ext>
                </a:extLst>
              </p:cNvPr>
              <p:cNvSpPr/>
              <p:nvPr/>
            </p:nvSpPr>
            <p:spPr>
              <a:xfrm>
                <a:off x="7741501"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sp>
            <p:nvSpPr>
              <p:cNvPr id="12" name="Freeform: Shape 11">
                <a:extLst>
                  <a:ext uri="{FF2B5EF4-FFF2-40B4-BE49-F238E27FC236}">
                    <a16:creationId xmlns:a16="http://schemas.microsoft.com/office/drawing/2014/main" id="{23589F5A-AD61-419C-8A1F-7A606654486B}"/>
                  </a:ext>
                </a:extLst>
              </p:cNvPr>
              <p:cNvSpPr/>
              <p:nvPr/>
            </p:nvSpPr>
            <p:spPr>
              <a:xfrm>
                <a:off x="9219046"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marL="0" lvl="0" indent="0" algn="ctr" defTabSz="1866900">
                  <a:lnSpc>
                    <a:spcPct val="90000"/>
                  </a:lnSpc>
                  <a:spcBef>
                    <a:spcPct val="0"/>
                  </a:spcBef>
                  <a:spcAft>
                    <a:spcPct val="35000"/>
                  </a:spcAft>
                  <a:buNone/>
                </a:pPr>
                <a:endParaRPr lang="en-GB" sz="700" kern="1200">
                  <a:latin typeface="Calibri Light" panose="020F0302020204030204" pitchFamily="34" charset="0"/>
                  <a:cs typeface="Calibri Light" panose="020F0302020204030204" pitchFamily="34" charset="0"/>
                </a:endParaRPr>
              </a:p>
            </p:txBody>
          </p:sp>
          <p:sp>
            <p:nvSpPr>
              <p:cNvPr id="13" name="Freeform: Shape 12">
                <a:extLst>
                  <a:ext uri="{FF2B5EF4-FFF2-40B4-BE49-F238E27FC236}">
                    <a16:creationId xmlns:a16="http://schemas.microsoft.com/office/drawing/2014/main" id="{98658A8A-9282-4CAC-88D7-87C2282B4FCA}"/>
                  </a:ext>
                </a:extLst>
              </p:cNvPr>
              <p:cNvSpPr/>
              <p:nvPr/>
            </p:nvSpPr>
            <p:spPr>
              <a:xfrm>
                <a:off x="6263956"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grpSp>
        <p:sp>
          <p:nvSpPr>
            <p:cNvPr id="14" name="Rectangle 13">
              <a:extLst>
                <a:ext uri="{FF2B5EF4-FFF2-40B4-BE49-F238E27FC236}">
                  <a16:creationId xmlns:a16="http://schemas.microsoft.com/office/drawing/2014/main" id="{55B75471-5572-4209-B275-7F9BAA94C529}"/>
                </a:ext>
              </a:extLst>
            </p:cNvPr>
            <p:cNvSpPr/>
            <p:nvPr/>
          </p:nvSpPr>
          <p:spPr>
            <a:xfrm>
              <a:off x="7696061"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Denim textile production</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5" name="Rectangle 14">
              <a:extLst>
                <a:ext uri="{FF2B5EF4-FFF2-40B4-BE49-F238E27FC236}">
                  <a16:creationId xmlns:a16="http://schemas.microsoft.com/office/drawing/2014/main" id="{104164B8-5365-4EAF-A4E8-5AA07016E545}"/>
                </a:ext>
              </a:extLst>
            </p:cNvPr>
            <p:cNvSpPr/>
            <p:nvPr/>
          </p:nvSpPr>
          <p:spPr>
            <a:xfrm>
              <a:off x="8678524"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Transport</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6" name="Rectangle 15">
              <a:extLst>
                <a:ext uri="{FF2B5EF4-FFF2-40B4-BE49-F238E27FC236}">
                  <a16:creationId xmlns:a16="http://schemas.microsoft.com/office/drawing/2014/main" id="{D907F26E-0B3B-4A1E-80BA-11A08A91D4DF}"/>
                </a:ext>
              </a:extLst>
            </p:cNvPr>
            <p:cNvSpPr/>
            <p:nvPr/>
          </p:nvSpPr>
          <p:spPr>
            <a:xfrm>
              <a:off x="9660985"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Jeans manufacturing</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7" name="Rectangle 16">
              <a:extLst>
                <a:ext uri="{FF2B5EF4-FFF2-40B4-BE49-F238E27FC236}">
                  <a16:creationId xmlns:a16="http://schemas.microsoft.com/office/drawing/2014/main" id="{D50E24DF-1E49-41A5-BE37-F91EDD1CF311}"/>
                </a:ext>
              </a:extLst>
            </p:cNvPr>
            <p:cNvSpPr/>
            <p:nvPr/>
          </p:nvSpPr>
          <p:spPr>
            <a:xfrm>
              <a:off x="10684585" y="644347"/>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Transport</a:t>
              </a:r>
              <a:endParaRPr lang="en-NL" sz="900">
                <a:solidFill>
                  <a:schemeClr val="bg1"/>
                </a:solidFill>
                <a:latin typeface="Calibri Light" panose="020F0302020204030204" pitchFamily="34" charset="0"/>
                <a:ea typeface="ＭＳ Ｐゴシック" panose="020B0600070205080204" pitchFamily="34" charset="-128"/>
              </a:endParaRPr>
            </a:p>
          </p:txBody>
        </p:sp>
      </p:grpSp>
    </p:spTree>
    <p:extLst>
      <p:ext uri="{BB962C8B-B14F-4D97-AF65-F5344CB8AC3E}">
        <p14:creationId xmlns:p14="http://schemas.microsoft.com/office/powerpoint/2010/main" val="178492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435FB3-E014-478D-B5D2-628D20ABAD4B}"/>
              </a:ext>
            </a:extLst>
          </p:cNvPr>
          <p:cNvSpPr>
            <a:spLocks noGrp="1"/>
          </p:cNvSpPr>
          <p:nvPr>
            <p:ph type="body" sz="quarter" idx="10"/>
          </p:nvPr>
        </p:nvSpPr>
        <p:spPr>
          <a:xfrm>
            <a:off x="609600" y="709613"/>
            <a:ext cx="2705100" cy="1143000"/>
          </a:xfrm>
        </p:spPr>
        <p:txBody>
          <a:bodyPr/>
          <a:lstStyle/>
          <a:p>
            <a:r>
              <a:rPr lang="en-GB"/>
              <a:t>Bonded labour in denim textile</a:t>
            </a:r>
            <a:r>
              <a:rPr lang="en-GB" noProof="0"/>
              <a:t> production is the main driver of the true price gap</a:t>
            </a:r>
            <a:endParaRPr lang="en-GB" noProof="0">
              <a:highlight>
                <a:srgbClr val="FFFF00"/>
              </a:highlight>
            </a:endParaRPr>
          </a:p>
        </p:txBody>
      </p:sp>
      <p:sp>
        <p:nvSpPr>
          <p:cNvPr id="6" name="Text Placeholder 5">
            <a:extLst>
              <a:ext uri="{FF2B5EF4-FFF2-40B4-BE49-F238E27FC236}">
                <a16:creationId xmlns:a16="http://schemas.microsoft.com/office/drawing/2014/main" id="{7AFC95CD-1E97-4CFA-9E4E-3619BF493695}"/>
              </a:ext>
            </a:extLst>
          </p:cNvPr>
          <p:cNvSpPr>
            <a:spLocks noGrp="1"/>
          </p:cNvSpPr>
          <p:nvPr>
            <p:ph type="body" sz="quarter" idx="11"/>
          </p:nvPr>
        </p:nvSpPr>
        <p:spPr>
          <a:xfrm>
            <a:off x="609600" y="2298584"/>
            <a:ext cx="5486400" cy="3916915"/>
          </a:xfrm>
        </p:spPr>
        <p:txBody>
          <a:bodyPr numCol="2"/>
          <a:lstStyle/>
          <a:p>
            <a:pPr algn="just"/>
            <a:r>
              <a:rPr lang="en-GB"/>
              <a:t>Denim textile production consists of several phases to convert raw cotton into denim textile; including ginning, spinning, knitting and/or weaving, wet-processing and finishing of cotton products. In this analysis, these steps are performed in India. These steps are the main driver of the true price gap of a pair of jeans at € 21.15.</a:t>
            </a:r>
          </a:p>
          <a:p>
            <a:pPr algn="just"/>
            <a:r>
              <a:rPr lang="en-GB"/>
              <a:t>About half of this true price gap is driven by the occurrence of bonded labour. Key environmental costs in this part of the value chain are energy use and air pollution. </a:t>
            </a:r>
          </a:p>
          <a:p>
            <a:pPr algn="just"/>
            <a:r>
              <a:rPr lang="en-GB"/>
              <a:t>The state of Tamil Nadu in Southern India is the largest producer of cotton yarn in India and a global sourcing hub for ready-made garments. It employs approximately 200- to 400 thousand workers in its spinning mills</a:t>
            </a:r>
            <a:r>
              <a:rPr lang="en-GB" baseline="30000"/>
              <a:t>1)</a:t>
            </a:r>
            <a:r>
              <a:rPr lang="en-GB"/>
              <a:t>.</a:t>
            </a:r>
          </a:p>
          <a:p>
            <a:pPr algn="just"/>
            <a:r>
              <a:rPr lang="en-GB"/>
              <a:t>A main driver of bonded labour in this sector is the so-called </a:t>
            </a:r>
            <a:r>
              <a:rPr lang="en-GB" i="1" err="1"/>
              <a:t>Sumangali</a:t>
            </a:r>
            <a:r>
              <a:rPr lang="en-GB" i="1"/>
              <a:t> </a:t>
            </a:r>
            <a:r>
              <a:rPr lang="en-GB"/>
              <a:t>scheme</a:t>
            </a:r>
            <a:r>
              <a:rPr lang="en-GB" baseline="30000"/>
              <a:t>2)</a:t>
            </a:r>
            <a:r>
              <a:rPr lang="en-GB"/>
              <a:t>. In this scheme, young (female) workers are hired for a contract up to five years, during which they earn a wage that is paid as a lump sum at the end of the contract. The scheme is essentially bonded labour and violates ILO standards</a:t>
            </a:r>
            <a:r>
              <a:rPr lang="en-GB" baseline="30000"/>
              <a:t>3)</a:t>
            </a:r>
            <a:r>
              <a:rPr lang="en-GB"/>
              <a:t>. In addition, characteristics of camp labour occur, where workers are physically restricted</a:t>
            </a:r>
            <a:r>
              <a:rPr lang="en-GB" baseline="30000"/>
              <a:t>4)</a:t>
            </a:r>
            <a:r>
              <a:rPr lang="en-GB"/>
              <a:t>. Conservative estimates state that roughly one-third of workers are in some kind of bonded labour</a:t>
            </a:r>
            <a:r>
              <a:rPr lang="en-GB" baseline="30000"/>
              <a:t>5)</a:t>
            </a:r>
            <a:r>
              <a:rPr lang="en-GB"/>
              <a:t>, but higher numbers are also reported</a:t>
            </a:r>
            <a:r>
              <a:rPr lang="en-GB" baseline="30000"/>
              <a:t>6)</a:t>
            </a:r>
            <a:r>
              <a:rPr lang="en-GB"/>
              <a:t>. Combined, we estimate that bonded labour contributes € 10.85 to the true price gap of a pair of jeans. </a:t>
            </a:r>
          </a:p>
          <a:p>
            <a:pPr algn="just"/>
            <a:r>
              <a:rPr lang="en-GB"/>
              <a:t>Environmental costs are mainly due to high energy use in spinning and weaving mills and air pollution. In the dyeing and spinning phase, sulphur dioxide is emitted through air, resulting in acidification of the environment. </a:t>
            </a:r>
          </a:p>
        </p:txBody>
      </p:sp>
      <p:sp>
        <p:nvSpPr>
          <p:cNvPr id="26" name="TextBox 25">
            <a:extLst>
              <a:ext uri="{FF2B5EF4-FFF2-40B4-BE49-F238E27FC236}">
                <a16:creationId xmlns:a16="http://schemas.microsoft.com/office/drawing/2014/main" id="{04E4F344-394F-4E81-A8B8-8DC74F50AE14}"/>
              </a:ext>
            </a:extLst>
          </p:cNvPr>
          <p:cNvSpPr txBox="1"/>
          <p:nvPr/>
        </p:nvSpPr>
        <p:spPr>
          <a:xfrm>
            <a:off x="670560" y="6256556"/>
            <a:ext cx="8204992" cy="307777"/>
          </a:xfrm>
          <a:prstGeom prst="rect">
            <a:avLst/>
          </a:prstGeom>
        </p:spPr>
        <p:txBody>
          <a:bodyPr wrap="square" rtlCol="0">
            <a:spAutoFit/>
          </a:bodyPr>
          <a:lstStyle/>
          <a:p>
            <a:r>
              <a:rPr lang="en-US" sz="700">
                <a:solidFill>
                  <a:schemeClr val="tx1">
                    <a:lumMod val="65000"/>
                    <a:lumOff val="35000"/>
                  </a:schemeClr>
                </a:solidFill>
                <a:latin typeface="Calibri Light" panose="020F0302020204030204" pitchFamily="34" charset="0"/>
                <a:cs typeface="Calibri Light" panose="020F0302020204030204" pitchFamily="34" charset="0"/>
              </a:rPr>
              <a:t>1) &amp; 4) &amp; 6) India Committee of the Netherlands (2016); 2) See i.e. </a:t>
            </a:r>
            <a:r>
              <a:rPr lang="en-US" sz="700" err="1">
                <a:solidFill>
                  <a:schemeClr val="tx1">
                    <a:lumMod val="65000"/>
                    <a:lumOff val="35000"/>
                  </a:schemeClr>
                </a:solidFill>
                <a:latin typeface="Calibri Light" panose="020F0302020204030204" pitchFamily="34" charset="0"/>
                <a:cs typeface="Calibri Light" panose="020F0302020204030204" pitchFamily="34" charset="0"/>
              </a:rPr>
              <a:t>Solidaridad</a:t>
            </a:r>
            <a:r>
              <a:rPr lang="en-US" sz="700">
                <a:solidFill>
                  <a:schemeClr val="tx1">
                    <a:lumMod val="65000"/>
                    <a:lumOff val="35000"/>
                  </a:schemeClr>
                </a:solidFill>
                <a:latin typeface="Calibri Light" panose="020F0302020204030204" pitchFamily="34" charset="0"/>
                <a:cs typeface="Calibri Light" panose="020F0302020204030204" pitchFamily="34" charset="0"/>
              </a:rPr>
              <a:t> (2012) for an in-depth analysis of the </a:t>
            </a:r>
            <a:r>
              <a:rPr lang="en-US" sz="700" err="1">
                <a:solidFill>
                  <a:schemeClr val="tx1">
                    <a:lumMod val="65000"/>
                    <a:lumOff val="35000"/>
                  </a:schemeClr>
                </a:solidFill>
                <a:latin typeface="Calibri Light" panose="020F0302020204030204" pitchFamily="34" charset="0"/>
                <a:cs typeface="Calibri Light" panose="020F0302020204030204" pitchFamily="34" charset="0"/>
              </a:rPr>
              <a:t>Sumangali</a:t>
            </a:r>
            <a:r>
              <a:rPr lang="en-US" sz="700">
                <a:solidFill>
                  <a:schemeClr val="tx1">
                    <a:lumMod val="65000"/>
                    <a:lumOff val="35000"/>
                  </a:schemeClr>
                </a:solidFill>
                <a:latin typeface="Calibri Light" panose="020F0302020204030204" pitchFamily="34" charset="0"/>
                <a:cs typeface="Calibri Light" panose="020F0302020204030204" pitchFamily="34" charset="0"/>
              </a:rPr>
              <a:t> scheme; 3) Since 1919, the International </a:t>
            </a:r>
            <a:r>
              <a:rPr lang="en-US" sz="700" err="1">
                <a:solidFill>
                  <a:schemeClr val="tx1">
                    <a:lumMod val="65000"/>
                    <a:lumOff val="35000"/>
                  </a:schemeClr>
                </a:solidFill>
                <a:latin typeface="Calibri Light" panose="020F0302020204030204" pitchFamily="34" charset="0"/>
                <a:cs typeface="Calibri Light" panose="020F0302020204030204" pitchFamily="34" charset="0"/>
              </a:rPr>
              <a:t>Labour</a:t>
            </a:r>
            <a:r>
              <a:rPr lang="en-US" sz="700">
                <a:solidFill>
                  <a:schemeClr val="tx1">
                    <a:lumMod val="65000"/>
                    <a:lumOff val="35000"/>
                  </a:schemeClr>
                </a:solidFill>
                <a:latin typeface="Calibri Light" panose="020F0302020204030204" pitchFamily="34" charset="0"/>
                <a:cs typeface="Calibri Light" panose="020F0302020204030204" pitchFamily="34" charset="0"/>
              </a:rPr>
              <a:t> Organization (ILO) has maintained and developed a system of </a:t>
            </a:r>
            <a:r>
              <a:rPr lang="en-US" sz="700">
                <a:solidFill>
                  <a:schemeClr val="tx1">
                    <a:lumMod val="65000"/>
                    <a:lumOff val="35000"/>
                  </a:schemeClr>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international </a:t>
            </a:r>
            <a:r>
              <a:rPr lang="en-US" sz="700" err="1">
                <a:solidFill>
                  <a:schemeClr val="tx1">
                    <a:lumMod val="65000"/>
                    <a:lumOff val="35000"/>
                  </a:schemeClr>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labour</a:t>
            </a:r>
            <a:r>
              <a:rPr lang="en-US" sz="700">
                <a:solidFill>
                  <a:schemeClr val="tx1">
                    <a:lumMod val="65000"/>
                    <a:lumOff val="35000"/>
                  </a:schemeClr>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 standards </a:t>
            </a:r>
            <a:r>
              <a:rPr lang="en-US" sz="700">
                <a:solidFill>
                  <a:schemeClr val="tx1">
                    <a:lumMod val="65000"/>
                    <a:lumOff val="35000"/>
                  </a:schemeClr>
                </a:solidFill>
                <a:latin typeface="Calibri Light" panose="020F0302020204030204" pitchFamily="34" charset="0"/>
                <a:cs typeface="Calibri Light" panose="020F0302020204030204" pitchFamily="34" charset="0"/>
              </a:rPr>
              <a:t> aimed at promoting opportunities for women and men to obtain decent and productive work, in conditions of freedom, equity, security and dignity. 5) Bhalla (2015)</a:t>
            </a:r>
          </a:p>
        </p:txBody>
      </p:sp>
      <p:sp>
        <p:nvSpPr>
          <p:cNvPr id="9" name="TextBox 8">
            <a:extLst>
              <a:ext uri="{FF2B5EF4-FFF2-40B4-BE49-F238E27FC236}">
                <a16:creationId xmlns:a16="http://schemas.microsoft.com/office/drawing/2014/main" id="{49E9F63D-6A6B-47C5-A4C5-C512328F520D}"/>
              </a:ext>
            </a:extLst>
          </p:cNvPr>
          <p:cNvSpPr txBox="1"/>
          <p:nvPr/>
        </p:nvSpPr>
        <p:spPr>
          <a:xfrm>
            <a:off x="6994466" y="6038850"/>
            <a:ext cx="4097021" cy="230832"/>
          </a:xfrm>
          <a:prstGeom prst="rect">
            <a:avLst/>
          </a:prstGeom>
          <a:noFill/>
          <a:ln>
            <a:noFill/>
          </a:ln>
        </p:spPr>
        <p:txBody>
          <a:bodyPr wrap="square" rtlCol="0">
            <a:spAutoFit/>
          </a:bodyPr>
          <a:lstStyle/>
          <a:p>
            <a:pPr algn="just"/>
            <a:r>
              <a:rPr lang="en-US" sz="900">
                <a:solidFill>
                  <a:schemeClr val="accent1"/>
                </a:solidFill>
                <a:latin typeface="Calibri Light" panose="020F0302020204030204" pitchFamily="34" charset="0"/>
                <a:cs typeface="Calibri Light" panose="020F0302020204030204" pitchFamily="34" charset="0"/>
              </a:rPr>
              <a:t>True price gap for denim textile production (EUR/pair of jeans). </a:t>
            </a:r>
          </a:p>
        </p:txBody>
      </p:sp>
      <p:grpSp>
        <p:nvGrpSpPr>
          <p:cNvPr id="12" name="Group 11">
            <a:extLst>
              <a:ext uri="{FF2B5EF4-FFF2-40B4-BE49-F238E27FC236}">
                <a16:creationId xmlns:a16="http://schemas.microsoft.com/office/drawing/2014/main" id="{A1D8898C-4E87-449F-AE51-C101CB46098D}"/>
              </a:ext>
            </a:extLst>
          </p:cNvPr>
          <p:cNvGrpSpPr/>
          <p:nvPr/>
        </p:nvGrpSpPr>
        <p:grpSpPr>
          <a:xfrm>
            <a:off x="6503554" y="644347"/>
            <a:ext cx="5078846" cy="658797"/>
            <a:chOff x="6503554" y="644347"/>
            <a:chExt cx="5078846" cy="658797"/>
          </a:xfrm>
        </p:grpSpPr>
        <p:grpSp>
          <p:nvGrpSpPr>
            <p:cNvPr id="13" name="Group 12">
              <a:extLst>
                <a:ext uri="{FF2B5EF4-FFF2-40B4-BE49-F238E27FC236}">
                  <a16:creationId xmlns:a16="http://schemas.microsoft.com/office/drawing/2014/main" id="{978CB149-B141-4481-A3C7-05D16996604B}"/>
                </a:ext>
              </a:extLst>
            </p:cNvPr>
            <p:cNvGrpSpPr/>
            <p:nvPr/>
          </p:nvGrpSpPr>
          <p:grpSpPr>
            <a:xfrm>
              <a:off x="6503554" y="653987"/>
              <a:ext cx="5078846" cy="649157"/>
              <a:chOff x="3308865" y="709613"/>
              <a:chExt cx="7638181" cy="882000"/>
            </a:xfrm>
          </p:grpSpPr>
          <p:sp>
            <p:nvSpPr>
              <p:cNvPr id="18" name="Freeform: Shape 17">
                <a:extLst>
                  <a:ext uri="{FF2B5EF4-FFF2-40B4-BE49-F238E27FC236}">
                    <a16:creationId xmlns:a16="http://schemas.microsoft.com/office/drawing/2014/main" id="{46B6B389-B584-4480-B933-1813C9F7E6B4}"/>
                  </a:ext>
                </a:extLst>
              </p:cNvPr>
              <p:cNvSpPr/>
              <p:nvPr/>
            </p:nvSpPr>
            <p:spPr>
              <a:xfrm>
                <a:off x="3308865" y="709613"/>
                <a:ext cx="1728000" cy="880149"/>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0 w 2200372"/>
                  <a:gd name="connsiteY5"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372" h="880149">
                    <a:moveTo>
                      <a:pt x="0" y="0"/>
                    </a:moveTo>
                    <a:lnTo>
                      <a:pt x="1760298" y="0"/>
                    </a:lnTo>
                    <a:lnTo>
                      <a:pt x="2200372" y="440075"/>
                    </a:lnTo>
                    <a:lnTo>
                      <a:pt x="1760298" y="880149"/>
                    </a:lnTo>
                    <a:lnTo>
                      <a:pt x="0" y="880149"/>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028" tIns="112014" rIns="276044" bIns="112014" numCol="1" spcCol="1270" anchor="ctr" anchorCtr="0">
                <a:noAutofit/>
              </a:bodyPr>
              <a:lstStyle/>
              <a:p>
                <a:pPr marL="0" lvl="0" indent="0" algn="ctr" defTabSz="1866900">
                  <a:lnSpc>
                    <a:spcPct val="90000"/>
                  </a:lnSpc>
                  <a:spcBef>
                    <a:spcPct val="0"/>
                  </a:spcBef>
                  <a:spcAft>
                    <a:spcPct val="35000"/>
                  </a:spcAft>
                  <a:buNone/>
                </a:pPr>
                <a:r>
                  <a:rPr lang="en-GB" sz="900">
                    <a:latin typeface="Calibri Light" panose="020F0302020204030204" pitchFamily="34" charset="0"/>
                    <a:cs typeface="Calibri Light" panose="020F0302020204030204" pitchFamily="34" charset="0"/>
                  </a:rPr>
                  <a:t>Cotton</a:t>
                </a:r>
                <a:r>
                  <a:rPr lang="en-GB" sz="900" kern="1200">
                    <a:latin typeface="Calibri Light" panose="020F0302020204030204" pitchFamily="34" charset="0"/>
                    <a:cs typeface="Calibri Light" panose="020F0302020204030204" pitchFamily="34" charset="0"/>
                  </a:rPr>
                  <a:t> cultivation</a:t>
                </a:r>
              </a:p>
            </p:txBody>
          </p:sp>
          <p:sp>
            <p:nvSpPr>
              <p:cNvPr id="19" name="Freeform: Shape 18">
                <a:extLst>
                  <a:ext uri="{FF2B5EF4-FFF2-40B4-BE49-F238E27FC236}">
                    <a16:creationId xmlns:a16="http://schemas.microsoft.com/office/drawing/2014/main" id="{8679981F-7A56-4D19-9883-92C14EED40CE}"/>
                  </a:ext>
                </a:extLst>
              </p:cNvPr>
              <p:cNvSpPr/>
              <p:nvPr/>
            </p:nvSpPr>
            <p:spPr>
              <a:xfrm>
                <a:off x="4786411"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600">
                  <a:latin typeface="Calibri Light" panose="020F0302020204030204" pitchFamily="34" charset="0"/>
                  <a:cs typeface="Calibri Light" panose="020F0302020204030204" pitchFamily="34" charset="0"/>
                </a:endParaRPr>
              </a:p>
            </p:txBody>
          </p:sp>
          <p:sp>
            <p:nvSpPr>
              <p:cNvPr id="20" name="Freeform: Shape 19">
                <a:extLst>
                  <a:ext uri="{FF2B5EF4-FFF2-40B4-BE49-F238E27FC236}">
                    <a16:creationId xmlns:a16="http://schemas.microsoft.com/office/drawing/2014/main" id="{FF87C9F9-B37F-4951-AD75-53985FB7872F}"/>
                  </a:ext>
                </a:extLst>
              </p:cNvPr>
              <p:cNvSpPr/>
              <p:nvPr/>
            </p:nvSpPr>
            <p:spPr>
              <a:xfrm>
                <a:off x="7741501"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sp>
            <p:nvSpPr>
              <p:cNvPr id="21" name="Freeform: Shape 20">
                <a:extLst>
                  <a:ext uri="{FF2B5EF4-FFF2-40B4-BE49-F238E27FC236}">
                    <a16:creationId xmlns:a16="http://schemas.microsoft.com/office/drawing/2014/main" id="{0F593559-048F-4D2B-B4E8-AB53ECDE1721}"/>
                  </a:ext>
                </a:extLst>
              </p:cNvPr>
              <p:cNvSpPr/>
              <p:nvPr/>
            </p:nvSpPr>
            <p:spPr>
              <a:xfrm>
                <a:off x="9219046"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marL="0" lvl="0" indent="0" algn="ctr" defTabSz="1866900">
                  <a:lnSpc>
                    <a:spcPct val="90000"/>
                  </a:lnSpc>
                  <a:spcBef>
                    <a:spcPct val="0"/>
                  </a:spcBef>
                  <a:spcAft>
                    <a:spcPct val="35000"/>
                  </a:spcAft>
                  <a:buNone/>
                </a:pPr>
                <a:endParaRPr lang="en-GB" sz="700" kern="1200">
                  <a:latin typeface="Calibri Light" panose="020F0302020204030204" pitchFamily="34" charset="0"/>
                  <a:cs typeface="Calibri Light" panose="020F0302020204030204" pitchFamily="34" charset="0"/>
                </a:endParaRPr>
              </a:p>
            </p:txBody>
          </p:sp>
          <p:sp>
            <p:nvSpPr>
              <p:cNvPr id="22" name="Freeform: Shape 21">
                <a:extLst>
                  <a:ext uri="{FF2B5EF4-FFF2-40B4-BE49-F238E27FC236}">
                    <a16:creationId xmlns:a16="http://schemas.microsoft.com/office/drawing/2014/main" id="{75765FFA-665F-4893-B9AF-F807433A58B1}"/>
                  </a:ext>
                </a:extLst>
              </p:cNvPr>
              <p:cNvSpPr/>
              <p:nvPr/>
            </p:nvSpPr>
            <p:spPr>
              <a:xfrm>
                <a:off x="6263956"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grpSp>
        <p:sp>
          <p:nvSpPr>
            <p:cNvPr id="14" name="Rectangle 13">
              <a:extLst>
                <a:ext uri="{FF2B5EF4-FFF2-40B4-BE49-F238E27FC236}">
                  <a16:creationId xmlns:a16="http://schemas.microsoft.com/office/drawing/2014/main" id="{F82D21AE-C2C5-48A3-B71C-634ECA10F8E7}"/>
                </a:ext>
              </a:extLst>
            </p:cNvPr>
            <p:cNvSpPr/>
            <p:nvPr/>
          </p:nvSpPr>
          <p:spPr>
            <a:xfrm>
              <a:off x="7696061"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Denim textile production</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5" name="Rectangle 14">
              <a:extLst>
                <a:ext uri="{FF2B5EF4-FFF2-40B4-BE49-F238E27FC236}">
                  <a16:creationId xmlns:a16="http://schemas.microsoft.com/office/drawing/2014/main" id="{21C6D214-B9C8-4368-AB3B-9F4B09F32A5B}"/>
                </a:ext>
              </a:extLst>
            </p:cNvPr>
            <p:cNvSpPr/>
            <p:nvPr/>
          </p:nvSpPr>
          <p:spPr>
            <a:xfrm>
              <a:off x="8678524"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Transport</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6" name="Rectangle 15">
              <a:extLst>
                <a:ext uri="{FF2B5EF4-FFF2-40B4-BE49-F238E27FC236}">
                  <a16:creationId xmlns:a16="http://schemas.microsoft.com/office/drawing/2014/main" id="{43072D59-3718-4330-ADAB-595B17172F94}"/>
                </a:ext>
              </a:extLst>
            </p:cNvPr>
            <p:cNvSpPr/>
            <p:nvPr/>
          </p:nvSpPr>
          <p:spPr>
            <a:xfrm>
              <a:off x="9660985"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Jeans manufacturing</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7" name="Rectangle 16">
              <a:extLst>
                <a:ext uri="{FF2B5EF4-FFF2-40B4-BE49-F238E27FC236}">
                  <a16:creationId xmlns:a16="http://schemas.microsoft.com/office/drawing/2014/main" id="{3ED30850-EC47-4444-B006-4E4B9A61BAD0}"/>
                </a:ext>
              </a:extLst>
            </p:cNvPr>
            <p:cNvSpPr/>
            <p:nvPr/>
          </p:nvSpPr>
          <p:spPr>
            <a:xfrm>
              <a:off x="10684585" y="644347"/>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Transport</a:t>
              </a:r>
              <a:endParaRPr lang="en-NL" sz="900">
                <a:solidFill>
                  <a:schemeClr val="bg1"/>
                </a:solidFill>
                <a:latin typeface="Calibri Light" panose="020F0302020204030204" pitchFamily="34" charset="0"/>
                <a:ea typeface="ＭＳ Ｐゴシック" panose="020B0600070205080204" pitchFamily="34" charset="-128"/>
              </a:endParaRPr>
            </a:p>
          </p:txBody>
        </p:sp>
      </p:grpSp>
      <p:graphicFrame>
        <p:nvGraphicFramePr>
          <p:cNvPr id="44" name="Grafiek 17">
            <a:extLst>
              <a:ext uri="{FF2B5EF4-FFF2-40B4-BE49-F238E27FC236}">
                <a16:creationId xmlns:a16="http://schemas.microsoft.com/office/drawing/2014/main" id="{34E681FC-D9B5-40A1-B33B-2FCE5F7645B3}"/>
              </a:ext>
            </a:extLst>
          </p:cNvPr>
          <p:cNvGraphicFramePr>
            <a:graphicFrameLocks/>
          </p:cNvGraphicFramePr>
          <p:nvPr>
            <p:extLst>
              <p:ext uri="{D42A27DB-BD31-4B8C-83A1-F6EECF244321}">
                <p14:modId xmlns:p14="http://schemas.microsoft.com/office/powerpoint/2010/main" val="2639430904"/>
              </p:ext>
            </p:extLst>
          </p:nvPr>
        </p:nvGraphicFramePr>
        <p:xfrm>
          <a:off x="6466386" y="1646665"/>
          <a:ext cx="5116014" cy="43811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5003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435FB3-E014-478D-B5D2-628D20ABAD4B}"/>
              </a:ext>
            </a:extLst>
          </p:cNvPr>
          <p:cNvSpPr>
            <a:spLocks noGrp="1"/>
          </p:cNvSpPr>
          <p:nvPr>
            <p:ph type="body" sz="quarter" idx="10"/>
          </p:nvPr>
        </p:nvSpPr>
        <p:spPr>
          <a:xfrm>
            <a:off x="609600" y="709613"/>
            <a:ext cx="2838450" cy="1143000"/>
          </a:xfrm>
        </p:spPr>
        <p:txBody>
          <a:bodyPr/>
          <a:lstStyle/>
          <a:p>
            <a:r>
              <a:rPr lang="en-GB"/>
              <a:t>Jeans manufacturing is mainly associated with social issues</a:t>
            </a:r>
            <a:r>
              <a:rPr lang="en-GB" noProof="0"/>
              <a:t> </a:t>
            </a:r>
            <a:endParaRPr lang="en-GB" noProof="0">
              <a:highlight>
                <a:srgbClr val="FFFF00"/>
              </a:highlight>
            </a:endParaRPr>
          </a:p>
        </p:txBody>
      </p:sp>
      <p:sp>
        <p:nvSpPr>
          <p:cNvPr id="6" name="Text Placeholder 5">
            <a:extLst>
              <a:ext uri="{FF2B5EF4-FFF2-40B4-BE49-F238E27FC236}">
                <a16:creationId xmlns:a16="http://schemas.microsoft.com/office/drawing/2014/main" id="{7AFC95CD-1E97-4CFA-9E4E-3619BF493695}"/>
              </a:ext>
            </a:extLst>
          </p:cNvPr>
          <p:cNvSpPr>
            <a:spLocks noGrp="1"/>
          </p:cNvSpPr>
          <p:nvPr>
            <p:ph type="body" sz="quarter" idx="11"/>
          </p:nvPr>
        </p:nvSpPr>
        <p:spPr>
          <a:xfrm>
            <a:off x="617258" y="1714970"/>
            <a:ext cx="5486400" cy="4431012"/>
          </a:xfrm>
        </p:spPr>
        <p:txBody>
          <a:bodyPr numCol="2"/>
          <a:lstStyle/>
          <a:p>
            <a:pPr algn="just"/>
            <a:r>
              <a:rPr lang="en-GB"/>
              <a:t>Jeans manufacturing consists of cutting, stitching, sewing, washing, finishing denim textile into a pair of jeans. As main exporting country to the EU, these steps are analysed for Bangladesh. Ready-made garment – including jeans – covers over 80%</a:t>
            </a:r>
            <a:r>
              <a:rPr lang="en-GB" baseline="30000"/>
              <a:t>1)</a:t>
            </a:r>
            <a:r>
              <a:rPr lang="en-GB"/>
              <a:t> of the exports of Bangladesh, making it a main driver of the country’s economy. </a:t>
            </a:r>
          </a:p>
          <a:p>
            <a:pPr algn="just"/>
            <a:r>
              <a:rPr lang="en-GB"/>
              <a:t>Factories in Bangladesh have a high productivity: the average factory worker produces over 5,000 pairs of jeans a year</a:t>
            </a:r>
            <a:r>
              <a:rPr lang="en-US" baseline="30000"/>
              <a:t>2)</a:t>
            </a:r>
            <a:r>
              <a:rPr lang="en-GB"/>
              <a:t>. In other words: cutting, sewing and stitching a pair of jeans only takes on average 25 minutes. While several human rights violations occur in this step of the value chain, the true price gap </a:t>
            </a:r>
            <a:r>
              <a:rPr lang="en-GB" i="1"/>
              <a:t>per pair of jeans</a:t>
            </a:r>
            <a:r>
              <a:rPr lang="en-GB"/>
              <a:t> is € 3.30 due to this high productivity.</a:t>
            </a:r>
          </a:p>
          <a:p>
            <a:pPr algn="just"/>
            <a:r>
              <a:rPr lang="en-GB"/>
              <a:t>Environmental externalities contribute 15% to the true price gap of this step, caused by electricity and water use. Two main social issues here are harassment of workers (€ 1.70 true price gap) and denied freedom of</a:t>
            </a:r>
          </a:p>
          <a:p>
            <a:pPr algn="just"/>
            <a:r>
              <a:rPr lang="en-GB"/>
              <a:t>association (€ 0.60 true price gap). </a:t>
            </a:r>
          </a:p>
          <a:p>
            <a:pPr algn="just"/>
            <a:r>
              <a:rPr lang="en-US"/>
              <a:t>Exploitation of women workers in clothing factories is one of the key social externalities. In Bangladesh, women workers, accounting for 85% of the total workforce in the garment industry</a:t>
            </a:r>
            <a:r>
              <a:rPr lang="en-US" baseline="30000"/>
              <a:t>3)</a:t>
            </a:r>
            <a:r>
              <a:rPr lang="en-US"/>
              <a:t>, face many forms of mistreatment. 23% of workers experience verbal harassment (compared to 9%-18% in denim textile production) and one in four women is victim of physical sexual harassment</a:t>
            </a:r>
            <a:r>
              <a:rPr lang="en-US" baseline="30000"/>
              <a:t>4)</a:t>
            </a:r>
            <a:r>
              <a:rPr lang="en-US"/>
              <a:t>. </a:t>
            </a:r>
          </a:p>
          <a:p>
            <a:pPr algn="just"/>
            <a:r>
              <a:rPr lang="en-GB"/>
              <a:t>Another important externality is denied freedom of association: 97.5% of garment factories in Bangladesh are estimated to have no trade unions</a:t>
            </a:r>
            <a:r>
              <a:rPr lang="en-US" baseline="30000"/>
              <a:t>5)</a:t>
            </a:r>
            <a:r>
              <a:rPr lang="en-GB"/>
              <a:t>. </a:t>
            </a:r>
          </a:p>
          <a:p>
            <a:pPr algn="just"/>
            <a:r>
              <a:rPr lang="en-GB"/>
              <a:t>The living wage gap for hired workers in garment factories in Bangladesh is the largest in the chain at € 1.060 per FTE per year</a:t>
            </a:r>
            <a:r>
              <a:rPr lang="en-US" baseline="30000"/>
              <a:t>6)</a:t>
            </a:r>
            <a:r>
              <a:rPr lang="en-GB"/>
              <a:t> (compared to living wage gaps in denim textile production in India ranging from € 330 to € 840)</a:t>
            </a:r>
            <a:r>
              <a:rPr lang="en-US" baseline="30000"/>
              <a:t>7)</a:t>
            </a:r>
            <a:r>
              <a:rPr lang="en-GB"/>
              <a:t>. However, as productivity is high, in this step the impact per pair of jeans is relatively small (€ 0.30 true price gap).</a:t>
            </a:r>
            <a:endParaRPr lang="en-US"/>
          </a:p>
        </p:txBody>
      </p:sp>
      <p:sp>
        <p:nvSpPr>
          <p:cNvPr id="26" name="TextBox 25">
            <a:extLst>
              <a:ext uri="{FF2B5EF4-FFF2-40B4-BE49-F238E27FC236}">
                <a16:creationId xmlns:a16="http://schemas.microsoft.com/office/drawing/2014/main" id="{04E4F344-394F-4E81-A8B8-8DC74F50AE14}"/>
              </a:ext>
            </a:extLst>
          </p:cNvPr>
          <p:cNvSpPr txBox="1"/>
          <p:nvPr/>
        </p:nvSpPr>
        <p:spPr>
          <a:xfrm>
            <a:off x="2779485" y="6529309"/>
            <a:ext cx="7949475" cy="307777"/>
          </a:xfrm>
          <a:prstGeom prst="rect">
            <a:avLst/>
          </a:prstGeom>
          <a:noFill/>
          <a:ln>
            <a:noFill/>
          </a:ln>
        </p:spPr>
        <p:txBody>
          <a:bodyPr wrap="square" rtlCol="0">
            <a:spAutoFit/>
          </a:bodyPr>
          <a:lstStyle/>
          <a:p>
            <a:r>
              <a:rPr lang="en-US" sz="700">
                <a:solidFill>
                  <a:schemeClr val="tx1">
                    <a:lumMod val="65000"/>
                    <a:lumOff val="35000"/>
                  </a:schemeClr>
                </a:solidFill>
                <a:latin typeface="Calibri Light" panose="020F0302020204030204" pitchFamily="34" charset="0"/>
                <a:cs typeface="Calibri Light" panose="020F0302020204030204" pitchFamily="34" charset="0"/>
              </a:rPr>
              <a:t>1) BGMEA (2019); 2) Dhaka Tribune (2018) and </a:t>
            </a:r>
            <a:r>
              <a:rPr lang="en-US" sz="700" err="1">
                <a:solidFill>
                  <a:schemeClr val="tx1">
                    <a:lumMod val="65000"/>
                    <a:lumOff val="35000"/>
                  </a:schemeClr>
                </a:solidFill>
                <a:latin typeface="Calibri Light" panose="020F0302020204030204" pitchFamily="34" charset="0"/>
                <a:cs typeface="Calibri Light" panose="020F0302020204030204" pitchFamily="34" charset="0"/>
              </a:rPr>
              <a:t>Montazer</a:t>
            </a:r>
            <a:r>
              <a:rPr lang="en-US" sz="700">
                <a:solidFill>
                  <a:schemeClr val="tx1">
                    <a:lumMod val="65000"/>
                    <a:lumOff val="35000"/>
                  </a:schemeClr>
                </a:solidFill>
                <a:latin typeface="Calibri Light" panose="020F0302020204030204" pitchFamily="34" charset="0"/>
                <a:cs typeface="Calibri Light" panose="020F0302020204030204" pitchFamily="34" charset="0"/>
              </a:rPr>
              <a:t> &amp; Maryan (2009); 3) &amp; 4) </a:t>
            </a:r>
            <a:r>
              <a:rPr lang="en-US" sz="700" err="1">
                <a:solidFill>
                  <a:schemeClr val="tx1">
                    <a:lumMod val="65000"/>
                    <a:lumOff val="35000"/>
                  </a:schemeClr>
                </a:solidFill>
                <a:latin typeface="Calibri Light" panose="020F0302020204030204" pitchFamily="34" charset="0"/>
                <a:cs typeface="Calibri Light" panose="020F0302020204030204" pitchFamily="34" charset="0"/>
              </a:rPr>
              <a:t>Alam</a:t>
            </a:r>
            <a:r>
              <a:rPr lang="en-US" sz="700">
                <a:solidFill>
                  <a:schemeClr val="tx1">
                    <a:lumMod val="65000"/>
                    <a:lumOff val="35000"/>
                  </a:schemeClr>
                </a:solidFill>
                <a:latin typeface="Calibri Light" panose="020F0302020204030204" pitchFamily="34" charset="0"/>
                <a:cs typeface="Calibri Light" panose="020F0302020204030204" pitchFamily="34" charset="0"/>
              </a:rPr>
              <a:t> et al. (2011); 5) Centre for Policy Dialogue (CPD) Bangladesh in The Independent (2018); 6) Global Living Wage Coalition (2018) and Haque &amp; Bari (2015); 7) IDH and True Price (2016)</a:t>
            </a:r>
          </a:p>
        </p:txBody>
      </p:sp>
      <p:sp>
        <p:nvSpPr>
          <p:cNvPr id="14" name="TextBox 13">
            <a:extLst>
              <a:ext uri="{FF2B5EF4-FFF2-40B4-BE49-F238E27FC236}">
                <a16:creationId xmlns:a16="http://schemas.microsoft.com/office/drawing/2014/main" id="{10C61014-5CB9-448D-A67B-FC7D212D7F5A}"/>
              </a:ext>
            </a:extLst>
          </p:cNvPr>
          <p:cNvSpPr txBox="1"/>
          <p:nvPr/>
        </p:nvSpPr>
        <p:spPr>
          <a:xfrm>
            <a:off x="6975653" y="6038850"/>
            <a:ext cx="4097021" cy="230832"/>
          </a:xfrm>
          <a:prstGeom prst="rect">
            <a:avLst/>
          </a:prstGeom>
          <a:noFill/>
          <a:ln>
            <a:noFill/>
          </a:ln>
        </p:spPr>
        <p:txBody>
          <a:bodyPr wrap="square" rtlCol="0">
            <a:spAutoFit/>
          </a:bodyPr>
          <a:lstStyle/>
          <a:p>
            <a:pPr algn="just"/>
            <a:r>
              <a:rPr lang="en-US" sz="900">
                <a:solidFill>
                  <a:schemeClr val="accent1"/>
                </a:solidFill>
                <a:latin typeface="Calibri Light" panose="020F0302020204030204" pitchFamily="34" charset="0"/>
                <a:cs typeface="Calibri Light" panose="020F0302020204030204" pitchFamily="34" charset="0"/>
              </a:rPr>
              <a:t>True price gap for jeans manufacturing (EUR/pair of jeans). </a:t>
            </a:r>
          </a:p>
        </p:txBody>
      </p:sp>
      <p:grpSp>
        <p:nvGrpSpPr>
          <p:cNvPr id="12" name="Group 11">
            <a:extLst>
              <a:ext uri="{FF2B5EF4-FFF2-40B4-BE49-F238E27FC236}">
                <a16:creationId xmlns:a16="http://schemas.microsoft.com/office/drawing/2014/main" id="{96F409B6-E121-4136-9C70-588894A8C8C9}"/>
              </a:ext>
            </a:extLst>
          </p:cNvPr>
          <p:cNvGrpSpPr/>
          <p:nvPr/>
        </p:nvGrpSpPr>
        <p:grpSpPr>
          <a:xfrm>
            <a:off x="6503554" y="644347"/>
            <a:ext cx="5078846" cy="658797"/>
            <a:chOff x="6503554" y="644347"/>
            <a:chExt cx="5078846" cy="658797"/>
          </a:xfrm>
        </p:grpSpPr>
        <p:grpSp>
          <p:nvGrpSpPr>
            <p:cNvPr id="16" name="Group 15">
              <a:extLst>
                <a:ext uri="{FF2B5EF4-FFF2-40B4-BE49-F238E27FC236}">
                  <a16:creationId xmlns:a16="http://schemas.microsoft.com/office/drawing/2014/main" id="{5F8CF504-3053-4BA3-AA41-97C0FB86117F}"/>
                </a:ext>
              </a:extLst>
            </p:cNvPr>
            <p:cNvGrpSpPr/>
            <p:nvPr/>
          </p:nvGrpSpPr>
          <p:grpSpPr>
            <a:xfrm>
              <a:off x="6503554" y="653987"/>
              <a:ext cx="5078846" cy="649157"/>
              <a:chOff x="3308865" y="709613"/>
              <a:chExt cx="7638181" cy="882000"/>
            </a:xfrm>
          </p:grpSpPr>
          <p:sp>
            <p:nvSpPr>
              <p:cNvPr id="21" name="Freeform: Shape 20">
                <a:extLst>
                  <a:ext uri="{FF2B5EF4-FFF2-40B4-BE49-F238E27FC236}">
                    <a16:creationId xmlns:a16="http://schemas.microsoft.com/office/drawing/2014/main" id="{A0898CAB-8D85-44E3-9206-061960F1B304}"/>
                  </a:ext>
                </a:extLst>
              </p:cNvPr>
              <p:cNvSpPr/>
              <p:nvPr/>
            </p:nvSpPr>
            <p:spPr>
              <a:xfrm>
                <a:off x="3308865" y="709613"/>
                <a:ext cx="1728000" cy="880149"/>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0 w 2200372"/>
                  <a:gd name="connsiteY5"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372" h="880149">
                    <a:moveTo>
                      <a:pt x="0" y="0"/>
                    </a:moveTo>
                    <a:lnTo>
                      <a:pt x="1760298" y="0"/>
                    </a:lnTo>
                    <a:lnTo>
                      <a:pt x="2200372" y="440075"/>
                    </a:lnTo>
                    <a:lnTo>
                      <a:pt x="1760298" y="880149"/>
                    </a:lnTo>
                    <a:lnTo>
                      <a:pt x="0" y="880149"/>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028" tIns="112014" rIns="276044" bIns="112014" numCol="1" spcCol="1270" anchor="ctr" anchorCtr="0">
                <a:noAutofit/>
              </a:bodyPr>
              <a:lstStyle/>
              <a:p>
                <a:pPr marL="0" lvl="0" indent="0" algn="ctr" defTabSz="1866900">
                  <a:lnSpc>
                    <a:spcPct val="90000"/>
                  </a:lnSpc>
                  <a:spcBef>
                    <a:spcPct val="0"/>
                  </a:spcBef>
                  <a:spcAft>
                    <a:spcPct val="35000"/>
                  </a:spcAft>
                  <a:buNone/>
                </a:pPr>
                <a:r>
                  <a:rPr lang="en-GB" sz="900">
                    <a:latin typeface="Calibri Light" panose="020F0302020204030204" pitchFamily="34" charset="0"/>
                    <a:cs typeface="Calibri Light" panose="020F0302020204030204" pitchFamily="34" charset="0"/>
                  </a:rPr>
                  <a:t>Cotton</a:t>
                </a:r>
                <a:r>
                  <a:rPr lang="en-GB" sz="900" kern="1200">
                    <a:latin typeface="Calibri Light" panose="020F0302020204030204" pitchFamily="34" charset="0"/>
                    <a:cs typeface="Calibri Light" panose="020F0302020204030204" pitchFamily="34" charset="0"/>
                  </a:rPr>
                  <a:t> cultivation</a:t>
                </a:r>
              </a:p>
            </p:txBody>
          </p:sp>
          <p:sp>
            <p:nvSpPr>
              <p:cNvPr id="22" name="Freeform: Shape 21">
                <a:extLst>
                  <a:ext uri="{FF2B5EF4-FFF2-40B4-BE49-F238E27FC236}">
                    <a16:creationId xmlns:a16="http://schemas.microsoft.com/office/drawing/2014/main" id="{EEAB064F-6784-4A6A-AE9A-4E7440A871BB}"/>
                  </a:ext>
                </a:extLst>
              </p:cNvPr>
              <p:cNvSpPr/>
              <p:nvPr/>
            </p:nvSpPr>
            <p:spPr>
              <a:xfrm>
                <a:off x="4786411"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600">
                  <a:latin typeface="Calibri Light" panose="020F0302020204030204" pitchFamily="34" charset="0"/>
                  <a:cs typeface="Calibri Light" panose="020F0302020204030204" pitchFamily="34" charset="0"/>
                </a:endParaRPr>
              </a:p>
            </p:txBody>
          </p:sp>
          <p:sp>
            <p:nvSpPr>
              <p:cNvPr id="23" name="Freeform: Shape 22">
                <a:extLst>
                  <a:ext uri="{FF2B5EF4-FFF2-40B4-BE49-F238E27FC236}">
                    <a16:creationId xmlns:a16="http://schemas.microsoft.com/office/drawing/2014/main" id="{163F0DDC-EBE6-4134-B555-D8B438DE1712}"/>
                  </a:ext>
                </a:extLst>
              </p:cNvPr>
              <p:cNvSpPr/>
              <p:nvPr/>
            </p:nvSpPr>
            <p:spPr>
              <a:xfrm>
                <a:off x="7741501"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sp>
            <p:nvSpPr>
              <p:cNvPr id="24" name="Freeform: Shape 23">
                <a:extLst>
                  <a:ext uri="{FF2B5EF4-FFF2-40B4-BE49-F238E27FC236}">
                    <a16:creationId xmlns:a16="http://schemas.microsoft.com/office/drawing/2014/main" id="{2B001AB5-BDB6-4A86-B7EE-AE009D20B45C}"/>
                  </a:ext>
                </a:extLst>
              </p:cNvPr>
              <p:cNvSpPr/>
              <p:nvPr/>
            </p:nvSpPr>
            <p:spPr>
              <a:xfrm>
                <a:off x="9219046"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marL="0" lvl="0" indent="0" algn="ctr" defTabSz="1866900">
                  <a:lnSpc>
                    <a:spcPct val="90000"/>
                  </a:lnSpc>
                  <a:spcBef>
                    <a:spcPct val="0"/>
                  </a:spcBef>
                  <a:spcAft>
                    <a:spcPct val="35000"/>
                  </a:spcAft>
                  <a:buNone/>
                </a:pPr>
                <a:endParaRPr lang="en-GB" sz="700" kern="1200">
                  <a:latin typeface="Calibri Light" panose="020F0302020204030204" pitchFamily="34" charset="0"/>
                  <a:cs typeface="Calibri Light" panose="020F0302020204030204" pitchFamily="34" charset="0"/>
                </a:endParaRPr>
              </a:p>
            </p:txBody>
          </p:sp>
          <p:sp>
            <p:nvSpPr>
              <p:cNvPr id="25" name="Freeform: Shape 24">
                <a:extLst>
                  <a:ext uri="{FF2B5EF4-FFF2-40B4-BE49-F238E27FC236}">
                    <a16:creationId xmlns:a16="http://schemas.microsoft.com/office/drawing/2014/main" id="{53462ABB-D635-4A46-8D7B-B314155E510A}"/>
                  </a:ext>
                </a:extLst>
              </p:cNvPr>
              <p:cNvSpPr/>
              <p:nvPr/>
            </p:nvSpPr>
            <p:spPr>
              <a:xfrm>
                <a:off x="6263956"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grpSp>
        <p:sp>
          <p:nvSpPr>
            <p:cNvPr id="17" name="Rectangle 16">
              <a:extLst>
                <a:ext uri="{FF2B5EF4-FFF2-40B4-BE49-F238E27FC236}">
                  <a16:creationId xmlns:a16="http://schemas.microsoft.com/office/drawing/2014/main" id="{9EF609B6-4A2D-4AB3-A909-287F5A319BF4}"/>
                </a:ext>
              </a:extLst>
            </p:cNvPr>
            <p:cNvSpPr/>
            <p:nvPr/>
          </p:nvSpPr>
          <p:spPr>
            <a:xfrm>
              <a:off x="7696061"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Denim textile production</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8" name="Rectangle 17">
              <a:extLst>
                <a:ext uri="{FF2B5EF4-FFF2-40B4-BE49-F238E27FC236}">
                  <a16:creationId xmlns:a16="http://schemas.microsoft.com/office/drawing/2014/main" id="{217F8089-0852-49B8-945A-313A18500A88}"/>
                </a:ext>
              </a:extLst>
            </p:cNvPr>
            <p:cNvSpPr/>
            <p:nvPr/>
          </p:nvSpPr>
          <p:spPr>
            <a:xfrm>
              <a:off x="8678524"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Transport</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9" name="Rectangle 18">
              <a:extLst>
                <a:ext uri="{FF2B5EF4-FFF2-40B4-BE49-F238E27FC236}">
                  <a16:creationId xmlns:a16="http://schemas.microsoft.com/office/drawing/2014/main" id="{8AF059AB-1EE9-4B7A-ACDC-4D4C569503E4}"/>
                </a:ext>
              </a:extLst>
            </p:cNvPr>
            <p:cNvSpPr/>
            <p:nvPr/>
          </p:nvSpPr>
          <p:spPr>
            <a:xfrm>
              <a:off x="9660985"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Jeans manufacturing</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20" name="Rectangle 19">
              <a:extLst>
                <a:ext uri="{FF2B5EF4-FFF2-40B4-BE49-F238E27FC236}">
                  <a16:creationId xmlns:a16="http://schemas.microsoft.com/office/drawing/2014/main" id="{4AFA1359-F41F-4DFA-8FF9-82D83F2075D2}"/>
                </a:ext>
              </a:extLst>
            </p:cNvPr>
            <p:cNvSpPr/>
            <p:nvPr/>
          </p:nvSpPr>
          <p:spPr>
            <a:xfrm>
              <a:off x="10684585" y="644347"/>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Transport</a:t>
              </a:r>
              <a:endParaRPr lang="en-NL" sz="900">
                <a:solidFill>
                  <a:schemeClr val="bg1"/>
                </a:solidFill>
                <a:latin typeface="Calibri Light" panose="020F0302020204030204" pitchFamily="34" charset="0"/>
                <a:ea typeface="ＭＳ Ｐゴシック" panose="020B0600070205080204" pitchFamily="34" charset="-128"/>
              </a:endParaRPr>
            </a:p>
          </p:txBody>
        </p:sp>
      </p:grpSp>
      <p:graphicFrame>
        <p:nvGraphicFramePr>
          <p:cNvPr id="43" name="Grafiek 17">
            <a:extLst>
              <a:ext uri="{FF2B5EF4-FFF2-40B4-BE49-F238E27FC236}">
                <a16:creationId xmlns:a16="http://schemas.microsoft.com/office/drawing/2014/main" id="{FABE319D-DF3A-42B8-8C5D-55B10C120FED}"/>
              </a:ext>
            </a:extLst>
          </p:cNvPr>
          <p:cNvGraphicFramePr>
            <a:graphicFrameLocks/>
          </p:cNvGraphicFramePr>
          <p:nvPr>
            <p:extLst>
              <p:ext uri="{D42A27DB-BD31-4B8C-83A1-F6EECF244321}">
                <p14:modId xmlns:p14="http://schemas.microsoft.com/office/powerpoint/2010/main" val="3133672014"/>
              </p:ext>
            </p:extLst>
          </p:nvPr>
        </p:nvGraphicFramePr>
        <p:xfrm>
          <a:off x="6844938" y="1714970"/>
          <a:ext cx="4774338" cy="43410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646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afiek 17">
            <a:extLst>
              <a:ext uri="{FF2B5EF4-FFF2-40B4-BE49-F238E27FC236}">
                <a16:creationId xmlns:a16="http://schemas.microsoft.com/office/drawing/2014/main" id="{2F9CCB2B-D93A-465D-81B0-E211D6E97F3C}"/>
              </a:ext>
            </a:extLst>
          </p:cNvPr>
          <p:cNvGraphicFramePr>
            <a:graphicFrameLocks/>
          </p:cNvGraphicFramePr>
          <p:nvPr>
            <p:extLst>
              <p:ext uri="{D42A27DB-BD31-4B8C-83A1-F6EECF244321}">
                <p14:modId xmlns:p14="http://schemas.microsoft.com/office/powerpoint/2010/main" val="657569183"/>
              </p:ext>
            </p:extLst>
          </p:nvPr>
        </p:nvGraphicFramePr>
        <p:xfrm>
          <a:off x="3667761" y="4053828"/>
          <a:ext cx="4145280" cy="14920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056C4394-B365-442E-97F0-F1050FD283C1}"/>
              </a:ext>
            </a:extLst>
          </p:cNvPr>
          <p:cNvSpPr>
            <a:spLocks noGrp="1"/>
          </p:cNvSpPr>
          <p:nvPr>
            <p:ph type="body" sz="quarter" idx="10"/>
          </p:nvPr>
        </p:nvSpPr>
        <p:spPr/>
        <p:txBody>
          <a:bodyPr/>
          <a:lstStyle/>
          <a:p>
            <a:r>
              <a:rPr lang="en-GB"/>
              <a:t>Transport accounts for relatively small environmental costs</a:t>
            </a:r>
            <a:endParaRPr lang="nl-NL"/>
          </a:p>
        </p:txBody>
      </p:sp>
      <p:sp>
        <p:nvSpPr>
          <p:cNvPr id="4" name="Text Placeholder 3">
            <a:extLst>
              <a:ext uri="{FF2B5EF4-FFF2-40B4-BE49-F238E27FC236}">
                <a16:creationId xmlns:a16="http://schemas.microsoft.com/office/drawing/2014/main" id="{4CB7D73B-C33C-416C-BAF1-47B99802568E}"/>
              </a:ext>
            </a:extLst>
          </p:cNvPr>
          <p:cNvSpPr>
            <a:spLocks noGrp="1"/>
          </p:cNvSpPr>
          <p:nvPr>
            <p:ph type="body" sz="quarter" idx="11"/>
          </p:nvPr>
        </p:nvSpPr>
        <p:spPr>
          <a:xfrm>
            <a:off x="609599" y="2251587"/>
            <a:ext cx="5486400" cy="4108573"/>
          </a:xfrm>
        </p:spPr>
        <p:txBody>
          <a:bodyPr numCol="2"/>
          <a:lstStyle/>
          <a:p>
            <a:pPr algn="just"/>
            <a:r>
              <a:rPr lang="en-GB"/>
              <a:t>In the value chain, two transport steps are included. First, the transportation of the denim textile from India to Bangladesh, by sea freight. Second, transportation over sea of the ready-made garment from Bangladesh to the Netherlands. </a:t>
            </a:r>
          </a:p>
          <a:p>
            <a:pPr algn="just"/>
            <a:r>
              <a:rPr lang="en-GB"/>
              <a:t>In the transportation step, we focus on environmental externalities, such as climate change, energy use, and air and water pollution. Social externalities in shipping exist, but are assumed only a small proportion of the workers involved in the jeans value chain, and as such deemed negligible.</a:t>
            </a:r>
          </a:p>
          <a:p>
            <a:pPr algn="just"/>
            <a:r>
              <a:rPr lang="en-GB"/>
              <a:t>The true price gap for the transportation to Bangladesh amounts to less than € 0.01. The true price gap for the transportation to the Netherlands is less than € 0.04. Both are mainly driven by water pollution. </a:t>
            </a:r>
          </a:p>
          <a:p>
            <a:pPr algn="just"/>
            <a:r>
              <a:rPr lang="en-GB"/>
              <a:t>Even though there are notable environmental externalities from sea freight, these costs are relatively small per pair of jeans due to large volumes of jeans per shipment.</a:t>
            </a:r>
          </a:p>
          <a:p>
            <a:pPr algn="just"/>
            <a:endParaRPr lang="nl-NL"/>
          </a:p>
        </p:txBody>
      </p:sp>
      <p:sp>
        <p:nvSpPr>
          <p:cNvPr id="7" name="TextBox 6">
            <a:extLst>
              <a:ext uri="{FF2B5EF4-FFF2-40B4-BE49-F238E27FC236}">
                <a16:creationId xmlns:a16="http://schemas.microsoft.com/office/drawing/2014/main" id="{4725FCC1-BA0D-4889-8D37-339A53B1C85F}"/>
              </a:ext>
            </a:extLst>
          </p:cNvPr>
          <p:cNvSpPr txBox="1"/>
          <p:nvPr/>
        </p:nvSpPr>
        <p:spPr>
          <a:xfrm>
            <a:off x="4250705" y="5830350"/>
            <a:ext cx="6621113" cy="369332"/>
          </a:xfrm>
          <a:prstGeom prst="rect">
            <a:avLst/>
          </a:prstGeom>
          <a:noFill/>
          <a:ln>
            <a:noFill/>
          </a:ln>
        </p:spPr>
        <p:txBody>
          <a:bodyPr wrap="square" rtlCol="0">
            <a:spAutoFit/>
          </a:bodyPr>
          <a:lstStyle/>
          <a:p>
            <a:pPr algn="just"/>
            <a:r>
              <a:rPr lang="en-US" sz="900">
                <a:solidFill>
                  <a:schemeClr val="accent1"/>
                </a:solidFill>
                <a:latin typeface="Calibri Light" panose="020F0302020204030204" pitchFamily="34" charset="0"/>
                <a:cs typeface="Calibri Light" panose="020F0302020204030204" pitchFamily="34" charset="0"/>
              </a:rPr>
              <a:t>True price gap for the transportation of denim textile from India to Bangladesh (left figure) and transportation from Bangladesh to the Netherlands (right figure) (EUR/pair of jeans). </a:t>
            </a:r>
          </a:p>
        </p:txBody>
      </p:sp>
      <p:grpSp>
        <p:nvGrpSpPr>
          <p:cNvPr id="8" name="Group 7">
            <a:extLst>
              <a:ext uri="{FF2B5EF4-FFF2-40B4-BE49-F238E27FC236}">
                <a16:creationId xmlns:a16="http://schemas.microsoft.com/office/drawing/2014/main" id="{D7C6A33C-A5E5-453D-9FCB-FC92C60054BD}"/>
              </a:ext>
            </a:extLst>
          </p:cNvPr>
          <p:cNvGrpSpPr/>
          <p:nvPr/>
        </p:nvGrpSpPr>
        <p:grpSpPr>
          <a:xfrm>
            <a:off x="6503554" y="644347"/>
            <a:ext cx="5078846" cy="658797"/>
            <a:chOff x="6503554" y="644347"/>
            <a:chExt cx="5078846" cy="658797"/>
          </a:xfrm>
        </p:grpSpPr>
        <p:grpSp>
          <p:nvGrpSpPr>
            <p:cNvPr id="9" name="Group 8">
              <a:extLst>
                <a:ext uri="{FF2B5EF4-FFF2-40B4-BE49-F238E27FC236}">
                  <a16:creationId xmlns:a16="http://schemas.microsoft.com/office/drawing/2014/main" id="{9AD58082-4891-41DF-9FA2-B0C904428C8F}"/>
                </a:ext>
              </a:extLst>
            </p:cNvPr>
            <p:cNvGrpSpPr/>
            <p:nvPr/>
          </p:nvGrpSpPr>
          <p:grpSpPr>
            <a:xfrm>
              <a:off x="6503554" y="653987"/>
              <a:ext cx="5078846" cy="649157"/>
              <a:chOff x="3308865" y="709613"/>
              <a:chExt cx="7638181" cy="882000"/>
            </a:xfrm>
          </p:grpSpPr>
          <p:sp>
            <p:nvSpPr>
              <p:cNvPr id="14" name="Freeform: Shape 13">
                <a:extLst>
                  <a:ext uri="{FF2B5EF4-FFF2-40B4-BE49-F238E27FC236}">
                    <a16:creationId xmlns:a16="http://schemas.microsoft.com/office/drawing/2014/main" id="{A0B64E45-7902-4127-AF13-55D1A9C96A5B}"/>
                  </a:ext>
                </a:extLst>
              </p:cNvPr>
              <p:cNvSpPr/>
              <p:nvPr/>
            </p:nvSpPr>
            <p:spPr>
              <a:xfrm>
                <a:off x="3308865" y="709613"/>
                <a:ext cx="1728000" cy="880149"/>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0 w 2200372"/>
                  <a:gd name="connsiteY5"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372" h="880149">
                    <a:moveTo>
                      <a:pt x="0" y="0"/>
                    </a:moveTo>
                    <a:lnTo>
                      <a:pt x="1760298" y="0"/>
                    </a:lnTo>
                    <a:lnTo>
                      <a:pt x="2200372" y="440075"/>
                    </a:lnTo>
                    <a:lnTo>
                      <a:pt x="1760298" y="880149"/>
                    </a:lnTo>
                    <a:lnTo>
                      <a:pt x="0" y="880149"/>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028" tIns="112014" rIns="276044" bIns="112014" numCol="1" spcCol="1270" anchor="ctr" anchorCtr="0">
                <a:noAutofit/>
              </a:bodyPr>
              <a:lstStyle/>
              <a:p>
                <a:pPr marL="0" lvl="0" indent="0" algn="ctr" defTabSz="1866900">
                  <a:lnSpc>
                    <a:spcPct val="90000"/>
                  </a:lnSpc>
                  <a:spcBef>
                    <a:spcPct val="0"/>
                  </a:spcBef>
                  <a:spcAft>
                    <a:spcPct val="35000"/>
                  </a:spcAft>
                  <a:buNone/>
                </a:pPr>
                <a:r>
                  <a:rPr lang="en-GB" sz="900">
                    <a:latin typeface="Calibri Light" panose="020F0302020204030204" pitchFamily="34" charset="0"/>
                    <a:cs typeface="Calibri Light" panose="020F0302020204030204" pitchFamily="34" charset="0"/>
                  </a:rPr>
                  <a:t>Cotton</a:t>
                </a:r>
                <a:r>
                  <a:rPr lang="en-GB" sz="900" kern="1200">
                    <a:latin typeface="Calibri Light" panose="020F0302020204030204" pitchFamily="34" charset="0"/>
                    <a:cs typeface="Calibri Light" panose="020F0302020204030204" pitchFamily="34" charset="0"/>
                  </a:rPr>
                  <a:t> cultivation</a:t>
                </a:r>
              </a:p>
            </p:txBody>
          </p:sp>
          <p:sp>
            <p:nvSpPr>
              <p:cNvPr id="15" name="Freeform: Shape 14">
                <a:extLst>
                  <a:ext uri="{FF2B5EF4-FFF2-40B4-BE49-F238E27FC236}">
                    <a16:creationId xmlns:a16="http://schemas.microsoft.com/office/drawing/2014/main" id="{4501AA38-9C7A-450B-9C00-E8B04C60416C}"/>
                  </a:ext>
                </a:extLst>
              </p:cNvPr>
              <p:cNvSpPr/>
              <p:nvPr/>
            </p:nvSpPr>
            <p:spPr>
              <a:xfrm>
                <a:off x="4786411"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endParaRPr lang="en-GB" sz="600">
                  <a:latin typeface="Calibri Light" panose="020F0302020204030204" pitchFamily="34" charset="0"/>
                  <a:cs typeface="Calibri Light" panose="020F0302020204030204" pitchFamily="34" charset="0"/>
                </a:endParaRPr>
              </a:p>
            </p:txBody>
          </p:sp>
          <p:sp>
            <p:nvSpPr>
              <p:cNvPr id="16" name="Freeform: Shape 15">
                <a:extLst>
                  <a:ext uri="{FF2B5EF4-FFF2-40B4-BE49-F238E27FC236}">
                    <a16:creationId xmlns:a16="http://schemas.microsoft.com/office/drawing/2014/main" id="{0C9D5197-C445-4A97-AA24-F8220293666C}"/>
                  </a:ext>
                </a:extLst>
              </p:cNvPr>
              <p:cNvSpPr/>
              <p:nvPr/>
            </p:nvSpPr>
            <p:spPr>
              <a:xfrm>
                <a:off x="7741501"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FFA6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sp>
            <p:nvSpPr>
              <p:cNvPr id="17" name="Freeform: Shape 16">
                <a:extLst>
                  <a:ext uri="{FF2B5EF4-FFF2-40B4-BE49-F238E27FC236}">
                    <a16:creationId xmlns:a16="http://schemas.microsoft.com/office/drawing/2014/main" id="{3B92212D-9132-43C6-8BF7-8C15D75DF83F}"/>
                  </a:ext>
                </a:extLst>
              </p:cNvPr>
              <p:cNvSpPr/>
              <p:nvPr/>
            </p:nvSpPr>
            <p:spPr>
              <a:xfrm>
                <a:off x="9219046"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sp>
            <p:nvSpPr>
              <p:cNvPr id="18" name="Freeform: Shape 17">
                <a:extLst>
                  <a:ext uri="{FF2B5EF4-FFF2-40B4-BE49-F238E27FC236}">
                    <a16:creationId xmlns:a16="http://schemas.microsoft.com/office/drawing/2014/main" id="{DAB4E66D-90D1-44E3-A271-0E8D6D1F62B6}"/>
                  </a:ext>
                </a:extLst>
              </p:cNvPr>
              <p:cNvSpPr/>
              <p:nvPr/>
            </p:nvSpPr>
            <p:spPr>
              <a:xfrm>
                <a:off x="6263956" y="709613"/>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algn="ctr" defTabSz="1866900">
                  <a:lnSpc>
                    <a:spcPct val="90000"/>
                  </a:lnSpc>
                  <a:spcBef>
                    <a:spcPct val="0"/>
                  </a:spcBef>
                  <a:spcAft>
                    <a:spcPct val="35000"/>
                  </a:spcAft>
                </a:pPr>
                <a:endParaRPr lang="en-GB" sz="700">
                  <a:latin typeface="Calibri Light" panose="020F0302020204030204" pitchFamily="34" charset="0"/>
                  <a:cs typeface="Calibri Light" panose="020F0302020204030204" pitchFamily="34" charset="0"/>
                </a:endParaRPr>
              </a:p>
            </p:txBody>
          </p:sp>
        </p:grpSp>
        <p:sp>
          <p:nvSpPr>
            <p:cNvPr id="10" name="Rectangle 9">
              <a:extLst>
                <a:ext uri="{FF2B5EF4-FFF2-40B4-BE49-F238E27FC236}">
                  <a16:creationId xmlns:a16="http://schemas.microsoft.com/office/drawing/2014/main" id="{EA552DCC-9713-413A-885B-295EBE31ADF3}"/>
                </a:ext>
              </a:extLst>
            </p:cNvPr>
            <p:cNvSpPr/>
            <p:nvPr/>
          </p:nvSpPr>
          <p:spPr>
            <a:xfrm>
              <a:off x="7696061"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Denim textile production</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1" name="Rectangle 10">
              <a:extLst>
                <a:ext uri="{FF2B5EF4-FFF2-40B4-BE49-F238E27FC236}">
                  <a16:creationId xmlns:a16="http://schemas.microsoft.com/office/drawing/2014/main" id="{69B324FB-48F8-4008-8BED-425A487C7244}"/>
                </a:ext>
              </a:extLst>
            </p:cNvPr>
            <p:cNvSpPr/>
            <p:nvPr/>
          </p:nvSpPr>
          <p:spPr>
            <a:xfrm>
              <a:off x="8678524"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Transport</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2" name="Rectangle 11">
              <a:extLst>
                <a:ext uri="{FF2B5EF4-FFF2-40B4-BE49-F238E27FC236}">
                  <a16:creationId xmlns:a16="http://schemas.microsoft.com/office/drawing/2014/main" id="{47361117-B70D-47F1-9D3E-9C08D5394158}"/>
                </a:ext>
              </a:extLst>
            </p:cNvPr>
            <p:cNvSpPr/>
            <p:nvPr/>
          </p:nvSpPr>
          <p:spPr>
            <a:xfrm>
              <a:off x="9660985" y="653988"/>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Jeans manufacturing</a:t>
              </a:r>
              <a:endParaRPr lang="en-NL" sz="900">
                <a:solidFill>
                  <a:schemeClr val="bg1"/>
                </a:solidFill>
                <a:latin typeface="Calibri Light" panose="020F0302020204030204" pitchFamily="34" charset="0"/>
                <a:ea typeface="ＭＳ Ｐゴシック" panose="020B0600070205080204" pitchFamily="34" charset="-128"/>
              </a:endParaRPr>
            </a:p>
          </p:txBody>
        </p:sp>
        <p:sp>
          <p:nvSpPr>
            <p:cNvPr id="13" name="Rectangle 12">
              <a:extLst>
                <a:ext uri="{FF2B5EF4-FFF2-40B4-BE49-F238E27FC236}">
                  <a16:creationId xmlns:a16="http://schemas.microsoft.com/office/drawing/2014/main" id="{D81868B4-F7F0-42A6-9DC4-B9EEC3338A75}"/>
                </a:ext>
              </a:extLst>
            </p:cNvPr>
            <p:cNvSpPr/>
            <p:nvPr/>
          </p:nvSpPr>
          <p:spPr>
            <a:xfrm>
              <a:off x="10684585" y="644347"/>
              <a:ext cx="728907" cy="647794"/>
            </a:xfrm>
            <a:prstGeom prst="rect">
              <a:avLst/>
            </a:prstGeom>
            <a:no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sz="900">
                  <a:solidFill>
                    <a:schemeClr val="bg1"/>
                  </a:solidFill>
                  <a:latin typeface="Calibri Light" panose="020F0302020204030204" pitchFamily="34" charset="0"/>
                  <a:ea typeface="ＭＳ Ｐゴシック" panose="020B0600070205080204" pitchFamily="34" charset="-128"/>
                </a:rPr>
                <a:t>Transport</a:t>
              </a:r>
              <a:endParaRPr lang="en-NL" sz="900">
                <a:solidFill>
                  <a:schemeClr val="bg1"/>
                </a:solidFill>
                <a:latin typeface="Calibri Light" panose="020F0302020204030204" pitchFamily="34" charset="0"/>
                <a:ea typeface="ＭＳ Ｐゴシック" panose="020B0600070205080204" pitchFamily="34" charset="-128"/>
              </a:endParaRPr>
            </a:p>
          </p:txBody>
        </p:sp>
      </p:grpSp>
      <p:graphicFrame>
        <p:nvGraphicFramePr>
          <p:cNvPr id="22" name="Grafiek 17">
            <a:extLst>
              <a:ext uri="{FF2B5EF4-FFF2-40B4-BE49-F238E27FC236}">
                <a16:creationId xmlns:a16="http://schemas.microsoft.com/office/drawing/2014/main" id="{D9D39823-9CF8-4D46-8B37-13096C563803}"/>
              </a:ext>
            </a:extLst>
          </p:cNvPr>
          <p:cNvGraphicFramePr>
            <a:graphicFrameLocks/>
          </p:cNvGraphicFramePr>
          <p:nvPr>
            <p:extLst>
              <p:ext uri="{D42A27DB-BD31-4B8C-83A1-F6EECF244321}">
                <p14:modId xmlns:p14="http://schemas.microsoft.com/office/powerpoint/2010/main" val="3479141539"/>
              </p:ext>
            </p:extLst>
          </p:nvPr>
        </p:nvGraphicFramePr>
        <p:xfrm>
          <a:off x="7705730" y="2251587"/>
          <a:ext cx="4603591" cy="32943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896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7E672A-B544-4744-B7DD-87260C9CC187}"/>
              </a:ext>
            </a:extLst>
          </p:cNvPr>
          <p:cNvSpPr>
            <a:spLocks noGrp="1"/>
          </p:cNvSpPr>
          <p:nvPr>
            <p:ph type="title"/>
          </p:nvPr>
        </p:nvSpPr>
        <p:spPr/>
        <p:txBody>
          <a:bodyPr/>
          <a:lstStyle/>
          <a:p>
            <a:r>
              <a:rPr lang="en-US"/>
              <a:t>True price of jeans towards 2030</a:t>
            </a:r>
            <a:endParaRPr lang="en-NL"/>
          </a:p>
        </p:txBody>
      </p:sp>
      <p:sp>
        <p:nvSpPr>
          <p:cNvPr id="6" name="Content Placeholder 5">
            <a:extLst>
              <a:ext uri="{FF2B5EF4-FFF2-40B4-BE49-F238E27FC236}">
                <a16:creationId xmlns:a16="http://schemas.microsoft.com/office/drawing/2014/main" id="{EBBCAC4D-8FBC-4750-85C1-803DB2F034B1}"/>
              </a:ext>
            </a:extLst>
          </p:cNvPr>
          <p:cNvSpPr>
            <a:spLocks noGrp="1"/>
          </p:cNvSpPr>
          <p:nvPr>
            <p:ph sz="quarter" idx="10"/>
          </p:nvPr>
        </p:nvSpPr>
        <p:spPr/>
        <p:txBody>
          <a:bodyPr/>
          <a:lstStyle/>
          <a:p>
            <a:pPr algn="ctr"/>
            <a:r>
              <a:rPr lang="en-US" sz="13800"/>
              <a:t>3</a:t>
            </a:r>
            <a:endParaRPr lang="en-NL" sz="13800"/>
          </a:p>
        </p:txBody>
      </p:sp>
    </p:spTree>
    <p:extLst>
      <p:ext uri="{BB962C8B-B14F-4D97-AF65-F5344CB8AC3E}">
        <p14:creationId xmlns:p14="http://schemas.microsoft.com/office/powerpoint/2010/main" val="3623586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D15707-150A-4C7C-B0A3-F5EECC066A18}"/>
              </a:ext>
            </a:extLst>
          </p:cNvPr>
          <p:cNvSpPr>
            <a:spLocks noGrp="1"/>
          </p:cNvSpPr>
          <p:nvPr>
            <p:ph type="body" sz="quarter" idx="10"/>
          </p:nvPr>
        </p:nvSpPr>
        <p:spPr/>
        <p:txBody>
          <a:bodyPr/>
          <a:lstStyle/>
          <a:p>
            <a:r>
              <a:rPr lang="en-US"/>
              <a:t>Improving the sustainability of the jeans value chain</a:t>
            </a:r>
            <a:endParaRPr lang="en-NL"/>
          </a:p>
        </p:txBody>
      </p:sp>
      <p:sp>
        <p:nvSpPr>
          <p:cNvPr id="5" name="Text Placeholder 4">
            <a:extLst>
              <a:ext uri="{FF2B5EF4-FFF2-40B4-BE49-F238E27FC236}">
                <a16:creationId xmlns:a16="http://schemas.microsoft.com/office/drawing/2014/main" id="{F6E019C7-7BF9-474E-BF59-E79D7A22B300}"/>
              </a:ext>
            </a:extLst>
          </p:cNvPr>
          <p:cNvSpPr>
            <a:spLocks noGrp="1"/>
          </p:cNvSpPr>
          <p:nvPr>
            <p:ph type="body" sz="quarter" idx="11"/>
          </p:nvPr>
        </p:nvSpPr>
        <p:spPr>
          <a:xfrm>
            <a:off x="609600" y="2992423"/>
            <a:ext cx="11004550" cy="3154453"/>
          </a:xfrm>
        </p:spPr>
        <p:txBody>
          <a:bodyPr/>
          <a:lstStyle/>
          <a:p>
            <a:pPr algn="just"/>
            <a:r>
              <a:rPr lang="en-GB"/>
              <a:t>The first part of this report focused mainly on the external costs of the phases of jeans production. Of course, the global jeans sector also has a strong positive effect on developing economies. </a:t>
            </a:r>
          </a:p>
          <a:p>
            <a:pPr algn="just"/>
            <a:r>
              <a:rPr lang="en-GB"/>
              <a:t>Cotton in India is grown by around 5.8 million farmers and </a:t>
            </a:r>
            <a:r>
              <a:rPr lang="en-US"/>
              <a:t>50 </a:t>
            </a:r>
            <a:r>
              <a:rPr lang="en-GB"/>
              <a:t>million</a:t>
            </a:r>
            <a:r>
              <a:rPr lang="en-US"/>
              <a:t> people indirectly depend on the cotton sector for their livelihood</a:t>
            </a:r>
            <a:r>
              <a:rPr lang="en-US" baseline="30000"/>
              <a:t>1)</a:t>
            </a:r>
            <a:r>
              <a:rPr lang="en-US"/>
              <a:t>. In addition, the manufacturing of jeans – and other textiles – in Bangladesh is a major driver of the country’s economy. The ready-made garment (RMG) industry employs around 20 million people and covers over 80% of Bangladesh’s total exports</a:t>
            </a:r>
            <a:r>
              <a:rPr lang="en-US" baseline="30000"/>
              <a:t>2)</a:t>
            </a:r>
            <a:r>
              <a:rPr lang="en-US"/>
              <a:t>.</a:t>
            </a:r>
          </a:p>
          <a:p>
            <a:pPr algn="just"/>
            <a:endParaRPr lang="en-US"/>
          </a:p>
          <a:p>
            <a:pPr algn="just"/>
            <a:r>
              <a:rPr lang="en-GB" b="1"/>
              <a:t>Roadmap to a sustainable jeans sector</a:t>
            </a:r>
          </a:p>
          <a:p>
            <a:pPr algn="just"/>
            <a:r>
              <a:rPr lang="en-US"/>
              <a:t>However, to become a sustainable sector, the jeans industry should focus on decreasing the harm to society. An effort to draft a complete assessment of externalities can be input for a roadmap towards an increasingly sustainable sector. </a:t>
            </a:r>
            <a:r>
              <a:rPr lang="en-GB"/>
              <a:t>Using the insights offered by the true price analysis of the jeans value chain, this section identifies and discusses next steps. The main areas for improvement are typically the steps in the value chain with the largest externalities, in this case cotton cultivation and denim textile production.</a:t>
            </a:r>
          </a:p>
          <a:p>
            <a:pPr algn="just"/>
            <a:endParaRPr lang="en-US" b="1"/>
          </a:p>
          <a:p>
            <a:pPr algn="just"/>
            <a:endParaRPr lang="en-US" b="1"/>
          </a:p>
          <a:p>
            <a:pPr algn="just"/>
            <a:r>
              <a:rPr lang="en-US" b="1"/>
              <a:t>Cotton cultivation</a:t>
            </a:r>
          </a:p>
          <a:p>
            <a:pPr algn="just"/>
            <a:r>
              <a:rPr lang="en-US"/>
              <a:t>The cultivation of cotton contributes 25% to the total true price gap of a pair of jeans, mainly driven by water use and low wages/earnings. In India, where cotton is produced mainly by smallholder farmers with relatively low yields per ha, it is difficult to earn a living income. </a:t>
            </a:r>
          </a:p>
          <a:p>
            <a:pPr algn="just"/>
            <a:r>
              <a:rPr lang="en-US"/>
              <a:t>Investing in better technologies, increasing transparency measures, providing training to farmers and improving working conditions of hired </a:t>
            </a:r>
            <a:r>
              <a:rPr lang="en-US" err="1"/>
              <a:t>labour</a:t>
            </a:r>
            <a:r>
              <a:rPr lang="en-US"/>
              <a:t> could contribute significantly to decreasing the true price gap of jeans.</a:t>
            </a:r>
          </a:p>
          <a:p>
            <a:pPr algn="just"/>
            <a:endParaRPr lang="en-US"/>
          </a:p>
          <a:p>
            <a:pPr algn="just"/>
            <a:endParaRPr lang="en-US"/>
          </a:p>
          <a:p>
            <a:pPr algn="just"/>
            <a:r>
              <a:rPr lang="en-GB" b="1"/>
              <a:t>Denim textile production</a:t>
            </a:r>
          </a:p>
          <a:p>
            <a:pPr algn="just"/>
            <a:r>
              <a:rPr lang="en-GB"/>
              <a:t>Workers in denim textile production suffer from poor working conditions, low wages and the occurrence of bonded labour. </a:t>
            </a:r>
          </a:p>
          <a:p>
            <a:pPr algn="just"/>
            <a:r>
              <a:rPr lang="en-GB"/>
              <a:t>Improving this sector is not easy. Addressing the predominantly social issues requires understanding the societal and cultural context in which these take place</a:t>
            </a:r>
            <a:r>
              <a:rPr lang="en-GB" baseline="30000"/>
              <a:t>3)</a:t>
            </a:r>
            <a:r>
              <a:rPr lang="en-GB"/>
              <a:t>. Moreover, there is fierce international competition, so an exclusion strategy may only lead to a shift in location of externalities. </a:t>
            </a:r>
          </a:p>
          <a:p>
            <a:pPr algn="just"/>
            <a:r>
              <a:rPr lang="en-GB"/>
              <a:t>Working together with (local) governments, organizations and communities can combine more sustainable production with economic development.</a:t>
            </a:r>
            <a:endParaRPr lang="en-US"/>
          </a:p>
        </p:txBody>
      </p:sp>
      <p:sp>
        <p:nvSpPr>
          <p:cNvPr id="27" name="TextBox 26">
            <a:extLst>
              <a:ext uri="{FF2B5EF4-FFF2-40B4-BE49-F238E27FC236}">
                <a16:creationId xmlns:a16="http://schemas.microsoft.com/office/drawing/2014/main" id="{75566B43-4246-4DA2-84F4-987C8BB1E505}"/>
              </a:ext>
            </a:extLst>
          </p:cNvPr>
          <p:cNvSpPr txBox="1"/>
          <p:nvPr/>
        </p:nvSpPr>
        <p:spPr>
          <a:xfrm>
            <a:off x="9545481" y="1013030"/>
            <a:ext cx="2036919" cy="1477328"/>
          </a:xfrm>
          <a:prstGeom prst="rect">
            <a:avLst/>
          </a:prstGeom>
          <a:noFill/>
          <a:ln>
            <a:noFill/>
          </a:ln>
        </p:spPr>
        <p:txBody>
          <a:bodyPr wrap="square" rtlCol="0">
            <a:spAutoFit/>
          </a:bodyPr>
          <a:lstStyle/>
          <a:p>
            <a:pPr algn="just"/>
            <a:r>
              <a:rPr lang="en-US" sz="900">
                <a:solidFill>
                  <a:schemeClr val="accent1"/>
                </a:solidFill>
                <a:latin typeface="Calibri Light" panose="020F0302020204030204" pitchFamily="34" charset="0"/>
                <a:cs typeface="Calibri Light" panose="020F0302020204030204" pitchFamily="34" charset="0"/>
              </a:rPr>
              <a:t>Visual representation of a roadmap towards a more sustainable jeans sector. The current level of social and environmental costs be reduced though a number canof targeted interventions by the  fashion industry, closing the true price gap (ceteris paribus for each intervention). The interventions are explained in more detail on the next page. </a:t>
            </a:r>
          </a:p>
        </p:txBody>
      </p:sp>
      <p:sp>
        <p:nvSpPr>
          <p:cNvPr id="31" name="TextBox 30">
            <a:extLst>
              <a:ext uri="{FF2B5EF4-FFF2-40B4-BE49-F238E27FC236}">
                <a16:creationId xmlns:a16="http://schemas.microsoft.com/office/drawing/2014/main" id="{7B68B156-A645-424F-9165-CA47884A4FEF}"/>
              </a:ext>
            </a:extLst>
          </p:cNvPr>
          <p:cNvSpPr txBox="1"/>
          <p:nvPr/>
        </p:nvSpPr>
        <p:spPr>
          <a:xfrm>
            <a:off x="651510" y="6378403"/>
            <a:ext cx="6390640" cy="184666"/>
          </a:xfrm>
          <a:prstGeom prst="rect">
            <a:avLst/>
          </a:prstGeom>
          <a:noFill/>
          <a:ln>
            <a:noFill/>
          </a:ln>
        </p:spPr>
        <p:txBody>
          <a:bodyPr wrap="square" rtlCol="0">
            <a:spAutoFit/>
          </a:bodyPr>
          <a:lstStyle/>
          <a:p>
            <a:r>
              <a:rPr lang="en-US" sz="600">
                <a:solidFill>
                  <a:schemeClr val="tx1">
                    <a:lumMod val="65000"/>
                    <a:lumOff val="35000"/>
                  </a:schemeClr>
                </a:solidFill>
                <a:latin typeface="Calibri Light" panose="020F0302020204030204" pitchFamily="34" charset="0"/>
                <a:cs typeface="Calibri Light" panose="020F0302020204030204" pitchFamily="34" charset="0"/>
              </a:rPr>
              <a:t>1) India Today (2018); 2) BGMEA (2019); 3) Delaney &amp; Connor (2016)</a:t>
            </a:r>
            <a:endParaRPr lang="en-US" sz="700">
              <a:solidFill>
                <a:schemeClr val="tx1">
                  <a:lumMod val="75000"/>
                  <a:lumOff val="25000"/>
                </a:schemeClr>
              </a:solidFill>
              <a:latin typeface="Calibri Light" panose="020F0302020204030204" pitchFamily="34" charset="0"/>
              <a:cs typeface="Calibri Light" panose="020F0302020204030204" pitchFamily="34" charset="0"/>
            </a:endParaRPr>
          </a:p>
        </p:txBody>
      </p:sp>
      <p:graphicFrame>
        <p:nvGraphicFramePr>
          <p:cNvPr id="8" name="Chart 7">
            <a:extLst>
              <a:ext uri="{FF2B5EF4-FFF2-40B4-BE49-F238E27FC236}">
                <a16:creationId xmlns:a16="http://schemas.microsoft.com/office/drawing/2014/main" id="{D16E943E-7EE5-42B3-8A1E-AF301CFEA6B3}"/>
              </a:ext>
            </a:extLst>
          </p:cNvPr>
          <p:cNvGraphicFramePr>
            <a:graphicFrameLocks/>
          </p:cNvGraphicFramePr>
          <p:nvPr>
            <p:extLst>
              <p:ext uri="{D42A27DB-BD31-4B8C-83A1-F6EECF244321}">
                <p14:modId xmlns:p14="http://schemas.microsoft.com/office/powerpoint/2010/main" val="394658755"/>
              </p:ext>
            </p:extLst>
          </p:nvPr>
        </p:nvGraphicFramePr>
        <p:xfrm>
          <a:off x="3754119" y="579119"/>
          <a:ext cx="5339082" cy="2413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8403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C357EA-2E4E-4F51-BB83-074A0CA8E970}"/>
              </a:ext>
            </a:extLst>
          </p:cNvPr>
          <p:cNvSpPr>
            <a:spLocks noGrp="1"/>
          </p:cNvSpPr>
          <p:nvPr>
            <p:ph type="body" sz="quarter" idx="10"/>
          </p:nvPr>
        </p:nvSpPr>
        <p:spPr>
          <a:xfrm>
            <a:off x="609599" y="709613"/>
            <a:ext cx="2934789" cy="1143000"/>
          </a:xfrm>
        </p:spPr>
        <p:txBody>
          <a:bodyPr/>
          <a:lstStyle/>
          <a:p>
            <a:r>
              <a:rPr lang="en-US"/>
              <a:t>Industry interventions can save billions in external costs</a:t>
            </a:r>
            <a:endParaRPr lang="en-NL"/>
          </a:p>
        </p:txBody>
      </p:sp>
      <p:sp>
        <p:nvSpPr>
          <p:cNvPr id="5" name="Text Placeholder 4">
            <a:extLst>
              <a:ext uri="{FF2B5EF4-FFF2-40B4-BE49-F238E27FC236}">
                <a16:creationId xmlns:a16="http://schemas.microsoft.com/office/drawing/2014/main" id="{C4D04AAF-4095-4699-8BB9-ED186564B9A3}"/>
              </a:ext>
            </a:extLst>
          </p:cNvPr>
          <p:cNvSpPr>
            <a:spLocks noGrp="1"/>
          </p:cNvSpPr>
          <p:nvPr>
            <p:ph type="body" sz="quarter" idx="11"/>
          </p:nvPr>
        </p:nvSpPr>
        <p:spPr>
          <a:xfrm>
            <a:off x="609600" y="3407186"/>
            <a:ext cx="11004550" cy="2933003"/>
          </a:xfrm>
        </p:spPr>
        <p:txBody>
          <a:bodyPr/>
          <a:lstStyle/>
          <a:p>
            <a:pPr algn="just"/>
            <a:r>
              <a:rPr lang="en-GB"/>
              <a:t>Next to addressing the main issues along the value chain, we offer concrete interventions for the jeans sector in three key areas:</a:t>
            </a:r>
          </a:p>
          <a:p>
            <a:pPr marL="228600" indent="-228600" algn="just">
              <a:lnSpc>
                <a:spcPct val="100000"/>
              </a:lnSpc>
              <a:buFont typeface="+mj-lt"/>
              <a:buAutoNum type="arabicPeriod"/>
            </a:pPr>
            <a:r>
              <a:rPr lang="en-GB"/>
              <a:t>Improved cotton production</a:t>
            </a:r>
          </a:p>
          <a:p>
            <a:pPr marL="228600" indent="-228600" algn="just">
              <a:lnSpc>
                <a:spcPct val="100000"/>
              </a:lnSpc>
              <a:buFont typeface="+mj-lt"/>
              <a:buAutoNum type="arabicPeriod"/>
            </a:pPr>
            <a:r>
              <a:rPr lang="en-GB"/>
              <a:t>Social engagement in value chain</a:t>
            </a:r>
          </a:p>
          <a:p>
            <a:pPr marL="228600" indent="-228600" algn="just">
              <a:lnSpc>
                <a:spcPct val="100000"/>
              </a:lnSpc>
              <a:buFont typeface="+mj-lt"/>
              <a:buAutoNum type="arabicPeriod"/>
            </a:pPr>
            <a:r>
              <a:rPr lang="en-GB"/>
              <a:t>Circularity</a:t>
            </a:r>
          </a:p>
          <a:p>
            <a:pPr algn="just"/>
            <a:r>
              <a:rPr lang="en-GB"/>
              <a:t>All interventions are based on the value chain in scope, which is representative for all jeans produced in Bangladesh, with denim textile from India as specified in this value chain. </a:t>
            </a:r>
          </a:p>
          <a:p>
            <a:pPr algn="just"/>
            <a:r>
              <a:rPr lang="en-GB" b="1"/>
              <a:t>Improved cotton production</a:t>
            </a:r>
          </a:p>
          <a:p>
            <a:pPr algn="just"/>
            <a:r>
              <a:rPr lang="en-GB"/>
              <a:t>The main externality in cotton cultivation is the extreme use of scarce water. This has for example been linked to the drying up of the Aral Sea in Uzbekistan</a:t>
            </a:r>
            <a:r>
              <a:rPr lang="en-GB" baseline="30000"/>
              <a:t>1)</a:t>
            </a:r>
            <a:r>
              <a:rPr lang="en-GB"/>
              <a:t> and has high costs in water-challenged countries such as India</a:t>
            </a:r>
            <a:r>
              <a:rPr lang="en-GB" baseline="30000"/>
              <a:t>2)</a:t>
            </a:r>
            <a:r>
              <a:rPr lang="en-GB"/>
              <a:t>. Using rainwater and drip irrigation in India can increase water use efficiency</a:t>
            </a:r>
            <a:r>
              <a:rPr lang="en-GB" baseline="30000"/>
              <a:t>3)</a:t>
            </a:r>
            <a:r>
              <a:rPr lang="en-GB"/>
              <a:t> compared to traditional irrigation techniques and can save an estimated € 330 million in external costs (€ 0.70 per jeans).</a:t>
            </a:r>
          </a:p>
          <a:p>
            <a:pPr algn="just"/>
            <a:r>
              <a:rPr lang="en-GB" b="1"/>
              <a:t>Social engagement in value chain</a:t>
            </a:r>
          </a:p>
          <a:p>
            <a:pPr algn="just"/>
            <a:r>
              <a:rPr lang="en-GB"/>
              <a:t>The key contributor to the true price gap is bonded labour in denim textile production in India. Increasing community capacity to prevent bonded labour and taking action for labourers that are currently victims of bonded labour is already done, for example by the Freedom Fund</a:t>
            </a:r>
            <a:r>
              <a:rPr lang="en-GB" baseline="30000"/>
              <a:t>4)</a:t>
            </a:r>
            <a:r>
              <a:rPr lang="en-GB"/>
              <a:t>. When bonded labour is addressed and reduced by 95%, the true price gap can decline with ~€ 5 billion (€ 10.30 per jeans).</a:t>
            </a:r>
          </a:p>
          <a:p>
            <a:pPr algn="just"/>
            <a:r>
              <a:rPr lang="en-GB"/>
              <a:t>Moving towards paying living income (e.g.  for self-employed farmers) and living wages (for hired workers) throughout the value chain of jeans can alleviate many workers out of poverty. Organisations such as Asia Floor Wage Alliance and the Fair Wear Foundation are already striving towards this, the latter working with brands and industry influencers to improve working conditions. Paying all workers throughout the supply chain a living income or living wage avoids ~€ 1.4 billion in external costs (€ 2.95 per jeans). </a:t>
            </a:r>
          </a:p>
          <a:p>
            <a:pPr algn="just"/>
            <a:r>
              <a:rPr lang="en-GB" b="1"/>
              <a:t>Circularity</a:t>
            </a:r>
          </a:p>
          <a:p>
            <a:pPr algn="just"/>
            <a:r>
              <a:rPr lang="en-GB"/>
              <a:t>Re-using the valuable denim from jeans through recycling can avoid a large share of the total true price gap of a pair of jeans produced from virgin materials. Companies such as MUD Jeans, Levi’s and </a:t>
            </a:r>
            <a:r>
              <a:rPr lang="en-GB" err="1"/>
              <a:t>Kuyichi</a:t>
            </a:r>
            <a:r>
              <a:rPr lang="en-GB"/>
              <a:t> are already pioneering in this field. Scaling this up by re-using 15% of the post-consumer textile</a:t>
            </a:r>
            <a:r>
              <a:rPr lang="en-GB" baseline="30000"/>
              <a:t>5)</a:t>
            </a:r>
            <a:r>
              <a:rPr lang="en-GB"/>
              <a:t> and quantifying the impact can save € 600 million in the true price gap, decreasing environmental </a:t>
            </a:r>
            <a:r>
              <a:rPr lang="en-GB" i="1"/>
              <a:t>and </a:t>
            </a:r>
            <a:r>
              <a:rPr lang="en-GB"/>
              <a:t>social costs. </a:t>
            </a:r>
          </a:p>
        </p:txBody>
      </p:sp>
      <p:sp>
        <p:nvSpPr>
          <p:cNvPr id="6" name="TextBox 5">
            <a:extLst>
              <a:ext uri="{FF2B5EF4-FFF2-40B4-BE49-F238E27FC236}">
                <a16:creationId xmlns:a16="http://schemas.microsoft.com/office/drawing/2014/main" id="{BAB34F75-9AE6-4335-956F-72AE00DE4EF0}"/>
              </a:ext>
            </a:extLst>
          </p:cNvPr>
          <p:cNvSpPr txBox="1"/>
          <p:nvPr/>
        </p:nvSpPr>
        <p:spPr>
          <a:xfrm>
            <a:off x="3347255" y="6547401"/>
            <a:ext cx="6390640" cy="184666"/>
          </a:xfrm>
          <a:prstGeom prst="rect">
            <a:avLst/>
          </a:prstGeom>
          <a:noFill/>
          <a:ln>
            <a:noFill/>
          </a:ln>
        </p:spPr>
        <p:txBody>
          <a:bodyPr wrap="square" rtlCol="0">
            <a:spAutoFit/>
          </a:bodyPr>
          <a:lstStyle/>
          <a:p>
            <a:r>
              <a:rPr lang="en-US" sz="600">
                <a:solidFill>
                  <a:schemeClr val="tx1">
                    <a:lumMod val="65000"/>
                    <a:lumOff val="35000"/>
                  </a:schemeClr>
                </a:solidFill>
                <a:latin typeface="Calibri Light" panose="020F0302020204030204" pitchFamily="34" charset="0"/>
                <a:cs typeface="Calibri Light" panose="020F0302020204030204" pitchFamily="34" charset="0"/>
              </a:rPr>
              <a:t>1) Hoskins (2014); 2) </a:t>
            </a:r>
            <a:r>
              <a:rPr lang="en-US" sz="600" err="1">
                <a:solidFill>
                  <a:schemeClr val="tx1">
                    <a:lumMod val="65000"/>
                    <a:lumOff val="35000"/>
                  </a:schemeClr>
                </a:solidFill>
                <a:latin typeface="Calibri Light" panose="020F0302020204030204" pitchFamily="34" charset="0"/>
                <a:cs typeface="Calibri Light" panose="020F0302020204030204" pitchFamily="34" charset="0"/>
              </a:rPr>
              <a:t>Shiao</a:t>
            </a:r>
            <a:r>
              <a:rPr lang="en-US" sz="600">
                <a:solidFill>
                  <a:schemeClr val="tx1">
                    <a:lumMod val="65000"/>
                    <a:lumOff val="35000"/>
                  </a:schemeClr>
                </a:solidFill>
                <a:latin typeface="Calibri Light" panose="020F0302020204030204" pitchFamily="34" charset="0"/>
                <a:cs typeface="Calibri Light" panose="020F0302020204030204" pitchFamily="34" charset="0"/>
              </a:rPr>
              <a:t> et al. (2015); 3) </a:t>
            </a:r>
            <a:r>
              <a:rPr lang="en-US" sz="600" err="1">
                <a:solidFill>
                  <a:schemeClr val="tx1">
                    <a:lumMod val="65000"/>
                    <a:lumOff val="35000"/>
                  </a:schemeClr>
                </a:solidFill>
                <a:latin typeface="Calibri Light" panose="020F0302020204030204" pitchFamily="34" charset="0"/>
                <a:cs typeface="Calibri Light" panose="020F0302020204030204" pitchFamily="34" charset="0"/>
              </a:rPr>
              <a:t>Safaya</a:t>
            </a:r>
            <a:r>
              <a:rPr lang="en-US" sz="600">
                <a:solidFill>
                  <a:schemeClr val="tx1">
                    <a:lumMod val="65000"/>
                    <a:lumOff val="35000"/>
                  </a:schemeClr>
                </a:solidFill>
                <a:latin typeface="Calibri Light" panose="020F0302020204030204" pitchFamily="34" charset="0"/>
                <a:cs typeface="Calibri Light" panose="020F0302020204030204" pitchFamily="34" charset="0"/>
              </a:rPr>
              <a:t> et al. (2016); 4) The Freedom Fund (2019); 5) Smits (2018) </a:t>
            </a:r>
            <a:endParaRPr lang="en-US" sz="7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9" name="Rectangle 8">
            <a:extLst>
              <a:ext uri="{FF2B5EF4-FFF2-40B4-BE49-F238E27FC236}">
                <a16:creationId xmlns:a16="http://schemas.microsoft.com/office/drawing/2014/main" id="{D1A387FE-B731-4B2B-8D71-A55990BB1BC9}"/>
              </a:ext>
            </a:extLst>
          </p:cNvPr>
          <p:cNvSpPr/>
          <p:nvPr/>
        </p:nvSpPr>
        <p:spPr>
          <a:xfrm>
            <a:off x="3734511" y="594241"/>
            <a:ext cx="2340000" cy="614457"/>
          </a:xfrm>
          <a:prstGeom prst="rect">
            <a:avLst/>
          </a:prstGeom>
          <a:solidFill>
            <a:srgbClr val="EA5F00"/>
          </a:solidFill>
        </p:spPr>
        <p:txBody>
          <a:bodyPr lIns="0" tIns="0" rIns="0" bIns="0" numCol="1" spcCol="180000" rtlCol="0" anchor="ctr">
            <a:noAutofit/>
          </a:bodyPr>
          <a:lstStyle/>
          <a:p>
            <a:pPr algn="ctr" defTabSz="457200" fontAlgn="base">
              <a:spcAft>
                <a:spcPct val="0"/>
              </a:spcAft>
              <a:buClr>
                <a:schemeClr val="accent1"/>
              </a:buClr>
            </a:pPr>
            <a:r>
              <a:rPr lang="en-US">
                <a:solidFill>
                  <a:schemeClr val="bg1"/>
                </a:solidFill>
                <a:latin typeface="Calibri Light" panose="020F0302020204030204" pitchFamily="34" charset="0"/>
                <a:ea typeface="ＭＳ Ｐゴシック" panose="020B0600070205080204" pitchFamily="34" charset="-128"/>
              </a:rPr>
              <a:t>Improved cotton production</a:t>
            </a:r>
            <a:endParaRPr lang="en-NL">
              <a:solidFill>
                <a:schemeClr val="bg1"/>
              </a:solidFill>
              <a:latin typeface="Calibri Light" panose="020F0302020204030204" pitchFamily="34" charset="0"/>
              <a:ea typeface="ＭＳ Ｐゴシック" panose="020B0600070205080204" pitchFamily="34" charset="-128"/>
            </a:endParaRPr>
          </a:p>
        </p:txBody>
      </p:sp>
      <p:sp>
        <p:nvSpPr>
          <p:cNvPr id="10" name="Rectangle 9">
            <a:extLst>
              <a:ext uri="{FF2B5EF4-FFF2-40B4-BE49-F238E27FC236}">
                <a16:creationId xmlns:a16="http://schemas.microsoft.com/office/drawing/2014/main" id="{38A891C8-59E0-482A-986F-8C3E06E00CFE}"/>
              </a:ext>
            </a:extLst>
          </p:cNvPr>
          <p:cNvSpPr/>
          <p:nvPr/>
        </p:nvSpPr>
        <p:spPr>
          <a:xfrm>
            <a:off x="6504330" y="594241"/>
            <a:ext cx="2340000" cy="614457"/>
          </a:xfrm>
          <a:prstGeom prst="rect">
            <a:avLst/>
          </a:prstGeom>
          <a:solidFill>
            <a:srgbClr val="EA5F00"/>
          </a:solidFill>
        </p:spPr>
        <p:txBody>
          <a:bodyPr lIns="0" tIns="0" rIns="0" bIns="0" numCol="1" spcCol="180000" rtlCol="0" anchor="ctr">
            <a:noAutofit/>
          </a:bodyPr>
          <a:lstStyle/>
          <a:p>
            <a:pPr algn="ctr" defTabSz="457200" fontAlgn="base">
              <a:spcAft>
                <a:spcPct val="0"/>
              </a:spcAft>
              <a:buClr>
                <a:schemeClr val="accent1"/>
              </a:buClr>
            </a:pPr>
            <a:r>
              <a:rPr lang="en-US">
                <a:solidFill>
                  <a:schemeClr val="bg1"/>
                </a:solidFill>
                <a:latin typeface="Calibri Light" panose="020F0302020204030204" pitchFamily="34" charset="0"/>
                <a:ea typeface="ＭＳ Ｐゴシック" panose="020B0600070205080204" pitchFamily="34" charset="-128"/>
              </a:rPr>
              <a:t>Social engagement in value chain</a:t>
            </a:r>
          </a:p>
        </p:txBody>
      </p:sp>
      <p:sp>
        <p:nvSpPr>
          <p:cNvPr id="11" name="Rectangle 10">
            <a:extLst>
              <a:ext uri="{FF2B5EF4-FFF2-40B4-BE49-F238E27FC236}">
                <a16:creationId xmlns:a16="http://schemas.microsoft.com/office/drawing/2014/main" id="{579AB85C-893C-4E86-8F42-02A87DC3CBCB}"/>
              </a:ext>
            </a:extLst>
          </p:cNvPr>
          <p:cNvSpPr/>
          <p:nvPr/>
        </p:nvSpPr>
        <p:spPr>
          <a:xfrm>
            <a:off x="9274150" y="594241"/>
            <a:ext cx="2340000" cy="614457"/>
          </a:xfrm>
          <a:prstGeom prst="rect">
            <a:avLst/>
          </a:prstGeom>
          <a:solidFill>
            <a:srgbClr val="EA5F00"/>
          </a:solidFill>
        </p:spPr>
        <p:txBody>
          <a:bodyPr lIns="0" tIns="0" rIns="0" bIns="0" numCol="1" spcCol="180000" rtlCol="0" anchor="ctr">
            <a:noAutofit/>
          </a:bodyPr>
          <a:lstStyle/>
          <a:p>
            <a:pPr algn="ctr" defTabSz="457200" fontAlgn="base">
              <a:lnSpc>
                <a:spcPct val="120000"/>
              </a:lnSpc>
              <a:spcAft>
                <a:spcPct val="0"/>
              </a:spcAft>
              <a:buClr>
                <a:schemeClr val="accent1"/>
              </a:buClr>
            </a:pPr>
            <a:r>
              <a:rPr lang="en-US">
                <a:solidFill>
                  <a:schemeClr val="bg1"/>
                </a:solidFill>
                <a:latin typeface="Calibri Light" panose="020F0302020204030204" pitchFamily="34" charset="0"/>
                <a:ea typeface="ＭＳ Ｐゴシック" panose="020B0600070205080204" pitchFamily="34" charset="-128"/>
              </a:rPr>
              <a:t>Circularity</a:t>
            </a:r>
            <a:endParaRPr lang="en-NL">
              <a:solidFill>
                <a:schemeClr val="bg1"/>
              </a:solidFill>
              <a:latin typeface="Calibri Light" panose="020F0302020204030204" pitchFamily="34" charset="0"/>
              <a:ea typeface="ＭＳ Ｐゴシック" panose="020B0600070205080204" pitchFamily="34" charset="-128"/>
            </a:endParaRPr>
          </a:p>
        </p:txBody>
      </p:sp>
      <p:sp>
        <p:nvSpPr>
          <p:cNvPr id="12" name="Rectangle 11">
            <a:extLst>
              <a:ext uri="{FF2B5EF4-FFF2-40B4-BE49-F238E27FC236}">
                <a16:creationId xmlns:a16="http://schemas.microsoft.com/office/drawing/2014/main" id="{A03D9627-685A-4643-A290-C2D4A699421B}"/>
              </a:ext>
            </a:extLst>
          </p:cNvPr>
          <p:cNvSpPr/>
          <p:nvPr/>
        </p:nvSpPr>
        <p:spPr>
          <a:xfrm>
            <a:off x="3734511" y="1275327"/>
            <a:ext cx="2340000" cy="2158753"/>
          </a:xfrm>
          <a:prstGeom prst="rect">
            <a:avLst/>
          </a:prstGeom>
          <a:solidFill>
            <a:schemeClr val="bg1">
              <a:lumMod val="75000"/>
            </a:schemeClr>
          </a:solidFill>
        </p:spPr>
        <p:txBody>
          <a:bodyPr lIns="72000" tIns="0" rIns="72000" bIns="0" numCol="1" spcCol="180000" rtlCol="0" anchor="t">
            <a:noAutofit/>
          </a:bodyPr>
          <a:lstStyle/>
          <a:p>
            <a:pPr defTabSz="457200" fontAlgn="base">
              <a:lnSpc>
                <a:spcPct val="120000"/>
              </a:lnSpc>
              <a:spcAft>
                <a:spcPct val="0"/>
              </a:spcAft>
              <a:buClr>
                <a:schemeClr val="accent1"/>
              </a:buClr>
            </a:pPr>
            <a:r>
              <a:rPr lang="en-US" sz="1100">
                <a:solidFill>
                  <a:schemeClr val="bg1"/>
                </a:solidFill>
                <a:latin typeface="Calibri Light" panose="020F0302020204030204" pitchFamily="34" charset="0"/>
                <a:ea typeface="ＭＳ Ｐゴシック" panose="020B0600070205080204" pitchFamily="34" charset="-128"/>
              </a:rPr>
              <a:t>Water use efficiency in India: a</a:t>
            </a:r>
            <a:r>
              <a:rPr lang="en-GB" sz="1100" err="1">
                <a:solidFill>
                  <a:schemeClr val="bg1"/>
                </a:solidFill>
                <a:latin typeface="Calibri Light" panose="020F0302020204030204" pitchFamily="34" charset="0"/>
                <a:ea typeface="ＭＳ Ｐゴシック" panose="020B0600070205080204" pitchFamily="34" charset="-128"/>
              </a:rPr>
              <a:t>ll</a:t>
            </a:r>
            <a:r>
              <a:rPr lang="en-GB" sz="1100">
                <a:solidFill>
                  <a:schemeClr val="bg1"/>
                </a:solidFill>
                <a:latin typeface="Calibri Light" panose="020F0302020204030204" pitchFamily="34" charset="0"/>
                <a:ea typeface="ＭＳ Ｐゴシック" panose="020B0600070205080204" pitchFamily="34" charset="-128"/>
              </a:rPr>
              <a:t> cotton produced using more efficient irrigation: </a:t>
            </a:r>
          </a:p>
          <a:p>
            <a:pPr marL="171450" indent="-171450" defTabSz="457200" fontAlgn="base">
              <a:spcAft>
                <a:spcPct val="0"/>
              </a:spcAft>
              <a:buClr>
                <a:schemeClr val="accent1"/>
              </a:buClr>
              <a:buFont typeface="Arial" panose="020B0604020202020204" pitchFamily="34" charset="0"/>
              <a:buChar char="•"/>
            </a:pPr>
            <a:r>
              <a:rPr lang="en-GB" sz="1100">
                <a:solidFill>
                  <a:schemeClr val="tx1">
                    <a:lumMod val="65000"/>
                    <a:lumOff val="35000"/>
                  </a:schemeClr>
                </a:solidFill>
                <a:latin typeface="Calibri Light" panose="020F0302020204030204" pitchFamily="34" charset="0"/>
                <a:ea typeface="ＭＳ Ｐゴシック" panose="020B0600070205080204" pitchFamily="34" charset="-128"/>
              </a:rPr>
              <a:t>Reduction in true price gap: € 0.70</a:t>
            </a:r>
          </a:p>
          <a:p>
            <a:pPr marL="171450" indent="-171450" defTabSz="457200" fontAlgn="base">
              <a:spcAft>
                <a:spcPct val="0"/>
              </a:spcAft>
              <a:buClr>
                <a:schemeClr val="accent1"/>
              </a:buClr>
              <a:buFont typeface="Arial" panose="020B0604020202020204" pitchFamily="34" charset="0"/>
              <a:buChar char="•"/>
            </a:pPr>
            <a:r>
              <a:rPr lang="en-GB" sz="1100">
                <a:solidFill>
                  <a:schemeClr val="tx1">
                    <a:lumMod val="65000"/>
                    <a:lumOff val="35000"/>
                  </a:schemeClr>
                </a:solidFill>
                <a:latin typeface="Calibri Light" panose="020F0302020204030204" pitchFamily="34" charset="0"/>
                <a:ea typeface="ＭＳ Ｐゴシック" panose="020B0600070205080204" pitchFamily="34" charset="-128"/>
              </a:rPr>
              <a:t>Potential: € 330 million for all jeans produced in Bangladesh</a:t>
            </a:r>
            <a:endParaRPr lang="en-NL" sz="11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14" name="Rectangle 13">
            <a:extLst>
              <a:ext uri="{FF2B5EF4-FFF2-40B4-BE49-F238E27FC236}">
                <a16:creationId xmlns:a16="http://schemas.microsoft.com/office/drawing/2014/main" id="{7E5DF626-7589-431B-970B-CB029FB72FF4}"/>
              </a:ext>
            </a:extLst>
          </p:cNvPr>
          <p:cNvSpPr/>
          <p:nvPr/>
        </p:nvSpPr>
        <p:spPr>
          <a:xfrm>
            <a:off x="6504330" y="1275327"/>
            <a:ext cx="2340000" cy="2158753"/>
          </a:xfrm>
          <a:prstGeom prst="rect">
            <a:avLst/>
          </a:prstGeom>
          <a:solidFill>
            <a:schemeClr val="bg1">
              <a:lumMod val="75000"/>
            </a:schemeClr>
          </a:solidFill>
        </p:spPr>
        <p:txBody>
          <a:bodyPr lIns="72000" tIns="0" rIns="72000" bIns="0" numCol="1" spcCol="180000" rtlCol="0" anchor="t">
            <a:noAutofit/>
          </a:bodyPr>
          <a:lstStyle/>
          <a:p>
            <a:pPr defTabSz="457200" fontAlgn="base">
              <a:lnSpc>
                <a:spcPct val="120000"/>
              </a:lnSpc>
              <a:spcAft>
                <a:spcPct val="0"/>
              </a:spcAft>
              <a:buClr>
                <a:schemeClr val="accent1"/>
              </a:buClr>
            </a:pPr>
            <a:r>
              <a:rPr lang="en-US" sz="1100">
                <a:solidFill>
                  <a:schemeClr val="bg1"/>
                </a:solidFill>
                <a:latin typeface="Calibri Light" panose="020F0302020204030204" pitchFamily="34" charset="0"/>
                <a:ea typeface="ＭＳ Ｐゴシック" panose="020B0600070205080204" pitchFamily="34" charset="-128"/>
              </a:rPr>
              <a:t>Address bonded </a:t>
            </a:r>
            <a:r>
              <a:rPr lang="en-US" sz="1100" err="1">
                <a:solidFill>
                  <a:schemeClr val="bg1"/>
                </a:solidFill>
                <a:latin typeface="Calibri Light" panose="020F0302020204030204" pitchFamily="34" charset="0"/>
                <a:ea typeface="ＭＳ Ｐゴシック" panose="020B0600070205080204" pitchFamily="34" charset="-128"/>
              </a:rPr>
              <a:t>labour</a:t>
            </a:r>
            <a:r>
              <a:rPr lang="en-US" sz="1100">
                <a:solidFill>
                  <a:schemeClr val="bg1"/>
                </a:solidFill>
                <a:latin typeface="Calibri Light" panose="020F0302020204030204" pitchFamily="34" charset="0"/>
                <a:ea typeface="ＭＳ Ｐゴシック" panose="020B0600070205080204" pitchFamily="34" charset="-128"/>
              </a:rPr>
              <a:t> in textile production in India (95% reduction):</a:t>
            </a:r>
          </a:p>
          <a:p>
            <a:pPr marL="171450" indent="-171450" defTabSz="457200" fontAlgn="base">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Reduction in true price gap: € 10.30</a:t>
            </a:r>
          </a:p>
          <a:p>
            <a:pPr marL="171450" indent="-171450" defTabSz="457200" fontAlgn="base">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Potential: € 5 billion</a:t>
            </a:r>
            <a:endParaRPr lang="en-US" sz="100">
              <a:solidFill>
                <a:schemeClr val="bg1"/>
              </a:solidFill>
              <a:latin typeface="Calibri Light" panose="020F0302020204030204" pitchFamily="34" charset="0"/>
              <a:ea typeface="ＭＳ Ｐゴシック" panose="020B0600070205080204" pitchFamily="34" charset="-128"/>
            </a:endParaRPr>
          </a:p>
          <a:p>
            <a:pPr defTabSz="457200" fontAlgn="base">
              <a:lnSpc>
                <a:spcPct val="120000"/>
              </a:lnSpc>
              <a:spcAft>
                <a:spcPct val="0"/>
              </a:spcAft>
              <a:buClr>
                <a:schemeClr val="accent1"/>
              </a:buClr>
            </a:pPr>
            <a:r>
              <a:rPr lang="nl-NL" sz="1100" err="1">
                <a:solidFill>
                  <a:schemeClr val="bg1"/>
                </a:solidFill>
                <a:latin typeface="Calibri Light" panose="020F0302020204030204" pitchFamily="34" charset="0"/>
                <a:ea typeface="ＭＳ Ｐゴシック" panose="020B0600070205080204" pitchFamily="34" charset="-128"/>
              </a:rPr>
              <a:t>Paying</a:t>
            </a:r>
            <a:r>
              <a:rPr lang="nl-NL" sz="1100">
                <a:solidFill>
                  <a:schemeClr val="bg1"/>
                </a:solidFill>
                <a:latin typeface="Calibri Light" panose="020F0302020204030204" pitchFamily="34" charset="0"/>
                <a:ea typeface="ＭＳ Ｐゴシック" panose="020B0600070205080204" pitchFamily="34" charset="-128"/>
              </a:rPr>
              <a:t> full living </a:t>
            </a:r>
            <a:r>
              <a:rPr lang="nl-NL" sz="1100" err="1">
                <a:solidFill>
                  <a:schemeClr val="bg1"/>
                </a:solidFill>
                <a:latin typeface="Calibri Light" panose="020F0302020204030204" pitchFamily="34" charset="0"/>
                <a:ea typeface="ＭＳ Ｐゴシック" panose="020B0600070205080204" pitchFamily="34" charset="-128"/>
              </a:rPr>
              <a:t>income</a:t>
            </a:r>
            <a:r>
              <a:rPr lang="nl-NL" sz="1100">
                <a:solidFill>
                  <a:schemeClr val="bg1"/>
                </a:solidFill>
                <a:latin typeface="Calibri Light" panose="020F0302020204030204" pitchFamily="34" charset="0"/>
                <a:ea typeface="ＭＳ Ｐゴシック" panose="020B0600070205080204" pitchFamily="34" charset="-128"/>
              </a:rPr>
              <a:t> </a:t>
            </a:r>
            <a:r>
              <a:rPr lang="nl-NL" sz="1100" err="1">
                <a:solidFill>
                  <a:schemeClr val="bg1"/>
                </a:solidFill>
                <a:latin typeface="Calibri Light" panose="020F0302020204030204" pitchFamily="34" charset="0"/>
                <a:ea typeface="ＭＳ Ｐゴシック" panose="020B0600070205080204" pitchFamily="34" charset="-128"/>
              </a:rPr>
              <a:t>and</a:t>
            </a:r>
            <a:r>
              <a:rPr lang="nl-NL" sz="1100">
                <a:solidFill>
                  <a:schemeClr val="bg1"/>
                </a:solidFill>
                <a:latin typeface="Calibri Light" panose="020F0302020204030204" pitchFamily="34" charset="0"/>
                <a:ea typeface="ＭＳ Ｐゴシック" panose="020B0600070205080204" pitchFamily="34" charset="-128"/>
              </a:rPr>
              <a:t> </a:t>
            </a:r>
            <a:r>
              <a:rPr lang="nl-NL" sz="1100" err="1">
                <a:solidFill>
                  <a:schemeClr val="bg1"/>
                </a:solidFill>
                <a:latin typeface="Calibri Light" panose="020F0302020204030204" pitchFamily="34" charset="0"/>
                <a:ea typeface="ＭＳ Ｐゴシック" panose="020B0600070205080204" pitchFamily="34" charset="-128"/>
              </a:rPr>
              <a:t>wages</a:t>
            </a:r>
            <a:r>
              <a:rPr lang="nl-NL" sz="1100">
                <a:solidFill>
                  <a:schemeClr val="bg1"/>
                </a:solidFill>
                <a:latin typeface="Calibri Light" panose="020F0302020204030204" pitchFamily="34" charset="0"/>
                <a:ea typeface="ＭＳ Ｐゴシック" panose="020B0600070205080204" pitchFamily="34" charset="-128"/>
              </a:rPr>
              <a:t> in India </a:t>
            </a:r>
            <a:r>
              <a:rPr lang="nl-NL" sz="1100" err="1">
                <a:solidFill>
                  <a:schemeClr val="bg1"/>
                </a:solidFill>
                <a:latin typeface="Calibri Light" panose="020F0302020204030204" pitchFamily="34" charset="0"/>
                <a:ea typeface="ＭＳ Ｐゴシック" panose="020B0600070205080204" pitchFamily="34" charset="-128"/>
              </a:rPr>
              <a:t>and</a:t>
            </a:r>
            <a:r>
              <a:rPr lang="nl-NL" sz="1100">
                <a:solidFill>
                  <a:schemeClr val="bg1"/>
                </a:solidFill>
                <a:latin typeface="Calibri Light" panose="020F0302020204030204" pitchFamily="34" charset="0"/>
                <a:ea typeface="ＭＳ Ｐゴシック" panose="020B0600070205080204" pitchFamily="34" charset="-128"/>
              </a:rPr>
              <a:t> Bangladesh</a:t>
            </a:r>
          </a:p>
          <a:p>
            <a:pPr marL="171450" indent="-171450" defTabSz="457200" fontAlgn="base">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Reduction in true price gap: € 2.95</a:t>
            </a:r>
          </a:p>
          <a:p>
            <a:pPr marL="171450" indent="-171450" defTabSz="457200" fontAlgn="base">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Potential: € 1.4 billion</a:t>
            </a:r>
          </a:p>
        </p:txBody>
      </p:sp>
      <p:sp>
        <p:nvSpPr>
          <p:cNvPr id="15" name="Rectangle 14">
            <a:extLst>
              <a:ext uri="{FF2B5EF4-FFF2-40B4-BE49-F238E27FC236}">
                <a16:creationId xmlns:a16="http://schemas.microsoft.com/office/drawing/2014/main" id="{04B70643-8ED0-4826-B2CD-8EBEC4C43C06}"/>
              </a:ext>
            </a:extLst>
          </p:cNvPr>
          <p:cNvSpPr/>
          <p:nvPr/>
        </p:nvSpPr>
        <p:spPr>
          <a:xfrm>
            <a:off x="9274150" y="1275327"/>
            <a:ext cx="2340000" cy="2158753"/>
          </a:xfrm>
          <a:prstGeom prst="rect">
            <a:avLst/>
          </a:prstGeom>
          <a:solidFill>
            <a:schemeClr val="bg1">
              <a:lumMod val="75000"/>
            </a:schemeClr>
          </a:solidFill>
        </p:spPr>
        <p:txBody>
          <a:bodyPr lIns="72000" tIns="0" rIns="72000" bIns="0" numCol="1" spcCol="180000" rtlCol="0" anchor="t">
            <a:noAutofit/>
          </a:bodyPr>
          <a:lstStyle/>
          <a:p>
            <a:pPr defTabSz="457200" fontAlgn="base">
              <a:lnSpc>
                <a:spcPct val="120000"/>
              </a:lnSpc>
              <a:spcAft>
                <a:spcPct val="0"/>
              </a:spcAft>
              <a:buClr>
                <a:schemeClr val="accent1"/>
              </a:buClr>
            </a:pPr>
            <a:r>
              <a:rPr lang="en-US" sz="1100">
                <a:solidFill>
                  <a:schemeClr val="bg1"/>
                </a:solidFill>
                <a:latin typeface="Calibri Light" panose="020F0302020204030204" pitchFamily="34" charset="0"/>
                <a:ea typeface="ＭＳ Ｐゴシック" panose="020B0600070205080204" pitchFamily="34" charset="-128"/>
              </a:rPr>
              <a:t>Re-using denim textile from jeans</a:t>
            </a:r>
          </a:p>
          <a:p>
            <a:pPr marL="171450" indent="-171450" defTabSz="457200" fontAlgn="base">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Reduction in true price gap: € 1.35</a:t>
            </a:r>
          </a:p>
          <a:p>
            <a:pPr marL="171450" indent="-171450" defTabSz="457200" fontAlgn="base">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Potential: € 600 million</a:t>
            </a:r>
          </a:p>
        </p:txBody>
      </p:sp>
      <p:pic>
        <p:nvPicPr>
          <p:cNvPr id="18" name="Picture 2" descr="Afbeeldingsresultaat voor sdg 6">
            <a:extLst>
              <a:ext uri="{FF2B5EF4-FFF2-40B4-BE49-F238E27FC236}">
                <a16:creationId xmlns:a16="http://schemas.microsoft.com/office/drawing/2014/main" id="{370C6A4D-A50B-4D1E-B709-09B6B6B6C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423"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fbeeldingsresultaat voor sdg 9">
            <a:extLst>
              <a:ext uri="{FF2B5EF4-FFF2-40B4-BE49-F238E27FC236}">
                <a16:creationId xmlns:a16="http://schemas.microsoft.com/office/drawing/2014/main" id="{902D0DC9-8368-466B-B62F-DA5264D12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348"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Afbeeldingsresultaat voor sdg 12">
            <a:extLst>
              <a:ext uri="{FF2B5EF4-FFF2-40B4-BE49-F238E27FC236}">
                <a16:creationId xmlns:a16="http://schemas.microsoft.com/office/drawing/2014/main" id="{FB2DA1D9-5615-42F4-A283-175EDDEF2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4273"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Afbeeldingsresultaat voor sdg 14">
            <a:extLst>
              <a:ext uri="{FF2B5EF4-FFF2-40B4-BE49-F238E27FC236}">
                <a16:creationId xmlns:a16="http://schemas.microsoft.com/office/drawing/2014/main" id="{4B580DF4-7D4F-4229-8AB8-23F04DF8A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5199"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sdg 1">
            <a:extLst>
              <a:ext uri="{FF2B5EF4-FFF2-40B4-BE49-F238E27FC236}">
                <a16:creationId xmlns:a16="http://schemas.microsoft.com/office/drawing/2014/main" id="{5F850D54-1C1A-4A5E-9562-4E8555CA4E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191"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sdg 3">
            <a:extLst>
              <a:ext uri="{FF2B5EF4-FFF2-40B4-BE49-F238E27FC236}">
                <a16:creationId xmlns:a16="http://schemas.microsoft.com/office/drawing/2014/main" id="{933DA184-B556-4E35-A873-E72EC36ADF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flipH="1" flipV="1">
            <a:off x="7054909"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beeldingsresultaat voor sdg 5">
            <a:extLst>
              <a:ext uri="{FF2B5EF4-FFF2-40B4-BE49-F238E27FC236}">
                <a16:creationId xmlns:a16="http://schemas.microsoft.com/office/drawing/2014/main" id="{6861A802-9FE6-42F6-A5FF-9207C205EC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3627"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beeldingsresultaat voor sdg 8">
            <a:extLst>
              <a:ext uri="{FF2B5EF4-FFF2-40B4-BE49-F238E27FC236}">
                <a16:creationId xmlns:a16="http://schemas.microsoft.com/office/drawing/2014/main" id="{B8CE2A33-1F1E-4877-AF6E-4CAA4DED87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2345"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fbeeldingsresultaat voor sdg 16">
            <a:extLst>
              <a:ext uri="{FF2B5EF4-FFF2-40B4-BE49-F238E27FC236}">
                <a16:creationId xmlns:a16="http://schemas.microsoft.com/office/drawing/2014/main" id="{93CF070D-19E2-4170-BD2A-95E8651FA9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1063" y="3000386"/>
            <a:ext cx="370114" cy="3701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Afbeeldingsresultaat voor sdg 12">
            <a:extLst>
              <a:ext uri="{FF2B5EF4-FFF2-40B4-BE49-F238E27FC236}">
                <a16:creationId xmlns:a16="http://schemas.microsoft.com/office/drawing/2014/main" id="{79921A93-9955-441D-AD70-552EF09B9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7486" y="3000382"/>
            <a:ext cx="370114" cy="3701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Afbeeldingsresultaat voor sdg 9">
            <a:extLst>
              <a:ext uri="{FF2B5EF4-FFF2-40B4-BE49-F238E27FC236}">
                <a16:creationId xmlns:a16="http://schemas.microsoft.com/office/drawing/2014/main" id="{2F49B79C-3D8B-4F5C-B977-36EF9C786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5227" y="3000382"/>
            <a:ext cx="370114" cy="3701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Afbeeldingsresultaat voor sdg 8">
            <a:extLst>
              <a:ext uri="{FF2B5EF4-FFF2-40B4-BE49-F238E27FC236}">
                <a16:creationId xmlns:a16="http://schemas.microsoft.com/office/drawing/2014/main" id="{5134E2A0-E0C4-4980-AA92-92623BAA04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2968" y="3000382"/>
            <a:ext cx="370114" cy="3701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fbeeldingsresultaat voor sdg 6">
            <a:extLst>
              <a:ext uri="{FF2B5EF4-FFF2-40B4-BE49-F238E27FC236}">
                <a16:creationId xmlns:a16="http://schemas.microsoft.com/office/drawing/2014/main" id="{C8E16DC0-40A1-43FB-8548-BDE0A8F7C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712" y="3000385"/>
            <a:ext cx="370114" cy="37011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CE4FE23-28B4-4F89-BADD-E375075B3AB8}"/>
              </a:ext>
            </a:extLst>
          </p:cNvPr>
          <p:cNvSpPr/>
          <p:nvPr/>
        </p:nvSpPr>
        <p:spPr>
          <a:xfrm>
            <a:off x="4254929" y="2703179"/>
            <a:ext cx="1299164" cy="360000"/>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000" i="1">
                <a:solidFill>
                  <a:schemeClr val="tx1">
                    <a:lumMod val="65000"/>
                    <a:lumOff val="35000"/>
                  </a:schemeClr>
                </a:solidFill>
                <a:latin typeface="Calibri Light" panose="020F0302020204030204" pitchFamily="34" charset="0"/>
                <a:ea typeface="ＭＳ Ｐゴシック" panose="020B0600070205080204" pitchFamily="34" charset="-128"/>
              </a:rPr>
              <a:t>SDG contribution</a:t>
            </a:r>
            <a:endParaRPr lang="en-NL" sz="10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42" name="Rectangle 41">
            <a:extLst>
              <a:ext uri="{FF2B5EF4-FFF2-40B4-BE49-F238E27FC236}">
                <a16:creationId xmlns:a16="http://schemas.microsoft.com/office/drawing/2014/main" id="{83ED5324-44CB-4FA1-9676-35F249D2C696}"/>
              </a:ext>
            </a:extLst>
          </p:cNvPr>
          <p:cNvSpPr/>
          <p:nvPr/>
        </p:nvSpPr>
        <p:spPr>
          <a:xfrm>
            <a:off x="7024748" y="2703179"/>
            <a:ext cx="1299164" cy="360000"/>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000" i="1">
                <a:solidFill>
                  <a:schemeClr val="tx1">
                    <a:lumMod val="65000"/>
                    <a:lumOff val="35000"/>
                  </a:schemeClr>
                </a:solidFill>
                <a:latin typeface="Calibri Light" panose="020F0302020204030204" pitchFamily="34" charset="0"/>
                <a:ea typeface="ＭＳ Ｐゴシック" panose="020B0600070205080204" pitchFamily="34" charset="-128"/>
              </a:rPr>
              <a:t>SDG contribution</a:t>
            </a:r>
            <a:endParaRPr lang="en-NL" sz="10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43" name="Rectangle 42">
            <a:extLst>
              <a:ext uri="{FF2B5EF4-FFF2-40B4-BE49-F238E27FC236}">
                <a16:creationId xmlns:a16="http://schemas.microsoft.com/office/drawing/2014/main" id="{19D9CB90-282F-4853-82A9-17D378229316}"/>
              </a:ext>
            </a:extLst>
          </p:cNvPr>
          <p:cNvSpPr/>
          <p:nvPr/>
        </p:nvSpPr>
        <p:spPr>
          <a:xfrm>
            <a:off x="9791721" y="2703179"/>
            <a:ext cx="1299164" cy="360000"/>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000" i="1">
                <a:solidFill>
                  <a:schemeClr val="tx1">
                    <a:lumMod val="65000"/>
                    <a:lumOff val="35000"/>
                  </a:schemeClr>
                </a:solidFill>
                <a:latin typeface="Calibri Light" panose="020F0302020204030204" pitchFamily="34" charset="0"/>
                <a:ea typeface="ＭＳ Ｐゴシック" panose="020B0600070205080204" pitchFamily="34" charset="-128"/>
              </a:rPr>
              <a:t>SDG contribution</a:t>
            </a:r>
            <a:endParaRPr lang="en-NL" sz="10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776314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4DBC73-D29D-48D5-8F4C-DB6C16BFF8ED}"/>
              </a:ext>
            </a:extLst>
          </p:cNvPr>
          <p:cNvSpPr>
            <a:spLocks noGrp="1"/>
          </p:cNvSpPr>
          <p:nvPr>
            <p:ph type="body" sz="quarter" idx="10"/>
          </p:nvPr>
        </p:nvSpPr>
        <p:spPr/>
        <p:txBody>
          <a:bodyPr/>
          <a:lstStyle/>
          <a:p>
            <a:r>
              <a:rPr lang="en-US"/>
              <a:t>Consumers can also reduce billions in external costs</a:t>
            </a:r>
            <a:endParaRPr lang="en-NL"/>
          </a:p>
        </p:txBody>
      </p:sp>
      <p:sp>
        <p:nvSpPr>
          <p:cNvPr id="5" name="Text Placeholder 4">
            <a:extLst>
              <a:ext uri="{FF2B5EF4-FFF2-40B4-BE49-F238E27FC236}">
                <a16:creationId xmlns:a16="http://schemas.microsoft.com/office/drawing/2014/main" id="{B9389BD5-7DC5-4CC8-A1EE-C3F2552FD59E}"/>
              </a:ext>
            </a:extLst>
          </p:cNvPr>
          <p:cNvSpPr>
            <a:spLocks noGrp="1"/>
          </p:cNvSpPr>
          <p:nvPr>
            <p:ph type="body" sz="quarter" idx="11"/>
          </p:nvPr>
        </p:nvSpPr>
        <p:spPr>
          <a:xfrm>
            <a:off x="609600" y="2607398"/>
            <a:ext cx="5486400" cy="3564802"/>
          </a:xfrm>
        </p:spPr>
        <p:txBody>
          <a:bodyPr numCol="2"/>
          <a:lstStyle/>
          <a:p>
            <a:pPr algn="just"/>
            <a:r>
              <a:rPr lang="en-GB"/>
              <a:t>The true price of jeans covers all the external costs of jeans production, up to the point where the jeans are ready for sell to consumers. Consumer use is not part of this, but it does contribute to the total external costs over the full life cycle of a pair of jeans, for example through frequent washing of jeans. Therefore, conscious and responsible behaviour of consumers can also contribute to lowering external costs. </a:t>
            </a:r>
          </a:p>
          <a:p>
            <a:pPr algn="just"/>
            <a:r>
              <a:rPr lang="en-GB" b="1"/>
              <a:t>Buy responsibly</a:t>
            </a:r>
          </a:p>
          <a:p>
            <a:pPr algn="just"/>
            <a:r>
              <a:rPr lang="en-GB"/>
              <a:t>Every year, around € 500 million pairs of jeans are produced in Bangladesh</a:t>
            </a:r>
            <a:r>
              <a:rPr lang="en-GB" baseline="30000"/>
              <a:t>1)</a:t>
            </a:r>
            <a:r>
              <a:rPr lang="en-GB"/>
              <a:t>. Consumers on average already own six pairs of jeans. Prolonging the use of a pair of jeans and delaying buying new jeans can avoid the full true price gap. If all yearly produced jeans</a:t>
            </a:r>
          </a:p>
          <a:p>
            <a:pPr algn="just"/>
            <a:r>
              <a:rPr lang="en-GB"/>
              <a:t>in Bangladesh would be worn twice as long, external costs could decline by ~€ 8 billion. More durable and slower (compared to fast-) fashion might also contribute to this. </a:t>
            </a:r>
          </a:p>
          <a:p>
            <a:pPr algn="just"/>
            <a:r>
              <a:rPr lang="en-GB" b="1"/>
              <a:t>Be lazy, wash less</a:t>
            </a:r>
          </a:p>
          <a:p>
            <a:pPr algn="just"/>
            <a:r>
              <a:rPr lang="en-GB"/>
              <a:t>During the consumer use phase of a pair of jeans, the main external costs are from washing the jeans. On average, one washing uses around 55 litres of water</a:t>
            </a:r>
            <a:r>
              <a:rPr lang="en-GB" baseline="30000"/>
              <a:t>2)</a:t>
            </a:r>
            <a:r>
              <a:rPr lang="en-GB"/>
              <a:t> and 0.5 kWh of electricity</a:t>
            </a:r>
            <a:r>
              <a:rPr lang="en-GB" baseline="30000"/>
              <a:t>3)</a:t>
            </a:r>
            <a:r>
              <a:rPr lang="en-GB"/>
              <a:t>. Currently, people wash their jeans very regularly, often out of habit and without the jeans being dirty. Extending the period between washing a pair of jeans can save up to € 430 million annually in external costs for all jeans yearly produced in Bangladesh. Moreover, washing less often reduces the wear of the jeans, leading to an extended period of use. </a:t>
            </a:r>
          </a:p>
        </p:txBody>
      </p:sp>
      <p:sp>
        <p:nvSpPr>
          <p:cNvPr id="6" name="TextBox 5">
            <a:extLst>
              <a:ext uri="{FF2B5EF4-FFF2-40B4-BE49-F238E27FC236}">
                <a16:creationId xmlns:a16="http://schemas.microsoft.com/office/drawing/2014/main" id="{1FF3C075-C628-4617-A1E8-313EEFE16499}"/>
              </a:ext>
            </a:extLst>
          </p:cNvPr>
          <p:cNvSpPr txBox="1"/>
          <p:nvPr/>
        </p:nvSpPr>
        <p:spPr>
          <a:xfrm>
            <a:off x="670560" y="6302203"/>
            <a:ext cx="6390640" cy="184666"/>
          </a:xfrm>
          <a:prstGeom prst="rect">
            <a:avLst/>
          </a:prstGeom>
          <a:noFill/>
          <a:ln>
            <a:noFill/>
          </a:ln>
        </p:spPr>
        <p:txBody>
          <a:bodyPr wrap="square" rtlCol="0">
            <a:spAutoFit/>
          </a:bodyPr>
          <a:lstStyle/>
          <a:p>
            <a:r>
              <a:rPr lang="en-US" sz="600">
                <a:solidFill>
                  <a:schemeClr val="tx1">
                    <a:lumMod val="65000"/>
                    <a:lumOff val="35000"/>
                  </a:schemeClr>
                </a:solidFill>
                <a:latin typeface="Calibri Light" panose="020F0302020204030204" pitchFamily="34" charset="0"/>
                <a:cs typeface="Calibri Light" panose="020F0302020204030204" pitchFamily="34" charset="0"/>
              </a:rPr>
              <a:t>1)  Dhaka Tribune (2018); 2) </a:t>
            </a:r>
            <a:r>
              <a:rPr lang="en-US" sz="600" err="1">
                <a:solidFill>
                  <a:schemeClr val="tx1">
                    <a:lumMod val="65000"/>
                    <a:lumOff val="35000"/>
                  </a:schemeClr>
                </a:solidFill>
                <a:latin typeface="Calibri Light" panose="020F0302020204030204" pitchFamily="34" charset="0"/>
                <a:cs typeface="Calibri Light" panose="020F0302020204030204" pitchFamily="34" charset="0"/>
              </a:rPr>
              <a:t>Vitens</a:t>
            </a:r>
            <a:r>
              <a:rPr lang="en-US" sz="600">
                <a:solidFill>
                  <a:schemeClr val="tx1">
                    <a:lumMod val="65000"/>
                    <a:lumOff val="35000"/>
                  </a:schemeClr>
                </a:solidFill>
                <a:latin typeface="Calibri Light" panose="020F0302020204030204" pitchFamily="34" charset="0"/>
                <a:cs typeface="Calibri Light" panose="020F0302020204030204" pitchFamily="34" charset="0"/>
              </a:rPr>
              <a:t> (2010); 3) Milieu </a:t>
            </a:r>
            <a:r>
              <a:rPr lang="en-US" sz="600" err="1">
                <a:solidFill>
                  <a:schemeClr val="tx1">
                    <a:lumMod val="65000"/>
                    <a:lumOff val="35000"/>
                  </a:schemeClr>
                </a:solidFill>
                <a:latin typeface="Calibri Light" panose="020F0302020204030204" pitchFamily="34" charset="0"/>
                <a:cs typeface="Calibri Light" panose="020F0302020204030204" pitchFamily="34" charset="0"/>
              </a:rPr>
              <a:t>Centraal</a:t>
            </a:r>
            <a:r>
              <a:rPr lang="en-US" sz="600">
                <a:solidFill>
                  <a:schemeClr val="tx1">
                    <a:lumMod val="65000"/>
                    <a:lumOff val="35000"/>
                  </a:schemeClr>
                </a:solidFill>
                <a:latin typeface="Calibri Light" panose="020F0302020204030204" pitchFamily="34" charset="0"/>
                <a:cs typeface="Calibri Light" panose="020F0302020204030204" pitchFamily="34" charset="0"/>
              </a:rPr>
              <a:t> (2019);  </a:t>
            </a:r>
            <a:endParaRPr lang="en-US" sz="7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8B23EA71-24F6-46FC-B6DE-6432007412FF}"/>
              </a:ext>
            </a:extLst>
          </p:cNvPr>
          <p:cNvSpPr/>
          <p:nvPr/>
        </p:nvSpPr>
        <p:spPr>
          <a:xfrm>
            <a:off x="7862077" y="855154"/>
            <a:ext cx="2340000" cy="614457"/>
          </a:xfrm>
          <a:prstGeom prst="rect">
            <a:avLst/>
          </a:prstGeom>
          <a:solidFill>
            <a:srgbClr val="EA5F00"/>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a:solidFill>
                  <a:schemeClr val="bg1"/>
                </a:solidFill>
                <a:latin typeface="Calibri Light" panose="020F0302020204030204" pitchFamily="34" charset="0"/>
                <a:ea typeface="ＭＳ Ｐゴシック" panose="020B0600070205080204" pitchFamily="34" charset="-128"/>
              </a:rPr>
              <a:t>Buy responsibly</a:t>
            </a:r>
            <a:endParaRPr lang="en-NL">
              <a:solidFill>
                <a:schemeClr val="bg1"/>
              </a:solidFill>
              <a:latin typeface="Calibri Light" panose="020F0302020204030204" pitchFamily="34" charset="0"/>
              <a:ea typeface="ＭＳ Ｐゴシック" panose="020B0600070205080204" pitchFamily="34" charset="-128"/>
            </a:endParaRPr>
          </a:p>
        </p:txBody>
      </p:sp>
      <p:sp>
        <p:nvSpPr>
          <p:cNvPr id="9" name="Rectangle 8">
            <a:extLst>
              <a:ext uri="{FF2B5EF4-FFF2-40B4-BE49-F238E27FC236}">
                <a16:creationId xmlns:a16="http://schemas.microsoft.com/office/drawing/2014/main" id="{B2E3B54F-6C62-44FA-89DA-699F3109C8B2}"/>
              </a:ext>
            </a:extLst>
          </p:cNvPr>
          <p:cNvSpPr/>
          <p:nvPr/>
        </p:nvSpPr>
        <p:spPr>
          <a:xfrm>
            <a:off x="7862077" y="3668231"/>
            <a:ext cx="2340000" cy="614457"/>
          </a:xfrm>
          <a:prstGeom prst="rect">
            <a:avLst/>
          </a:prstGeom>
          <a:solidFill>
            <a:srgbClr val="EA5F00"/>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a:solidFill>
                  <a:schemeClr val="bg1"/>
                </a:solidFill>
                <a:latin typeface="Calibri Light" panose="020F0302020204030204" pitchFamily="34" charset="0"/>
                <a:ea typeface="ＭＳ Ｐゴシック" panose="020B0600070205080204" pitchFamily="34" charset="-128"/>
              </a:rPr>
              <a:t>Be lazy, wash less</a:t>
            </a:r>
          </a:p>
        </p:txBody>
      </p:sp>
      <p:sp>
        <p:nvSpPr>
          <p:cNvPr id="10" name="Rectangle 9">
            <a:extLst>
              <a:ext uri="{FF2B5EF4-FFF2-40B4-BE49-F238E27FC236}">
                <a16:creationId xmlns:a16="http://schemas.microsoft.com/office/drawing/2014/main" id="{518BFF4F-0AF7-4141-9DD8-128008E63FA0}"/>
              </a:ext>
            </a:extLst>
          </p:cNvPr>
          <p:cNvSpPr/>
          <p:nvPr/>
        </p:nvSpPr>
        <p:spPr>
          <a:xfrm>
            <a:off x="7862077" y="1538197"/>
            <a:ext cx="2340000" cy="1904790"/>
          </a:xfrm>
          <a:prstGeom prst="rect">
            <a:avLst/>
          </a:prstGeom>
          <a:solidFill>
            <a:schemeClr val="bg1">
              <a:lumMod val="75000"/>
            </a:schemeClr>
          </a:solidFill>
        </p:spPr>
        <p:txBody>
          <a:bodyPr lIns="72000" tIns="0" rIns="72000" bIns="0" numCol="1" spcCol="180000" rtlCol="0" anchor="t">
            <a:noAutofit/>
          </a:bodyPr>
          <a:lstStyle/>
          <a:p>
            <a:pPr defTabSz="457200" fontAlgn="base">
              <a:lnSpc>
                <a:spcPct val="120000"/>
              </a:lnSpc>
              <a:spcAft>
                <a:spcPct val="0"/>
              </a:spcAft>
              <a:buClr>
                <a:schemeClr val="accent1"/>
              </a:buClr>
            </a:pPr>
            <a:r>
              <a:rPr lang="en-US" sz="1200">
                <a:solidFill>
                  <a:schemeClr val="bg1"/>
                </a:solidFill>
                <a:latin typeface="Calibri Light" panose="020F0302020204030204" pitchFamily="34" charset="0"/>
                <a:ea typeface="ＭＳ Ｐゴシック" panose="020B0600070205080204" pitchFamily="34" charset="-128"/>
              </a:rPr>
              <a:t>Wearing jeans twice as long, avoiding consumption of jeans</a:t>
            </a:r>
          </a:p>
          <a:p>
            <a:pPr marL="171450" indent="-171450" defTabSz="457200" fontAlgn="base">
              <a:lnSpc>
                <a:spcPct val="120000"/>
              </a:lnSpc>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Reduction in true price gap</a:t>
            </a:r>
            <a:r>
              <a:rPr lang="en-GB" sz="1100">
                <a:solidFill>
                  <a:schemeClr val="tx1">
                    <a:lumMod val="65000"/>
                    <a:lumOff val="35000"/>
                  </a:schemeClr>
                </a:solidFill>
                <a:latin typeface="Calibri Light" panose="020F0302020204030204" pitchFamily="34" charset="0"/>
                <a:ea typeface="ＭＳ Ｐゴシック" panose="020B0600070205080204" pitchFamily="34" charset="-128"/>
              </a:rPr>
              <a:t>: € 16.45</a:t>
            </a:r>
          </a:p>
          <a:p>
            <a:pPr marL="171450" indent="-171450" defTabSz="457200" fontAlgn="base">
              <a:lnSpc>
                <a:spcPct val="120000"/>
              </a:lnSpc>
              <a:spcAft>
                <a:spcPct val="0"/>
              </a:spcAft>
              <a:buClr>
                <a:schemeClr val="accent1"/>
              </a:buClr>
              <a:buFont typeface="Arial" panose="020B0604020202020204" pitchFamily="34" charset="0"/>
              <a:buChar char="•"/>
            </a:pPr>
            <a:r>
              <a:rPr lang="en-GB" sz="1100">
                <a:solidFill>
                  <a:schemeClr val="tx1">
                    <a:lumMod val="65000"/>
                    <a:lumOff val="35000"/>
                  </a:schemeClr>
                </a:solidFill>
                <a:latin typeface="Calibri Light" panose="020F0302020204030204" pitchFamily="34" charset="0"/>
                <a:ea typeface="ＭＳ Ｐゴシック" panose="020B0600070205080204" pitchFamily="34" charset="-128"/>
              </a:rPr>
              <a:t>Potentially € 8 billion for all jeans produced in Bangladesh</a:t>
            </a:r>
            <a:endParaRPr lang="en-NL" sz="11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11" name="Rectangle 10">
            <a:extLst>
              <a:ext uri="{FF2B5EF4-FFF2-40B4-BE49-F238E27FC236}">
                <a16:creationId xmlns:a16="http://schemas.microsoft.com/office/drawing/2014/main" id="{D348CE82-7FB2-4153-931B-DA0087A4C670}"/>
              </a:ext>
            </a:extLst>
          </p:cNvPr>
          <p:cNvSpPr/>
          <p:nvPr/>
        </p:nvSpPr>
        <p:spPr>
          <a:xfrm>
            <a:off x="7862077" y="4351274"/>
            <a:ext cx="2340000" cy="1820925"/>
          </a:xfrm>
          <a:prstGeom prst="rect">
            <a:avLst/>
          </a:prstGeom>
          <a:solidFill>
            <a:schemeClr val="bg1">
              <a:lumMod val="75000"/>
            </a:schemeClr>
          </a:solidFill>
        </p:spPr>
        <p:txBody>
          <a:bodyPr lIns="72000" tIns="0" rIns="72000" bIns="0" numCol="1" spcCol="180000" rtlCol="0" anchor="t">
            <a:noAutofit/>
          </a:bodyPr>
          <a:lstStyle/>
          <a:p>
            <a:pPr defTabSz="457200" fontAlgn="base">
              <a:lnSpc>
                <a:spcPct val="120000"/>
              </a:lnSpc>
              <a:spcAft>
                <a:spcPct val="0"/>
              </a:spcAft>
              <a:buClr>
                <a:schemeClr val="accent1"/>
              </a:buClr>
            </a:pPr>
            <a:r>
              <a:rPr lang="en-US" sz="1200">
                <a:solidFill>
                  <a:schemeClr val="bg1"/>
                </a:solidFill>
                <a:latin typeface="Calibri Light" panose="020F0302020204030204" pitchFamily="34" charset="0"/>
                <a:ea typeface="ＭＳ Ｐゴシック" panose="020B0600070205080204" pitchFamily="34" charset="-128"/>
              </a:rPr>
              <a:t>Extending the time between washing jeans*</a:t>
            </a:r>
          </a:p>
          <a:p>
            <a:pPr marL="171450" indent="-171450" defTabSz="457200" fontAlgn="base">
              <a:lnSpc>
                <a:spcPct val="120000"/>
              </a:lnSpc>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Reduction in external costs: € 0.90</a:t>
            </a:r>
          </a:p>
          <a:p>
            <a:pPr marL="171450" indent="-171450" defTabSz="457200" fontAlgn="base">
              <a:lnSpc>
                <a:spcPct val="120000"/>
              </a:lnSpc>
              <a:spcAft>
                <a:spcPct val="0"/>
              </a:spcAft>
              <a:buClr>
                <a:schemeClr val="accent1"/>
              </a:buClr>
              <a:buFont typeface="Arial" panose="020B0604020202020204" pitchFamily="34" charset="0"/>
              <a:buChar cha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Potentially € 430 million for all jeans produced in Bangladesh</a:t>
            </a:r>
          </a:p>
        </p:txBody>
      </p:sp>
      <p:sp>
        <p:nvSpPr>
          <p:cNvPr id="23" name="Rectangle 22">
            <a:extLst>
              <a:ext uri="{FF2B5EF4-FFF2-40B4-BE49-F238E27FC236}">
                <a16:creationId xmlns:a16="http://schemas.microsoft.com/office/drawing/2014/main" id="{C0BBF282-F0C7-4080-A63A-7476CD603A41}"/>
              </a:ext>
            </a:extLst>
          </p:cNvPr>
          <p:cNvSpPr/>
          <p:nvPr/>
        </p:nvSpPr>
        <p:spPr>
          <a:xfrm>
            <a:off x="8382495" y="2656101"/>
            <a:ext cx="1299164" cy="360000"/>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050" i="1">
                <a:solidFill>
                  <a:schemeClr val="tx1">
                    <a:lumMod val="65000"/>
                    <a:lumOff val="35000"/>
                  </a:schemeClr>
                </a:solidFill>
                <a:latin typeface="Calibri Light" panose="020F0302020204030204" pitchFamily="34" charset="0"/>
                <a:ea typeface="ＭＳ Ｐゴシック" panose="020B0600070205080204" pitchFamily="34" charset="-128"/>
              </a:rPr>
              <a:t>SDG contribution</a:t>
            </a:r>
            <a:endParaRPr lang="en-NL" sz="105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4" name="Rectangle 23">
            <a:extLst>
              <a:ext uri="{FF2B5EF4-FFF2-40B4-BE49-F238E27FC236}">
                <a16:creationId xmlns:a16="http://schemas.microsoft.com/office/drawing/2014/main" id="{DD93EE36-3AD5-4058-855D-D49ABAB6459C}"/>
              </a:ext>
            </a:extLst>
          </p:cNvPr>
          <p:cNvSpPr/>
          <p:nvPr/>
        </p:nvSpPr>
        <p:spPr>
          <a:xfrm>
            <a:off x="8382495" y="5385313"/>
            <a:ext cx="1299164" cy="360000"/>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050" i="1">
                <a:solidFill>
                  <a:schemeClr val="tx1">
                    <a:lumMod val="65000"/>
                    <a:lumOff val="35000"/>
                  </a:schemeClr>
                </a:solidFill>
                <a:latin typeface="Calibri Light" panose="020F0302020204030204" pitchFamily="34" charset="0"/>
                <a:ea typeface="ＭＳ Ｐゴシック" panose="020B0600070205080204" pitchFamily="34" charset="-128"/>
              </a:rPr>
              <a:t>SDG contribution</a:t>
            </a:r>
            <a:endParaRPr lang="en-NL" sz="105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pic>
        <p:nvPicPr>
          <p:cNvPr id="13" name="Picture 2" descr="Afbeeldingsresultaat voor sdg 6">
            <a:extLst>
              <a:ext uri="{FF2B5EF4-FFF2-40B4-BE49-F238E27FC236}">
                <a16:creationId xmlns:a16="http://schemas.microsoft.com/office/drawing/2014/main" id="{F06337A3-DC58-481B-86C4-2B2C48431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7069" y="5729710"/>
            <a:ext cx="370800" cy="370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Afbeeldingsresultaat voor sdg 12">
            <a:extLst>
              <a:ext uri="{FF2B5EF4-FFF2-40B4-BE49-F238E27FC236}">
                <a16:creationId xmlns:a16="http://schemas.microsoft.com/office/drawing/2014/main" id="{FB55DA6A-0745-4E4F-82AC-2AEB1832B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7079" y="5729710"/>
            <a:ext cx="370800" cy="370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sdg 11">
            <a:extLst>
              <a:ext uri="{FF2B5EF4-FFF2-40B4-BE49-F238E27FC236}">
                <a16:creationId xmlns:a16="http://schemas.microsoft.com/office/drawing/2014/main" id="{6EEABE22-5135-4405-B397-AF7865FC7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7074" y="5729710"/>
            <a:ext cx="370800" cy="37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sdg 13">
            <a:extLst>
              <a:ext uri="{FF2B5EF4-FFF2-40B4-BE49-F238E27FC236}">
                <a16:creationId xmlns:a16="http://schemas.microsoft.com/office/drawing/2014/main" id="{7CFE607A-FFFC-484F-A3ED-E219F0F9F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7085" y="5729710"/>
            <a:ext cx="370800" cy="370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Afbeeldingsresultaat voor sdg 1">
            <a:extLst>
              <a:ext uri="{FF2B5EF4-FFF2-40B4-BE49-F238E27FC236}">
                <a16:creationId xmlns:a16="http://schemas.microsoft.com/office/drawing/2014/main" id="{D12BF080-7B72-4EC5-ACF9-8D35B6A12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558" y="3013303"/>
            <a:ext cx="370800" cy="370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Afbeeldingsresultaat voor sdg 3">
            <a:extLst>
              <a:ext uri="{FF2B5EF4-FFF2-40B4-BE49-F238E27FC236}">
                <a16:creationId xmlns:a16="http://schemas.microsoft.com/office/drawing/2014/main" id="{06D78782-F038-4331-B4D1-543D3CAAD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flipH="1" flipV="1">
            <a:off x="8373518" y="3002503"/>
            <a:ext cx="370800" cy="3708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Afbeeldingsresultaat voor sdg 16">
            <a:extLst>
              <a:ext uri="{FF2B5EF4-FFF2-40B4-BE49-F238E27FC236}">
                <a16:creationId xmlns:a16="http://schemas.microsoft.com/office/drawing/2014/main" id="{783A995C-D007-4714-9660-B033F72456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7596" y="3013303"/>
            <a:ext cx="370800" cy="370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Afbeeldingsresultaat voor sdg 14">
            <a:extLst>
              <a:ext uri="{FF2B5EF4-FFF2-40B4-BE49-F238E27FC236}">
                <a16:creationId xmlns:a16="http://schemas.microsoft.com/office/drawing/2014/main" id="{0F931334-D62C-4368-B2DC-CD61B1FF04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19838" y="3013303"/>
            <a:ext cx="370800" cy="370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Afbeeldingsresultaat voor sdg 12">
            <a:extLst>
              <a:ext uri="{FF2B5EF4-FFF2-40B4-BE49-F238E27FC236}">
                <a16:creationId xmlns:a16="http://schemas.microsoft.com/office/drawing/2014/main" id="{E1FB72D7-79F2-497B-ACBB-BEA8878E2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2078" y="3013303"/>
            <a:ext cx="370800" cy="3708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04236A5-AD96-4690-8A01-138927D3C946}"/>
              </a:ext>
            </a:extLst>
          </p:cNvPr>
          <p:cNvSpPr txBox="1"/>
          <p:nvPr/>
        </p:nvSpPr>
        <p:spPr>
          <a:xfrm>
            <a:off x="7862077" y="6184784"/>
            <a:ext cx="2340000" cy="461665"/>
          </a:xfrm>
          <a:prstGeom prst="rect">
            <a:avLst/>
          </a:prstGeom>
          <a:noFill/>
          <a:ln>
            <a:noFill/>
          </a:ln>
        </p:spPr>
        <p:txBody>
          <a:bodyPr wrap="square" rtlCol="0">
            <a:spAutoFit/>
          </a:bodyPr>
          <a:lstStyle/>
          <a:p>
            <a:r>
              <a:rPr lang="en-US" sz="800" dirty="0">
                <a:solidFill>
                  <a:schemeClr val="tx1">
                    <a:lumMod val="65000"/>
                    <a:lumOff val="35000"/>
                  </a:schemeClr>
                </a:solidFill>
                <a:latin typeface="Calibri Light" panose="020F0302020204030204" pitchFamily="34" charset="0"/>
                <a:cs typeface="Calibri Light" panose="020F0302020204030204" pitchFamily="34" charset="0"/>
              </a:rPr>
              <a:t>* This intervention reduces societal impact. However, it does not reduce the true price gap, as it takes place </a:t>
            </a:r>
            <a:r>
              <a:rPr lang="en-US" sz="800" i="1" dirty="0">
                <a:solidFill>
                  <a:schemeClr val="tx1">
                    <a:lumMod val="65000"/>
                    <a:lumOff val="35000"/>
                  </a:schemeClr>
                </a:solidFill>
                <a:latin typeface="Calibri Light" panose="020F0302020204030204" pitchFamily="34" charset="0"/>
                <a:cs typeface="Calibri Light" panose="020F0302020204030204" pitchFamily="34" charset="0"/>
              </a:rPr>
              <a:t>after</a:t>
            </a:r>
            <a:r>
              <a:rPr lang="en-US" sz="800" dirty="0">
                <a:solidFill>
                  <a:schemeClr val="tx1">
                    <a:lumMod val="65000"/>
                    <a:lumOff val="35000"/>
                  </a:schemeClr>
                </a:solidFill>
                <a:latin typeface="Calibri Light" panose="020F0302020204030204" pitchFamily="34" charset="0"/>
                <a:cs typeface="Calibri Light" panose="020F0302020204030204" pitchFamily="34" charset="0"/>
              </a:rPr>
              <a:t> purchasing jeans</a:t>
            </a:r>
            <a:endParaRPr lang="en-US" sz="9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7033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6FD12A-B6FB-4CA2-ABFE-9EAA24D05A2E}"/>
              </a:ext>
            </a:extLst>
          </p:cNvPr>
          <p:cNvSpPr>
            <a:spLocks noGrp="1"/>
          </p:cNvSpPr>
          <p:nvPr>
            <p:ph type="body" sz="quarter" idx="10"/>
          </p:nvPr>
        </p:nvSpPr>
        <p:spPr/>
        <p:txBody>
          <a:bodyPr/>
          <a:lstStyle/>
          <a:p>
            <a:r>
              <a:rPr lang="es-419" err="1"/>
              <a:t>Contents</a:t>
            </a:r>
            <a:endParaRPr lang="es-419"/>
          </a:p>
        </p:txBody>
      </p:sp>
      <p:sp>
        <p:nvSpPr>
          <p:cNvPr id="3" name="Text Placeholder 2">
            <a:extLst>
              <a:ext uri="{FF2B5EF4-FFF2-40B4-BE49-F238E27FC236}">
                <a16:creationId xmlns:a16="http://schemas.microsoft.com/office/drawing/2014/main" id="{12BCE60D-832F-4A0A-80B0-37EA33F42FAE}"/>
              </a:ext>
            </a:extLst>
          </p:cNvPr>
          <p:cNvSpPr>
            <a:spLocks noGrp="1"/>
          </p:cNvSpPr>
          <p:nvPr>
            <p:ph type="body" sz="quarter" idx="11"/>
          </p:nvPr>
        </p:nvSpPr>
        <p:spPr>
          <a:xfrm>
            <a:off x="609599" y="1852613"/>
            <a:ext cx="3980873" cy="4319587"/>
          </a:xfrm>
        </p:spPr>
        <p:txBody>
          <a:bodyPr numCol="1"/>
          <a:lstStyle/>
          <a:p>
            <a:r>
              <a:rPr lang="en-GB" sz="1800"/>
              <a:t>    Executive summary</a:t>
            </a:r>
          </a:p>
          <a:p>
            <a:pPr marL="228600" indent="-228600">
              <a:buFont typeface="+mj-lt"/>
              <a:buAutoNum type="arabicPeriod"/>
            </a:pPr>
            <a:r>
              <a:rPr lang="en-GB" sz="1800"/>
              <a:t>Introduction</a:t>
            </a:r>
          </a:p>
          <a:p>
            <a:pPr marL="228600" indent="-228600">
              <a:buFont typeface="+mj-lt"/>
              <a:buAutoNum type="arabicPeriod"/>
            </a:pPr>
            <a:r>
              <a:rPr lang="en-GB" sz="1800"/>
              <a:t>True Price of jeans in 2018</a:t>
            </a:r>
          </a:p>
          <a:p>
            <a:pPr marL="228600" indent="-228600">
              <a:buFont typeface="+mj-lt"/>
              <a:buAutoNum type="arabicPeriod"/>
            </a:pPr>
            <a:r>
              <a:rPr lang="en-GB" sz="1800"/>
              <a:t>True Price of jeans towards 2030</a:t>
            </a:r>
          </a:p>
          <a:p>
            <a:pPr marL="228600" indent="-228600">
              <a:buFont typeface="+mj-lt"/>
              <a:buAutoNum type="arabicPeriod"/>
            </a:pPr>
            <a:r>
              <a:rPr lang="en-GB" sz="1800"/>
              <a:t>Appendix</a:t>
            </a:r>
          </a:p>
          <a:p>
            <a:pPr marL="228600" indent="-228600">
              <a:buFont typeface="+mj-lt"/>
              <a:buAutoNum type="arabicPeriod"/>
            </a:pPr>
            <a:r>
              <a:rPr lang="en-GB" sz="1800"/>
              <a:t>List of sources</a:t>
            </a:r>
          </a:p>
          <a:p>
            <a:endParaRPr lang="en-GB" sz="1800"/>
          </a:p>
          <a:p>
            <a:endParaRPr lang="en-GB" sz="1800" b="1" i="1"/>
          </a:p>
        </p:txBody>
      </p:sp>
    </p:spTree>
    <p:extLst>
      <p:ext uri="{BB962C8B-B14F-4D97-AF65-F5344CB8AC3E}">
        <p14:creationId xmlns:p14="http://schemas.microsoft.com/office/powerpoint/2010/main" val="594035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DB2BC-8781-4524-BC81-655DC02A724A}"/>
              </a:ext>
            </a:extLst>
          </p:cNvPr>
          <p:cNvSpPr>
            <a:spLocks noGrp="1"/>
          </p:cNvSpPr>
          <p:nvPr>
            <p:ph type="title"/>
          </p:nvPr>
        </p:nvSpPr>
        <p:spPr/>
        <p:txBody>
          <a:bodyPr/>
          <a:lstStyle/>
          <a:p>
            <a:r>
              <a:rPr lang="en-GB" dirty="0"/>
              <a:t>Appendix</a:t>
            </a:r>
          </a:p>
        </p:txBody>
      </p:sp>
      <p:sp>
        <p:nvSpPr>
          <p:cNvPr id="5" name="Content Placeholder 4">
            <a:extLst>
              <a:ext uri="{FF2B5EF4-FFF2-40B4-BE49-F238E27FC236}">
                <a16:creationId xmlns:a16="http://schemas.microsoft.com/office/drawing/2014/main" id="{1175C59F-EAD3-4AC8-9535-8BF2B2D6F20C}"/>
              </a:ext>
            </a:extLst>
          </p:cNvPr>
          <p:cNvSpPr>
            <a:spLocks noGrp="1"/>
          </p:cNvSpPr>
          <p:nvPr>
            <p:ph sz="quarter" idx="10"/>
          </p:nvPr>
        </p:nvSpPr>
        <p:spPr/>
        <p:txBody>
          <a:bodyPr/>
          <a:lstStyle/>
          <a:p>
            <a:pPr algn="ctr"/>
            <a:r>
              <a:rPr lang="en-US" sz="13800" dirty="0"/>
              <a:t>4</a:t>
            </a:r>
            <a:endParaRPr lang="en-NL" sz="13800" dirty="0"/>
          </a:p>
        </p:txBody>
      </p:sp>
    </p:spTree>
    <p:extLst>
      <p:ext uri="{BB962C8B-B14F-4D97-AF65-F5344CB8AC3E}">
        <p14:creationId xmlns:p14="http://schemas.microsoft.com/office/powerpoint/2010/main" val="1071187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E87645-B540-4F8A-A140-028F8B3AB7DF}"/>
              </a:ext>
            </a:extLst>
          </p:cNvPr>
          <p:cNvSpPr>
            <a:spLocks noGrp="1"/>
          </p:cNvSpPr>
          <p:nvPr>
            <p:ph type="body" sz="quarter" idx="10"/>
          </p:nvPr>
        </p:nvSpPr>
        <p:spPr/>
        <p:txBody>
          <a:bodyPr/>
          <a:lstStyle/>
          <a:p>
            <a:r>
              <a:rPr lang="nl-NL" dirty="0" err="1"/>
              <a:t>This</a:t>
            </a:r>
            <a:r>
              <a:rPr lang="nl-NL" dirty="0"/>
              <a:t> report </a:t>
            </a:r>
            <a:r>
              <a:rPr lang="nl-NL" dirty="0" err="1"/>
              <a:t>assesses</a:t>
            </a:r>
            <a:r>
              <a:rPr lang="nl-NL" dirty="0"/>
              <a:t> a </a:t>
            </a:r>
            <a:r>
              <a:rPr lang="nl-NL" dirty="0" err="1"/>
              <a:t>value</a:t>
            </a:r>
            <a:r>
              <a:rPr lang="nl-NL" dirty="0"/>
              <a:t> chain </a:t>
            </a:r>
            <a:r>
              <a:rPr lang="nl-NL" dirty="0" err="1"/>
              <a:t>from</a:t>
            </a:r>
            <a:r>
              <a:rPr lang="nl-NL" dirty="0"/>
              <a:t> </a:t>
            </a:r>
            <a:r>
              <a:rPr lang="nl-NL" dirty="0" err="1"/>
              <a:t>cotton</a:t>
            </a:r>
            <a:r>
              <a:rPr lang="nl-NL" dirty="0"/>
              <a:t> </a:t>
            </a:r>
            <a:r>
              <a:rPr lang="nl-NL" dirty="0" err="1"/>
              <a:t>cultivation</a:t>
            </a:r>
            <a:r>
              <a:rPr lang="nl-NL" dirty="0"/>
              <a:t> </a:t>
            </a:r>
            <a:r>
              <a:rPr lang="nl-NL" dirty="0" err="1"/>
              <a:t>to</a:t>
            </a:r>
            <a:r>
              <a:rPr lang="nl-NL" dirty="0"/>
              <a:t> delivery </a:t>
            </a:r>
            <a:r>
              <a:rPr lang="nl-NL" dirty="0" err="1"/>
              <a:t>for</a:t>
            </a:r>
            <a:r>
              <a:rPr lang="nl-NL" dirty="0"/>
              <a:t> </a:t>
            </a:r>
            <a:r>
              <a:rPr lang="nl-NL" dirty="0" err="1"/>
              <a:t>retail</a:t>
            </a:r>
            <a:endParaRPr lang="nl-NL" dirty="0"/>
          </a:p>
        </p:txBody>
      </p:sp>
      <p:pic>
        <p:nvPicPr>
          <p:cNvPr id="34" name="Graphic 33" descr="Shopping basket">
            <a:extLst>
              <a:ext uri="{FF2B5EF4-FFF2-40B4-BE49-F238E27FC236}">
                <a16:creationId xmlns:a16="http://schemas.microsoft.com/office/drawing/2014/main" id="{E848DEFB-DD50-4CD9-9D40-2C892C4A5B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6606" y="2577518"/>
            <a:ext cx="493112" cy="493112"/>
          </a:xfrm>
          <a:prstGeom prst="rect">
            <a:avLst/>
          </a:prstGeom>
        </p:spPr>
      </p:pic>
      <p:pic>
        <p:nvPicPr>
          <p:cNvPr id="35" name="Graphic 34" descr="Plant">
            <a:extLst>
              <a:ext uri="{FF2B5EF4-FFF2-40B4-BE49-F238E27FC236}">
                <a16:creationId xmlns:a16="http://schemas.microsoft.com/office/drawing/2014/main" id="{C9B8CB76-44B2-45C3-9958-7AEC1DC092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3626" y="2577518"/>
            <a:ext cx="493112" cy="493112"/>
          </a:xfrm>
          <a:prstGeom prst="rect">
            <a:avLst/>
          </a:prstGeom>
        </p:spPr>
      </p:pic>
      <p:pic>
        <p:nvPicPr>
          <p:cNvPr id="36" name="Graphic 35" descr="Factory">
            <a:extLst>
              <a:ext uri="{FF2B5EF4-FFF2-40B4-BE49-F238E27FC236}">
                <a16:creationId xmlns:a16="http://schemas.microsoft.com/office/drawing/2014/main" id="{96045435-142D-4A9D-963C-109BA38CAEB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21286" y="2577518"/>
            <a:ext cx="493112" cy="493112"/>
          </a:xfrm>
          <a:prstGeom prst="rect">
            <a:avLst/>
          </a:prstGeom>
        </p:spPr>
      </p:pic>
      <p:pic>
        <p:nvPicPr>
          <p:cNvPr id="37" name="Graphic 36" descr="Pants">
            <a:extLst>
              <a:ext uri="{FF2B5EF4-FFF2-40B4-BE49-F238E27FC236}">
                <a16:creationId xmlns:a16="http://schemas.microsoft.com/office/drawing/2014/main" id="{0E70B168-A0FC-47B4-BEE6-50C06BE4633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28946" y="2577518"/>
            <a:ext cx="493112" cy="493112"/>
          </a:xfrm>
          <a:prstGeom prst="rect">
            <a:avLst/>
          </a:prstGeom>
        </p:spPr>
      </p:pic>
      <p:pic>
        <p:nvPicPr>
          <p:cNvPr id="38" name="Graphic 37">
            <a:extLst>
              <a:ext uri="{FF2B5EF4-FFF2-40B4-BE49-F238E27FC236}">
                <a16:creationId xmlns:a16="http://schemas.microsoft.com/office/drawing/2014/main" id="{E6311C92-EB23-4DAA-9982-596B1BE85631}"/>
              </a:ext>
            </a:extLst>
          </p:cNvPr>
          <p:cNvPicPr>
            <a:picLocks noChangeAspect="1"/>
          </p:cNvPicPr>
          <p:nvPr/>
        </p:nvPicPr>
        <p:blipFill rotWithShape="1">
          <a:blip>
            <a:extLst>
              <a:ext uri="{96DAC541-7B7A-43D3-8B79-37D633B846F1}">
                <asvg:svgBlip xmlns:asvg="http://schemas.microsoft.com/office/drawing/2016/SVG/main" r:embed="rId7"/>
              </a:ext>
            </a:extLst>
          </a:blip>
          <a:srcRect b="13716"/>
          <a:stretch/>
        </p:blipFill>
        <p:spPr>
          <a:xfrm>
            <a:off x="7400732" y="2577518"/>
            <a:ext cx="457200" cy="493112"/>
          </a:xfrm>
          <a:prstGeom prst="rect">
            <a:avLst/>
          </a:prstGeom>
        </p:spPr>
      </p:pic>
      <p:pic>
        <p:nvPicPr>
          <p:cNvPr id="39" name="Graphic 38" descr="Factory">
            <a:extLst>
              <a:ext uri="{FF2B5EF4-FFF2-40B4-BE49-F238E27FC236}">
                <a16:creationId xmlns:a16="http://schemas.microsoft.com/office/drawing/2014/main" id="{87091A52-4E23-449F-BDA4-6E28224818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67469" y="2577518"/>
            <a:ext cx="493112" cy="493112"/>
          </a:xfrm>
          <a:prstGeom prst="rect">
            <a:avLst/>
          </a:prstGeom>
        </p:spPr>
      </p:pic>
      <p:pic>
        <p:nvPicPr>
          <p:cNvPr id="40" name="Graphic 39">
            <a:extLst>
              <a:ext uri="{FF2B5EF4-FFF2-40B4-BE49-F238E27FC236}">
                <a16:creationId xmlns:a16="http://schemas.microsoft.com/office/drawing/2014/main" id="{832CC79E-E7EC-4274-A297-1F1D1E24BAB3}"/>
              </a:ext>
            </a:extLst>
          </p:cNvPr>
          <p:cNvPicPr>
            <a:picLocks noChangeAspect="1"/>
          </p:cNvPicPr>
          <p:nvPr/>
        </p:nvPicPr>
        <p:blipFill rotWithShape="1">
          <a:blip>
            <a:extLst>
              <a:ext uri="{96DAC541-7B7A-43D3-8B79-37D633B846F1}">
                <asvg:svgBlip xmlns:asvg="http://schemas.microsoft.com/office/drawing/2016/SVG/main" r:embed="rId8"/>
              </a:ext>
            </a:extLst>
          </a:blip>
          <a:srcRect b="18320"/>
          <a:stretch/>
        </p:blipFill>
        <p:spPr>
          <a:xfrm>
            <a:off x="3185412" y="2590672"/>
            <a:ext cx="457200" cy="466804"/>
          </a:xfrm>
          <a:prstGeom prst="rect">
            <a:avLst/>
          </a:prstGeom>
        </p:spPr>
      </p:pic>
      <p:pic>
        <p:nvPicPr>
          <p:cNvPr id="42" name="Graphic 41">
            <a:extLst>
              <a:ext uri="{FF2B5EF4-FFF2-40B4-BE49-F238E27FC236}">
                <a16:creationId xmlns:a16="http://schemas.microsoft.com/office/drawing/2014/main" id="{1CA2A7FB-2A66-458D-8140-8FFB373E6998}"/>
              </a:ext>
            </a:extLst>
          </p:cNvPr>
          <p:cNvPicPr>
            <a:picLocks noChangeAspect="1"/>
          </p:cNvPicPr>
          <p:nvPr/>
        </p:nvPicPr>
        <p:blipFill rotWithShape="1">
          <a:blip>
            <a:extLst>
              <a:ext uri="{96DAC541-7B7A-43D3-8B79-37D633B846F1}">
                <asvg:svgBlip xmlns:asvg="http://schemas.microsoft.com/office/drawing/2016/SVG/main" r:embed="rId7"/>
              </a:ext>
            </a:extLst>
          </a:blip>
          <a:srcRect b="13716"/>
          <a:stretch/>
        </p:blipFill>
        <p:spPr>
          <a:xfrm>
            <a:off x="5293072" y="2577518"/>
            <a:ext cx="457200" cy="493112"/>
          </a:xfrm>
          <a:prstGeom prst="rect">
            <a:avLst/>
          </a:prstGeom>
        </p:spPr>
      </p:pic>
      <p:grpSp>
        <p:nvGrpSpPr>
          <p:cNvPr id="43" name="Group 42">
            <a:extLst>
              <a:ext uri="{FF2B5EF4-FFF2-40B4-BE49-F238E27FC236}">
                <a16:creationId xmlns:a16="http://schemas.microsoft.com/office/drawing/2014/main" id="{05003553-2B6B-48C5-857C-7ECF891F8D3A}"/>
              </a:ext>
            </a:extLst>
          </p:cNvPr>
          <p:cNvGrpSpPr/>
          <p:nvPr/>
        </p:nvGrpSpPr>
        <p:grpSpPr>
          <a:xfrm>
            <a:off x="9557810" y="5535137"/>
            <a:ext cx="2327412" cy="261610"/>
            <a:chOff x="1086764" y="5424313"/>
            <a:chExt cx="2327412" cy="261610"/>
          </a:xfrm>
        </p:grpSpPr>
        <p:sp>
          <p:nvSpPr>
            <p:cNvPr id="44" name="Rectangle 43">
              <a:extLst>
                <a:ext uri="{FF2B5EF4-FFF2-40B4-BE49-F238E27FC236}">
                  <a16:creationId xmlns:a16="http://schemas.microsoft.com/office/drawing/2014/main" id="{19DBFBE5-7BBE-4C2D-80E2-2B852AB87126}"/>
                </a:ext>
              </a:extLst>
            </p:cNvPr>
            <p:cNvSpPr/>
            <p:nvPr/>
          </p:nvSpPr>
          <p:spPr>
            <a:xfrm>
              <a:off x="1086764" y="5459875"/>
              <a:ext cx="440991" cy="190486"/>
            </a:xfrm>
            <a:prstGeom prst="rect">
              <a:avLst/>
            </a:prstGeom>
            <a:solidFill>
              <a:srgbClr val="EA5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err="1">
                <a:solidFill>
                  <a:schemeClr val="tx1"/>
                </a:solidFill>
              </a:endParaRPr>
            </a:p>
          </p:txBody>
        </p:sp>
        <p:sp>
          <p:nvSpPr>
            <p:cNvPr id="45" name="TextBox 44">
              <a:extLst>
                <a:ext uri="{FF2B5EF4-FFF2-40B4-BE49-F238E27FC236}">
                  <a16:creationId xmlns:a16="http://schemas.microsoft.com/office/drawing/2014/main" id="{4B514039-6677-4F9C-9014-14391E8D4150}"/>
                </a:ext>
              </a:extLst>
            </p:cNvPr>
            <p:cNvSpPr txBox="1"/>
            <p:nvPr/>
          </p:nvSpPr>
          <p:spPr>
            <a:xfrm>
              <a:off x="1560279" y="5424313"/>
              <a:ext cx="1853897" cy="261610"/>
            </a:xfrm>
            <a:prstGeom prst="rect">
              <a:avLst/>
            </a:prstGeom>
          </p:spPr>
          <p:txBody>
            <a:bodyPr wrap="square" rtlCol="0">
              <a:spAutoFit/>
            </a:bodyPr>
            <a:lstStyle/>
            <a:p>
              <a:pPr algn="l"/>
              <a:r>
                <a:rPr lang="en-GB" sz="1100">
                  <a:latin typeface="Calibri Light" panose="020F0302020204030204" pitchFamily="34" charset="0"/>
                  <a:cs typeface="Calibri Light" panose="020F0302020204030204" pitchFamily="34" charset="0"/>
                </a:rPr>
                <a:t>In true price scope</a:t>
              </a:r>
              <a:endParaRPr lang="en-NL" sz="1100">
                <a:latin typeface="Calibri Light" panose="020F0302020204030204" pitchFamily="34" charset="0"/>
                <a:cs typeface="Calibri Light" panose="020F0302020204030204" pitchFamily="34" charset="0"/>
              </a:endParaRPr>
            </a:p>
          </p:txBody>
        </p:sp>
      </p:grpSp>
      <p:grpSp>
        <p:nvGrpSpPr>
          <p:cNvPr id="46" name="Group 45">
            <a:extLst>
              <a:ext uri="{FF2B5EF4-FFF2-40B4-BE49-F238E27FC236}">
                <a16:creationId xmlns:a16="http://schemas.microsoft.com/office/drawing/2014/main" id="{66A5534E-A5EB-4819-9797-BA1686C803AA}"/>
              </a:ext>
            </a:extLst>
          </p:cNvPr>
          <p:cNvGrpSpPr/>
          <p:nvPr/>
        </p:nvGrpSpPr>
        <p:grpSpPr>
          <a:xfrm>
            <a:off x="9557810" y="5821537"/>
            <a:ext cx="2596019" cy="261578"/>
            <a:chOff x="1086764" y="5710713"/>
            <a:chExt cx="2596019" cy="261578"/>
          </a:xfrm>
        </p:grpSpPr>
        <p:sp>
          <p:nvSpPr>
            <p:cNvPr id="47" name="Rectangle 46">
              <a:extLst>
                <a:ext uri="{FF2B5EF4-FFF2-40B4-BE49-F238E27FC236}">
                  <a16:creationId xmlns:a16="http://schemas.microsoft.com/office/drawing/2014/main" id="{DE19EDF5-B32D-4661-A19F-824DFC304BD8}"/>
                </a:ext>
              </a:extLst>
            </p:cNvPr>
            <p:cNvSpPr/>
            <p:nvPr/>
          </p:nvSpPr>
          <p:spPr>
            <a:xfrm>
              <a:off x="1086764" y="5746275"/>
              <a:ext cx="440991" cy="190487"/>
            </a:xfrm>
            <a:prstGeom prst="rect">
              <a:avLst/>
            </a:prstGeom>
            <a:solidFill>
              <a:srgbClr val="F08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err="1">
                <a:solidFill>
                  <a:schemeClr val="tx1"/>
                </a:solidFill>
              </a:endParaRPr>
            </a:p>
          </p:txBody>
        </p:sp>
        <p:sp>
          <p:nvSpPr>
            <p:cNvPr id="48" name="TextBox 47">
              <a:extLst>
                <a:ext uri="{FF2B5EF4-FFF2-40B4-BE49-F238E27FC236}">
                  <a16:creationId xmlns:a16="http://schemas.microsoft.com/office/drawing/2014/main" id="{B4D96011-A635-4EF3-9F2A-1344FC0E0C33}"/>
                </a:ext>
              </a:extLst>
            </p:cNvPr>
            <p:cNvSpPr txBox="1"/>
            <p:nvPr/>
          </p:nvSpPr>
          <p:spPr>
            <a:xfrm>
              <a:off x="1560279" y="5710713"/>
              <a:ext cx="2122504" cy="261578"/>
            </a:xfrm>
            <a:prstGeom prst="rect">
              <a:avLst/>
            </a:prstGeom>
          </p:spPr>
          <p:txBody>
            <a:bodyPr wrap="square" rtlCol="0">
              <a:spAutoFit/>
            </a:bodyPr>
            <a:lstStyle/>
            <a:p>
              <a:pPr algn="l"/>
              <a:r>
                <a:rPr lang="en-GB" sz="1100">
                  <a:latin typeface="Calibri Light" panose="020F0302020204030204" pitchFamily="34" charset="0"/>
                  <a:cs typeface="Calibri Light" panose="020F0302020204030204" pitchFamily="34" charset="0"/>
                </a:rPr>
                <a:t>Out of true price scope</a:t>
              </a:r>
              <a:endParaRPr lang="en-NL" sz="1100">
                <a:latin typeface="Calibri Light" panose="020F0302020204030204" pitchFamily="34" charset="0"/>
                <a:cs typeface="Calibri Light" panose="020F0302020204030204" pitchFamily="34" charset="0"/>
              </a:endParaRPr>
            </a:p>
          </p:txBody>
        </p:sp>
      </p:grpSp>
      <p:pic>
        <p:nvPicPr>
          <p:cNvPr id="75" name="Graphic 74" descr="Man">
            <a:extLst>
              <a:ext uri="{FF2B5EF4-FFF2-40B4-BE49-F238E27FC236}">
                <a16:creationId xmlns:a16="http://schemas.microsoft.com/office/drawing/2014/main" id="{BD99CF9F-468A-4789-9398-2BC837F33D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08392" y="2533874"/>
            <a:ext cx="580400" cy="580400"/>
          </a:xfrm>
          <a:prstGeom prst="rect">
            <a:avLst/>
          </a:prstGeom>
        </p:spPr>
      </p:pic>
      <p:sp>
        <p:nvSpPr>
          <p:cNvPr id="59" name="Rectangle 58">
            <a:extLst>
              <a:ext uri="{FF2B5EF4-FFF2-40B4-BE49-F238E27FC236}">
                <a16:creationId xmlns:a16="http://schemas.microsoft.com/office/drawing/2014/main" id="{92282FC6-563C-4F22-B0E2-8BF8ACCB3CC6}"/>
              </a:ext>
            </a:extLst>
          </p:cNvPr>
          <p:cNvSpPr/>
          <p:nvPr/>
        </p:nvSpPr>
        <p:spPr>
          <a:xfrm>
            <a:off x="6001388" y="4012685"/>
            <a:ext cx="1025398" cy="216000"/>
          </a:xfrm>
          <a:prstGeom prst="rect">
            <a:avLst/>
          </a:prstGeom>
          <a:solidFill>
            <a:schemeClr val="bg1">
              <a:lumMod val="65000"/>
            </a:schemeClr>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nl-NL" sz="1200">
                <a:solidFill>
                  <a:schemeClr val="bg1"/>
                </a:solidFill>
                <a:latin typeface="Calibri Light" panose="020F0302020204030204" pitchFamily="34" charset="0"/>
                <a:ea typeface="ＭＳ Ｐゴシック" panose="020B0600070205080204" pitchFamily="34" charset="-128"/>
              </a:rPr>
              <a:t>Bangladesh</a:t>
            </a:r>
          </a:p>
        </p:txBody>
      </p:sp>
      <p:sp>
        <p:nvSpPr>
          <p:cNvPr id="65" name="Rectangle 64">
            <a:extLst>
              <a:ext uri="{FF2B5EF4-FFF2-40B4-BE49-F238E27FC236}">
                <a16:creationId xmlns:a16="http://schemas.microsoft.com/office/drawing/2014/main" id="{253F9AFA-A4D5-42D8-9809-95DFA71E9563}"/>
              </a:ext>
            </a:extLst>
          </p:cNvPr>
          <p:cNvSpPr/>
          <p:nvPr/>
        </p:nvSpPr>
        <p:spPr>
          <a:xfrm>
            <a:off x="1925910" y="4012685"/>
            <a:ext cx="2959552" cy="216000"/>
          </a:xfrm>
          <a:prstGeom prst="rect">
            <a:avLst/>
          </a:prstGeom>
          <a:solidFill>
            <a:schemeClr val="bg1">
              <a:lumMod val="65000"/>
            </a:schemeClr>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nl-NL" sz="1200">
                <a:solidFill>
                  <a:schemeClr val="bg1"/>
                </a:solidFill>
                <a:latin typeface="Calibri Light" panose="020F0302020204030204" pitchFamily="34" charset="0"/>
                <a:ea typeface="ＭＳ Ｐゴシック" panose="020B0600070205080204" pitchFamily="34" charset="-128"/>
              </a:rPr>
              <a:t>India</a:t>
            </a:r>
          </a:p>
        </p:txBody>
      </p:sp>
      <p:sp>
        <p:nvSpPr>
          <p:cNvPr id="66" name="Rectangle 65">
            <a:extLst>
              <a:ext uri="{FF2B5EF4-FFF2-40B4-BE49-F238E27FC236}">
                <a16:creationId xmlns:a16="http://schemas.microsoft.com/office/drawing/2014/main" id="{04F677BF-970E-45F6-95A7-621A4B171612}"/>
              </a:ext>
            </a:extLst>
          </p:cNvPr>
          <p:cNvSpPr/>
          <p:nvPr/>
        </p:nvSpPr>
        <p:spPr>
          <a:xfrm>
            <a:off x="4928986" y="4012685"/>
            <a:ext cx="1025397" cy="216000"/>
          </a:xfrm>
          <a:prstGeom prst="rect">
            <a:avLst/>
          </a:prstGeom>
          <a:solidFill>
            <a:schemeClr val="bg1">
              <a:lumMod val="65000"/>
            </a:schemeClr>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nl-NL" sz="1050">
                <a:solidFill>
                  <a:schemeClr val="bg1"/>
                </a:solidFill>
                <a:latin typeface="Calibri Light" panose="020F0302020204030204" pitchFamily="34" charset="0"/>
                <a:ea typeface="ＭＳ Ｐゴシック" panose="020B0600070205080204" pitchFamily="34" charset="-128"/>
              </a:rPr>
              <a:t>India – Bangladesh</a:t>
            </a:r>
          </a:p>
        </p:txBody>
      </p:sp>
      <p:sp>
        <p:nvSpPr>
          <p:cNvPr id="67" name="Rectangle 66">
            <a:extLst>
              <a:ext uri="{FF2B5EF4-FFF2-40B4-BE49-F238E27FC236}">
                <a16:creationId xmlns:a16="http://schemas.microsoft.com/office/drawing/2014/main" id="{D96F5225-80A2-460E-ADC1-5347479DC40D}"/>
              </a:ext>
            </a:extLst>
          </p:cNvPr>
          <p:cNvSpPr/>
          <p:nvPr/>
        </p:nvSpPr>
        <p:spPr>
          <a:xfrm>
            <a:off x="7066219" y="4012685"/>
            <a:ext cx="1021856" cy="216000"/>
          </a:xfrm>
          <a:prstGeom prst="rect">
            <a:avLst/>
          </a:prstGeom>
          <a:solidFill>
            <a:schemeClr val="bg1">
              <a:lumMod val="65000"/>
            </a:schemeClr>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nl-NL" sz="1200">
                <a:solidFill>
                  <a:schemeClr val="bg1"/>
                </a:solidFill>
                <a:latin typeface="Calibri Light" panose="020F0302020204030204" pitchFamily="34" charset="0"/>
                <a:ea typeface="ＭＳ Ｐゴシック" panose="020B0600070205080204" pitchFamily="34" charset="-128"/>
              </a:rPr>
              <a:t>Bangladesh – NL</a:t>
            </a:r>
          </a:p>
        </p:txBody>
      </p:sp>
      <p:sp>
        <p:nvSpPr>
          <p:cNvPr id="73" name="Rectangle 72">
            <a:extLst>
              <a:ext uri="{FF2B5EF4-FFF2-40B4-BE49-F238E27FC236}">
                <a16:creationId xmlns:a16="http://schemas.microsoft.com/office/drawing/2014/main" id="{B133F5FD-9820-4AB7-9DEC-5108D47A5060}"/>
              </a:ext>
            </a:extLst>
          </p:cNvPr>
          <p:cNvSpPr/>
          <p:nvPr/>
        </p:nvSpPr>
        <p:spPr>
          <a:xfrm>
            <a:off x="8131921" y="4012685"/>
            <a:ext cx="3174029" cy="216000"/>
          </a:xfrm>
          <a:prstGeom prst="rect">
            <a:avLst/>
          </a:prstGeom>
          <a:solidFill>
            <a:schemeClr val="bg1">
              <a:lumMod val="65000"/>
            </a:schemeClr>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nl-NL" sz="1200">
                <a:solidFill>
                  <a:schemeClr val="bg1"/>
                </a:solidFill>
                <a:latin typeface="Calibri Light" panose="020F0302020204030204" pitchFamily="34" charset="0"/>
                <a:ea typeface="ＭＳ Ｐゴシック" panose="020B0600070205080204" pitchFamily="34" charset="-128"/>
              </a:rPr>
              <a:t>The Netherlands</a:t>
            </a:r>
          </a:p>
        </p:txBody>
      </p:sp>
      <p:sp>
        <p:nvSpPr>
          <p:cNvPr id="6" name="Text Placeholder 4">
            <a:extLst>
              <a:ext uri="{FF2B5EF4-FFF2-40B4-BE49-F238E27FC236}">
                <a16:creationId xmlns:a16="http://schemas.microsoft.com/office/drawing/2014/main" id="{412460AE-1543-44AC-BB97-74757D68C86E}"/>
              </a:ext>
            </a:extLst>
          </p:cNvPr>
          <p:cNvSpPr txBox="1">
            <a:spLocks/>
          </p:cNvSpPr>
          <p:nvPr/>
        </p:nvSpPr>
        <p:spPr>
          <a:xfrm>
            <a:off x="6888536" y="774885"/>
            <a:ext cx="4683472" cy="686009"/>
          </a:xfrm>
          <a:prstGeom prst="rect">
            <a:avLst/>
          </a:prstGeom>
          <a:solidFill>
            <a:schemeClr val="bg1">
              <a:lumMod val="95000"/>
            </a:schemeClr>
          </a:solidFill>
        </p:spPr>
        <p:txBody>
          <a:bodyPr lIns="828000" numCol="1" spcCol="180000"/>
          <a:lstStyle>
            <a:lvl1pPr marL="0" indent="0" algn="l" defTabSz="457200" rtl="0" eaLnBrk="1" fontAlgn="base" hangingPunct="1">
              <a:lnSpc>
                <a:spcPct val="120000"/>
              </a:lnSpc>
              <a:spcBef>
                <a:spcPts val="600"/>
              </a:spcBef>
              <a:spcAft>
                <a:spcPct val="0"/>
              </a:spcAft>
              <a:buClr>
                <a:schemeClr val="accent1"/>
              </a:buClr>
              <a:buFont typeface="Arial" panose="020B0604020202020204" pitchFamily="34" charset="0"/>
              <a:buNone/>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1pPr>
            <a:lvl2pPr marL="360000" indent="-28575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2pPr>
            <a:lvl3pPr marL="7200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3pPr>
            <a:lvl4pPr marL="10800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4pPr>
            <a:lvl5pPr marL="14400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In this study we have used the following functional unit: </a:t>
            </a:r>
            <a:endParaRPr lang="en-US">
              <a:solidFill>
                <a:schemeClr val="tx1">
                  <a:lumMod val="75000"/>
                  <a:lumOff val="25000"/>
                </a:schemeClr>
              </a:solidFill>
              <a:cs typeface="Calibri Light" panose="020F0302020204030204" pitchFamily="34" charset="0"/>
            </a:endParaRPr>
          </a:p>
          <a:p>
            <a:pPr marL="171450" indent="-171450">
              <a:lnSpc>
                <a:spcPct val="100000"/>
              </a:lnSpc>
              <a:spcBef>
                <a:spcPts val="0"/>
              </a:spcBef>
              <a:buFontTx/>
              <a:buChar char="-"/>
            </a:pPr>
            <a:r>
              <a:rPr lang="en-US">
                <a:solidFill>
                  <a:schemeClr val="tx1">
                    <a:lumMod val="75000"/>
                    <a:lumOff val="25000"/>
                  </a:schemeClr>
                </a:solidFill>
                <a:cs typeface="Calibri Light" panose="020F0302020204030204" pitchFamily="34" charset="0"/>
              </a:rPr>
              <a:t>One pair of indigo jeans, entirely made of virgin cotton</a:t>
            </a:r>
          </a:p>
          <a:p>
            <a:pPr marL="171450" indent="-171450">
              <a:lnSpc>
                <a:spcPct val="100000"/>
              </a:lnSpc>
              <a:spcBef>
                <a:spcPts val="0"/>
              </a:spcBef>
              <a:buFontTx/>
              <a:buChar char="-"/>
            </a:pPr>
            <a:r>
              <a:rPr lang="en-US">
                <a:solidFill>
                  <a:schemeClr val="tx1">
                    <a:lumMod val="75000"/>
                    <a:lumOff val="25000"/>
                  </a:schemeClr>
                </a:solidFill>
                <a:cs typeface="Calibri Light" panose="020F0302020204030204" pitchFamily="34" charset="0"/>
              </a:rPr>
              <a:t>Average size and non-ripped model for adults (weighing 600g)</a:t>
            </a:r>
          </a:p>
        </p:txBody>
      </p:sp>
      <p:sp>
        <p:nvSpPr>
          <p:cNvPr id="14" name="Rectangle 13">
            <a:extLst>
              <a:ext uri="{FF2B5EF4-FFF2-40B4-BE49-F238E27FC236}">
                <a16:creationId xmlns:a16="http://schemas.microsoft.com/office/drawing/2014/main" id="{1582656E-CCDB-462D-A858-366B5D4C48E8}"/>
              </a:ext>
            </a:extLst>
          </p:cNvPr>
          <p:cNvSpPr/>
          <p:nvPr/>
        </p:nvSpPr>
        <p:spPr>
          <a:xfrm>
            <a:off x="1974815" y="4242982"/>
            <a:ext cx="770735"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200" i="1">
                <a:solidFill>
                  <a:schemeClr val="tx1">
                    <a:lumMod val="65000"/>
                    <a:lumOff val="35000"/>
                  </a:schemeClr>
                </a:solidFill>
                <a:latin typeface="Calibri Light" panose="020F0302020204030204" pitchFamily="34" charset="0"/>
                <a:ea typeface="ＭＳ Ｐゴシック" panose="020B0600070205080204" pitchFamily="34" charset="-128"/>
              </a:rPr>
              <a:t>Cotton bales</a:t>
            </a: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15" name="Rectangle 14">
            <a:extLst>
              <a:ext uri="{FF2B5EF4-FFF2-40B4-BE49-F238E27FC236}">
                <a16:creationId xmlns:a16="http://schemas.microsoft.com/office/drawing/2014/main" id="{3EB03296-1807-4102-8A42-9C4D2D8172F4}"/>
              </a:ext>
            </a:extLst>
          </p:cNvPr>
          <p:cNvSpPr/>
          <p:nvPr/>
        </p:nvSpPr>
        <p:spPr>
          <a:xfrm>
            <a:off x="2940464" y="4242982"/>
            <a:ext cx="770735"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200" i="1">
                <a:solidFill>
                  <a:schemeClr val="tx1">
                    <a:lumMod val="65000"/>
                    <a:lumOff val="35000"/>
                  </a:schemeClr>
                </a:solidFill>
                <a:latin typeface="Calibri Light" panose="020F0302020204030204" pitchFamily="34" charset="0"/>
                <a:ea typeface="ＭＳ Ｐゴシック" panose="020B0600070205080204" pitchFamily="34" charset="-128"/>
              </a:rPr>
              <a:t>Cotton yarn, dye</a:t>
            </a: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16" name="Rectangle 15">
            <a:extLst>
              <a:ext uri="{FF2B5EF4-FFF2-40B4-BE49-F238E27FC236}">
                <a16:creationId xmlns:a16="http://schemas.microsoft.com/office/drawing/2014/main" id="{2E8A093C-53B4-4069-8B12-B43D019EC4BC}"/>
              </a:ext>
            </a:extLst>
          </p:cNvPr>
          <p:cNvSpPr/>
          <p:nvPr/>
        </p:nvSpPr>
        <p:spPr>
          <a:xfrm>
            <a:off x="4017259" y="4242982"/>
            <a:ext cx="770735"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200" i="1">
                <a:solidFill>
                  <a:schemeClr val="tx1">
                    <a:lumMod val="65000"/>
                    <a:lumOff val="35000"/>
                  </a:schemeClr>
                </a:solidFill>
                <a:latin typeface="Calibri Light" panose="020F0302020204030204" pitchFamily="34" charset="0"/>
                <a:ea typeface="ＭＳ Ｐゴシック" panose="020B0600070205080204" pitchFamily="34" charset="-128"/>
              </a:rPr>
              <a:t>Denim textile</a:t>
            </a: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17" name="Rectangle 16">
            <a:extLst>
              <a:ext uri="{FF2B5EF4-FFF2-40B4-BE49-F238E27FC236}">
                <a16:creationId xmlns:a16="http://schemas.microsoft.com/office/drawing/2014/main" id="{53C0A24C-9EF3-46B8-B0E3-94EFFA542A14}"/>
              </a:ext>
            </a:extLst>
          </p:cNvPr>
          <p:cNvSpPr/>
          <p:nvPr/>
        </p:nvSpPr>
        <p:spPr>
          <a:xfrm>
            <a:off x="6190503" y="4242982"/>
            <a:ext cx="770735"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200" i="1">
                <a:solidFill>
                  <a:schemeClr val="tx1">
                    <a:lumMod val="65000"/>
                    <a:lumOff val="35000"/>
                  </a:schemeClr>
                </a:solidFill>
                <a:latin typeface="Calibri Light" panose="020F0302020204030204" pitchFamily="34" charset="0"/>
                <a:ea typeface="ＭＳ Ｐゴシック" panose="020B0600070205080204" pitchFamily="34" charset="-128"/>
              </a:rPr>
              <a:t>Jeans</a:t>
            </a: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18" name="Rectangle 17">
            <a:extLst>
              <a:ext uri="{FF2B5EF4-FFF2-40B4-BE49-F238E27FC236}">
                <a16:creationId xmlns:a16="http://schemas.microsoft.com/office/drawing/2014/main" id="{6E64FCCF-B875-4529-BCDB-64D30822BDE3}"/>
              </a:ext>
            </a:extLst>
          </p:cNvPr>
          <p:cNvSpPr/>
          <p:nvPr/>
        </p:nvSpPr>
        <p:spPr>
          <a:xfrm>
            <a:off x="2132311" y="4787283"/>
            <a:ext cx="770735"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0" name="Rectangle 19">
            <a:extLst>
              <a:ext uri="{FF2B5EF4-FFF2-40B4-BE49-F238E27FC236}">
                <a16:creationId xmlns:a16="http://schemas.microsoft.com/office/drawing/2014/main" id="{41AF333F-4E99-47D7-8A73-8FCDAF271674}"/>
              </a:ext>
            </a:extLst>
          </p:cNvPr>
          <p:cNvSpPr/>
          <p:nvPr/>
        </p:nvSpPr>
        <p:spPr>
          <a:xfrm>
            <a:off x="4917775" y="4787283"/>
            <a:ext cx="770735"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1" name="Rectangle 20">
            <a:extLst>
              <a:ext uri="{FF2B5EF4-FFF2-40B4-BE49-F238E27FC236}">
                <a16:creationId xmlns:a16="http://schemas.microsoft.com/office/drawing/2014/main" id="{0093B248-3540-483A-87F0-6A2633F91699}"/>
              </a:ext>
            </a:extLst>
          </p:cNvPr>
          <p:cNvSpPr/>
          <p:nvPr/>
        </p:nvSpPr>
        <p:spPr>
          <a:xfrm>
            <a:off x="6307526" y="4787283"/>
            <a:ext cx="770735"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2" name="Rectangle 21">
            <a:extLst>
              <a:ext uri="{FF2B5EF4-FFF2-40B4-BE49-F238E27FC236}">
                <a16:creationId xmlns:a16="http://schemas.microsoft.com/office/drawing/2014/main" id="{584E128E-ED38-4ED1-9034-575BD7D0B37C}"/>
              </a:ext>
            </a:extLst>
          </p:cNvPr>
          <p:cNvSpPr/>
          <p:nvPr/>
        </p:nvSpPr>
        <p:spPr>
          <a:xfrm>
            <a:off x="4017259" y="4968910"/>
            <a:ext cx="770735"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200" i="1">
                <a:solidFill>
                  <a:schemeClr val="tx1">
                    <a:lumMod val="65000"/>
                    <a:lumOff val="35000"/>
                  </a:schemeClr>
                </a:solidFill>
                <a:latin typeface="Calibri Light" panose="020F0302020204030204" pitchFamily="34" charset="0"/>
                <a:ea typeface="ＭＳ Ｐゴシック" panose="020B0600070205080204" pitchFamily="34" charset="-128"/>
              </a:rPr>
              <a:t>Polyester yarn</a:t>
            </a: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5" name="Rectangle 24">
            <a:extLst>
              <a:ext uri="{FF2B5EF4-FFF2-40B4-BE49-F238E27FC236}">
                <a16:creationId xmlns:a16="http://schemas.microsoft.com/office/drawing/2014/main" id="{6685F987-D455-4B3C-BB82-0F68FA78E252}"/>
              </a:ext>
            </a:extLst>
          </p:cNvPr>
          <p:cNvSpPr/>
          <p:nvPr/>
        </p:nvSpPr>
        <p:spPr>
          <a:xfrm>
            <a:off x="6059468" y="4968910"/>
            <a:ext cx="1362020" cy="648069"/>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200" i="1">
                <a:solidFill>
                  <a:schemeClr val="tx1">
                    <a:lumMod val="65000"/>
                    <a:lumOff val="35000"/>
                  </a:schemeClr>
                </a:solidFill>
                <a:latin typeface="Calibri Light" panose="020F0302020204030204" pitchFamily="34" charset="0"/>
                <a:ea typeface="ＭＳ Ｐゴシック" panose="020B0600070205080204" pitchFamily="34" charset="-128"/>
              </a:rPr>
              <a:t>Polyester yarn, metal, (fake) leather</a:t>
            </a:r>
            <a:endParaRPr lang="en-NL" sz="1200" i="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9" name="Rectangle 28">
            <a:extLst>
              <a:ext uri="{FF2B5EF4-FFF2-40B4-BE49-F238E27FC236}">
                <a16:creationId xmlns:a16="http://schemas.microsoft.com/office/drawing/2014/main" id="{C7BA426D-779D-4701-944D-9505B486DC88}"/>
              </a:ext>
            </a:extLst>
          </p:cNvPr>
          <p:cNvSpPr/>
          <p:nvPr/>
        </p:nvSpPr>
        <p:spPr>
          <a:xfrm>
            <a:off x="609600" y="4265261"/>
            <a:ext cx="1240959" cy="648069"/>
          </a:xfrm>
          <a:prstGeom prst="rect">
            <a:avLst/>
          </a:prstGeom>
          <a:solidFill>
            <a:srgbClr val="EA5F00"/>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050" b="1">
                <a:solidFill>
                  <a:schemeClr val="bg1"/>
                </a:solidFill>
                <a:latin typeface="Calibri Light" panose="020F0302020204030204" pitchFamily="34" charset="0"/>
                <a:ea typeface="ＭＳ Ｐゴシック" panose="020B0600070205080204" pitchFamily="34" charset="-128"/>
              </a:rPr>
              <a:t>Materials in scope</a:t>
            </a:r>
          </a:p>
          <a:p>
            <a:pPr algn="ctr" defTabSz="457200" fontAlgn="base">
              <a:lnSpc>
                <a:spcPct val="120000"/>
              </a:lnSpc>
              <a:spcBef>
                <a:spcPts val="600"/>
              </a:spcBef>
              <a:spcAft>
                <a:spcPct val="0"/>
              </a:spcAft>
              <a:buClr>
                <a:schemeClr val="accent1"/>
              </a:buClr>
            </a:pPr>
            <a:r>
              <a:rPr lang="en-US" sz="1050">
                <a:solidFill>
                  <a:schemeClr val="bg1"/>
                </a:solidFill>
                <a:latin typeface="Calibri Light" panose="020F0302020204030204" pitchFamily="34" charset="0"/>
                <a:ea typeface="ＭＳ Ｐゴシック" panose="020B0600070205080204" pitchFamily="34" charset="-128"/>
              </a:rPr>
              <a:t>(95% of weight of jeans)</a:t>
            </a:r>
            <a:endParaRPr lang="en-NL" sz="1050">
              <a:solidFill>
                <a:schemeClr val="bg1"/>
              </a:solidFill>
              <a:latin typeface="Calibri Light" panose="020F0302020204030204" pitchFamily="34" charset="0"/>
              <a:ea typeface="ＭＳ Ｐゴシック" panose="020B0600070205080204" pitchFamily="34" charset="-128"/>
            </a:endParaRPr>
          </a:p>
        </p:txBody>
      </p:sp>
      <p:sp>
        <p:nvSpPr>
          <p:cNvPr id="30" name="Rectangle 29">
            <a:extLst>
              <a:ext uri="{FF2B5EF4-FFF2-40B4-BE49-F238E27FC236}">
                <a16:creationId xmlns:a16="http://schemas.microsoft.com/office/drawing/2014/main" id="{EA0BE066-4839-4208-96FE-FAAFCE1294AE}"/>
              </a:ext>
            </a:extLst>
          </p:cNvPr>
          <p:cNvSpPr/>
          <p:nvPr/>
        </p:nvSpPr>
        <p:spPr>
          <a:xfrm>
            <a:off x="609600" y="5001784"/>
            <a:ext cx="1240959" cy="648069"/>
          </a:xfrm>
          <a:prstGeom prst="rect">
            <a:avLst/>
          </a:prstGeom>
          <a:solidFill>
            <a:srgbClr val="F08F4C"/>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050" b="1">
                <a:solidFill>
                  <a:schemeClr val="bg1"/>
                </a:solidFill>
                <a:latin typeface="Calibri Light" panose="020F0302020204030204" pitchFamily="34" charset="0"/>
                <a:ea typeface="ＭＳ Ｐゴシック" panose="020B0600070205080204" pitchFamily="34" charset="-128"/>
              </a:rPr>
              <a:t>Materials out of scope</a:t>
            </a:r>
          </a:p>
          <a:p>
            <a:pPr algn="ctr" defTabSz="457200" fontAlgn="base">
              <a:lnSpc>
                <a:spcPct val="120000"/>
              </a:lnSpc>
              <a:spcBef>
                <a:spcPts val="600"/>
              </a:spcBef>
              <a:spcAft>
                <a:spcPct val="0"/>
              </a:spcAft>
              <a:buClr>
                <a:schemeClr val="accent1"/>
              </a:buClr>
            </a:pPr>
            <a:r>
              <a:rPr lang="en-US" sz="1050">
                <a:solidFill>
                  <a:schemeClr val="bg1"/>
                </a:solidFill>
                <a:latin typeface="Calibri Light" panose="020F0302020204030204" pitchFamily="34" charset="0"/>
                <a:ea typeface="ＭＳ Ｐゴシック" panose="020B0600070205080204" pitchFamily="34" charset="-128"/>
              </a:rPr>
              <a:t>(5% of weight of jeans)</a:t>
            </a:r>
            <a:endParaRPr lang="en-NL" sz="1050">
              <a:solidFill>
                <a:schemeClr val="bg1"/>
              </a:solidFill>
              <a:latin typeface="Calibri Light" panose="020F0302020204030204" pitchFamily="34" charset="0"/>
              <a:ea typeface="ＭＳ Ｐゴシック" panose="020B0600070205080204" pitchFamily="34" charset="-128"/>
            </a:endParaRPr>
          </a:p>
        </p:txBody>
      </p:sp>
      <p:sp>
        <p:nvSpPr>
          <p:cNvPr id="31" name="Rectangle 30">
            <a:extLst>
              <a:ext uri="{FF2B5EF4-FFF2-40B4-BE49-F238E27FC236}">
                <a16:creationId xmlns:a16="http://schemas.microsoft.com/office/drawing/2014/main" id="{EE108566-1330-4987-9296-B38AB1FAE16A}"/>
              </a:ext>
            </a:extLst>
          </p:cNvPr>
          <p:cNvSpPr/>
          <p:nvPr/>
        </p:nvSpPr>
        <p:spPr>
          <a:xfrm>
            <a:off x="991170" y="3166811"/>
            <a:ext cx="770735" cy="648069"/>
          </a:xfrm>
          <a:prstGeom prst="rect">
            <a:avLst/>
          </a:prstGeom>
          <a:noFill/>
        </p:spPr>
        <p:txBody>
          <a:bodyPr lIns="0" tIns="0" rIns="0" bIns="0" numCol="1" spcCol="180000" rtlCol="0" anchor="ctr">
            <a:noAutofit/>
          </a:bodyPr>
          <a:lstStyle/>
          <a:p>
            <a:pPr algn="r" defTabSz="457200" fontAlgn="base">
              <a:lnSpc>
                <a:spcPct val="120000"/>
              </a:lnSpc>
              <a:spcBef>
                <a:spcPts val="600"/>
              </a:spcBef>
              <a:spcAft>
                <a:spcPct val="0"/>
              </a:spcAft>
              <a:buClr>
                <a:schemeClr val="accent1"/>
              </a:buClr>
            </a:pPr>
            <a:r>
              <a:rPr lang="en-US" sz="1200" b="1">
                <a:solidFill>
                  <a:schemeClr val="tx1">
                    <a:lumMod val="65000"/>
                    <a:lumOff val="35000"/>
                  </a:schemeClr>
                </a:solidFill>
                <a:latin typeface="Calibri Light" panose="020F0302020204030204" pitchFamily="34" charset="0"/>
                <a:ea typeface="ＭＳ Ｐゴシック" panose="020B0600070205080204" pitchFamily="34" charset="-128"/>
              </a:rPr>
              <a:t>Activity</a:t>
            </a:r>
            <a:endParaRPr lang="en-NL" sz="1200" b="1">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cxnSp>
        <p:nvCxnSpPr>
          <p:cNvPr id="32" name="Straight Connector 31">
            <a:extLst>
              <a:ext uri="{FF2B5EF4-FFF2-40B4-BE49-F238E27FC236}">
                <a16:creationId xmlns:a16="http://schemas.microsoft.com/office/drawing/2014/main" id="{34B4B83F-2071-4CA7-B31E-41D0848935BC}"/>
              </a:ext>
            </a:extLst>
          </p:cNvPr>
          <p:cNvCxnSpPr>
            <a:cxnSpLocks/>
          </p:cNvCxnSpPr>
          <p:nvPr/>
        </p:nvCxnSpPr>
        <p:spPr>
          <a:xfrm>
            <a:off x="1903055" y="4929980"/>
            <a:ext cx="9531605" cy="0"/>
          </a:xfrm>
          <a:prstGeom prst="line">
            <a:avLst/>
          </a:prstGeom>
          <a:ln w="9525">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2" name="Freeform: Shape 51">
            <a:extLst>
              <a:ext uri="{FF2B5EF4-FFF2-40B4-BE49-F238E27FC236}">
                <a16:creationId xmlns:a16="http://schemas.microsoft.com/office/drawing/2014/main" id="{1D3B3EC6-3148-43A8-8527-725F10BB9953}"/>
              </a:ext>
            </a:extLst>
          </p:cNvPr>
          <p:cNvSpPr/>
          <p:nvPr/>
        </p:nvSpPr>
        <p:spPr>
          <a:xfrm>
            <a:off x="1914365" y="3140761"/>
            <a:ext cx="1143657" cy="880149"/>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0 w 2200372"/>
              <a:gd name="connsiteY5"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372" h="880149">
                <a:moveTo>
                  <a:pt x="0" y="0"/>
                </a:moveTo>
                <a:lnTo>
                  <a:pt x="1760298" y="0"/>
                </a:lnTo>
                <a:lnTo>
                  <a:pt x="2200372" y="440075"/>
                </a:lnTo>
                <a:lnTo>
                  <a:pt x="1760298" y="880149"/>
                </a:lnTo>
                <a:lnTo>
                  <a:pt x="0" y="880149"/>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028" tIns="112014" rIns="276044" bIns="112014" numCol="1" spcCol="1270" anchor="ctr" anchorCtr="0">
            <a:noAutofit/>
          </a:bodyPr>
          <a:lstStyle/>
          <a:p>
            <a:pPr marL="0" lvl="0" indent="0" algn="ctr" defTabSz="1866900">
              <a:lnSpc>
                <a:spcPct val="90000"/>
              </a:lnSpc>
              <a:spcBef>
                <a:spcPct val="0"/>
              </a:spcBef>
              <a:spcAft>
                <a:spcPct val="35000"/>
              </a:spcAft>
              <a:buNone/>
            </a:pPr>
            <a:r>
              <a:rPr lang="en-GB" sz="1050">
                <a:latin typeface="Calibri Light" panose="020F0302020204030204" pitchFamily="34" charset="0"/>
                <a:cs typeface="Calibri Light" panose="020F0302020204030204" pitchFamily="34" charset="0"/>
              </a:rPr>
              <a:t>Cotton</a:t>
            </a:r>
            <a:r>
              <a:rPr lang="en-GB" sz="1050" kern="1200">
                <a:latin typeface="Calibri Light" panose="020F0302020204030204" pitchFamily="34" charset="0"/>
                <a:cs typeface="Calibri Light" panose="020F0302020204030204" pitchFamily="34" charset="0"/>
              </a:rPr>
              <a:t> cultivation</a:t>
            </a:r>
          </a:p>
        </p:txBody>
      </p:sp>
      <p:sp>
        <p:nvSpPr>
          <p:cNvPr id="54" name="Freeform: Shape 53">
            <a:extLst>
              <a:ext uri="{FF2B5EF4-FFF2-40B4-BE49-F238E27FC236}">
                <a16:creationId xmlns:a16="http://schemas.microsoft.com/office/drawing/2014/main" id="{C906A0AA-53CA-4B75-B6C5-9797817F322E}"/>
              </a:ext>
            </a:extLst>
          </p:cNvPr>
          <p:cNvSpPr/>
          <p:nvPr/>
        </p:nvSpPr>
        <p:spPr>
          <a:xfrm>
            <a:off x="3837192" y="3140761"/>
            <a:ext cx="1315966"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112014" rIns="360000" bIns="112014" numCol="1" spcCol="1270" anchor="ctr" anchorCtr="0">
            <a:noAutofit/>
          </a:bodyPr>
          <a:lstStyle/>
          <a:p>
            <a:pPr lvl="0" algn="ctr" defTabSz="1866900">
              <a:lnSpc>
                <a:spcPct val="90000"/>
              </a:lnSpc>
              <a:spcBef>
                <a:spcPct val="0"/>
              </a:spcBef>
              <a:spcAft>
                <a:spcPct val="35000"/>
              </a:spcAft>
            </a:pPr>
            <a:r>
              <a:rPr lang="en-GB" sz="1050">
                <a:latin typeface="Calibri Light" panose="020F0302020204030204" pitchFamily="34" charset="0"/>
                <a:cs typeface="Calibri Light" panose="020F0302020204030204" pitchFamily="34" charset="0"/>
              </a:rPr>
              <a:t>Production fabric</a:t>
            </a:r>
          </a:p>
        </p:txBody>
      </p:sp>
      <p:sp>
        <p:nvSpPr>
          <p:cNvPr id="55" name="Freeform: Shape 54">
            <a:extLst>
              <a:ext uri="{FF2B5EF4-FFF2-40B4-BE49-F238E27FC236}">
                <a16:creationId xmlns:a16="http://schemas.microsoft.com/office/drawing/2014/main" id="{8246E962-06B4-4106-B28D-69E501C67BF2}"/>
              </a:ext>
            </a:extLst>
          </p:cNvPr>
          <p:cNvSpPr/>
          <p:nvPr/>
        </p:nvSpPr>
        <p:spPr>
          <a:xfrm>
            <a:off x="5976808" y="3140761"/>
            <a:ext cx="1315966"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112014" rIns="360000" bIns="112014" numCol="1" spcCol="1270" anchor="ctr" anchorCtr="0">
            <a:noAutofit/>
          </a:bodyPr>
          <a:lstStyle/>
          <a:p>
            <a:pPr lvl="0" algn="ctr" defTabSz="1866900">
              <a:lnSpc>
                <a:spcPct val="90000"/>
              </a:lnSpc>
              <a:spcBef>
                <a:spcPct val="0"/>
              </a:spcBef>
              <a:spcAft>
                <a:spcPct val="35000"/>
              </a:spcAft>
            </a:pPr>
            <a:r>
              <a:rPr lang="en-GB" sz="1050">
                <a:latin typeface="Calibri Light" panose="020F0302020204030204" pitchFamily="34" charset="0"/>
                <a:cs typeface="Calibri Light" panose="020F0302020204030204" pitchFamily="34" charset="0"/>
              </a:rPr>
              <a:t>Production jeans</a:t>
            </a:r>
          </a:p>
        </p:txBody>
      </p:sp>
      <p:sp>
        <p:nvSpPr>
          <p:cNvPr id="56" name="Freeform: Shape 55">
            <a:extLst>
              <a:ext uri="{FF2B5EF4-FFF2-40B4-BE49-F238E27FC236}">
                <a16:creationId xmlns:a16="http://schemas.microsoft.com/office/drawing/2014/main" id="{86735EE7-D6A7-4115-99E4-634FB0D82CCF}"/>
              </a:ext>
            </a:extLst>
          </p:cNvPr>
          <p:cNvSpPr/>
          <p:nvPr/>
        </p:nvSpPr>
        <p:spPr>
          <a:xfrm>
            <a:off x="9186232" y="3140761"/>
            <a:ext cx="1315966"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90678" rIns="360000" bIns="90678" numCol="1" spcCol="1270" anchor="ctr" anchorCtr="0">
            <a:noAutofit/>
          </a:bodyPr>
          <a:lstStyle/>
          <a:p>
            <a:pPr marL="0" lvl="0" indent="0" algn="ctr" defTabSz="1511300">
              <a:lnSpc>
                <a:spcPct val="90000"/>
              </a:lnSpc>
              <a:spcBef>
                <a:spcPct val="0"/>
              </a:spcBef>
              <a:spcAft>
                <a:spcPct val="35000"/>
              </a:spcAft>
              <a:buNone/>
            </a:pPr>
            <a:r>
              <a:rPr lang="en-GB" sz="1050" kern="1200">
                <a:latin typeface="Calibri Light" panose="020F0302020204030204" pitchFamily="34" charset="0"/>
                <a:cs typeface="Calibri Light" panose="020F0302020204030204" pitchFamily="34" charset="0"/>
              </a:rPr>
              <a:t>Consumer use**</a:t>
            </a:r>
          </a:p>
        </p:txBody>
      </p:sp>
      <p:sp>
        <p:nvSpPr>
          <p:cNvPr id="57" name="Freeform: Shape 56">
            <a:extLst>
              <a:ext uri="{FF2B5EF4-FFF2-40B4-BE49-F238E27FC236}">
                <a16:creationId xmlns:a16="http://schemas.microsoft.com/office/drawing/2014/main" id="{72FC9876-48D9-425C-A697-6F3231749AA7}"/>
              </a:ext>
            </a:extLst>
          </p:cNvPr>
          <p:cNvSpPr/>
          <p:nvPr/>
        </p:nvSpPr>
        <p:spPr>
          <a:xfrm>
            <a:off x="10256042" y="3140761"/>
            <a:ext cx="1315966"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90678" rIns="360000" bIns="90678" numCol="1" spcCol="1270" anchor="ctr" anchorCtr="0">
            <a:noAutofit/>
          </a:bodyPr>
          <a:lstStyle/>
          <a:p>
            <a:pPr marL="0" lvl="0" indent="0" algn="ctr" defTabSz="1511300">
              <a:lnSpc>
                <a:spcPct val="90000"/>
              </a:lnSpc>
              <a:spcBef>
                <a:spcPct val="0"/>
              </a:spcBef>
              <a:spcAft>
                <a:spcPct val="35000"/>
              </a:spcAft>
              <a:buNone/>
            </a:pPr>
            <a:r>
              <a:rPr lang="en-GB" sz="1050" kern="1200">
                <a:latin typeface="Calibri Light" panose="020F0302020204030204" pitchFamily="34" charset="0"/>
                <a:cs typeface="Calibri Light" panose="020F0302020204030204" pitchFamily="34" charset="0"/>
              </a:rPr>
              <a:t>End of life</a:t>
            </a:r>
          </a:p>
        </p:txBody>
      </p:sp>
      <p:sp>
        <p:nvSpPr>
          <p:cNvPr id="58" name="Freeform: Shape 57">
            <a:extLst>
              <a:ext uri="{FF2B5EF4-FFF2-40B4-BE49-F238E27FC236}">
                <a16:creationId xmlns:a16="http://schemas.microsoft.com/office/drawing/2014/main" id="{3F4E0DE1-BA72-411B-BF4C-0037D9E3F345}"/>
              </a:ext>
            </a:extLst>
          </p:cNvPr>
          <p:cNvSpPr/>
          <p:nvPr/>
        </p:nvSpPr>
        <p:spPr>
          <a:xfrm>
            <a:off x="7046616" y="3140819"/>
            <a:ext cx="1315966"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112014" rIns="360000" bIns="112014" numCol="1" spcCol="1270" anchor="ctr" anchorCtr="0">
            <a:noAutofit/>
          </a:bodyPr>
          <a:lstStyle/>
          <a:p>
            <a:pPr marL="0" lvl="0" indent="0" algn="ctr" defTabSz="1866900">
              <a:lnSpc>
                <a:spcPct val="90000"/>
              </a:lnSpc>
              <a:spcBef>
                <a:spcPct val="0"/>
              </a:spcBef>
              <a:spcAft>
                <a:spcPct val="35000"/>
              </a:spcAft>
              <a:buNone/>
            </a:pPr>
            <a:r>
              <a:rPr lang="en-GB" sz="1050" kern="1200">
                <a:latin typeface="Calibri Light" panose="020F0302020204030204" pitchFamily="34" charset="0"/>
                <a:cs typeface="Calibri Light" panose="020F0302020204030204" pitchFamily="34" charset="0"/>
              </a:rPr>
              <a:t>Transport</a:t>
            </a:r>
          </a:p>
        </p:txBody>
      </p:sp>
      <p:sp>
        <p:nvSpPr>
          <p:cNvPr id="64" name="Freeform: Shape 63">
            <a:extLst>
              <a:ext uri="{FF2B5EF4-FFF2-40B4-BE49-F238E27FC236}">
                <a16:creationId xmlns:a16="http://schemas.microsoft.com/office/drawing/2014/main" id="{8DBBFA68-C4B4-4CE2-8DC6-48710A625595}"/>
              </a:ext>
            </a:extLst>
          </p:cNvPr>
          <p:cNvSpPr/>
          <p:nvPr/>
        </p:nvSpPr>
        <p:spPr>
          <a:xfrm>
            <a:off x="4907000" y="3140761"/>
            <a:ext cx="1315966"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112014" rIns="360000" bIns="112014" numCol="1" spcCol="1270" anchor="ctr" anchorCtr="0">
            <a:noAutofit/>
          </a:bodyPr>
          <a:lstStyle/>
          <a:p>
            <a:pPr lvl="0" algn="ctr" defTabSz="1866900">
              <a:lnSpc>
                <a:spcPct val="90000"/>
              </a:lnSpc>
              <a:spcBef>
                <a:spcPct val="0"/>
              </a:spcBef>
              <a:spcAft>
                <a:spcPct val="35000"/>
              </a:spcAft>
            </a:pPr>
            <a:r>
              <a:rPr lang="en-GB" sz="1050">
                <a:latin typeface="Calibri Light" panose="020F0302020204030204" pitchFamily="34" charset="0"/>
                <a:cs typeface="Calibri Light" panose="020F0302020204030204" pitchFamily="34" charset="0"/>
              </a:rPr>
              <a:t>Transport</a:t>
            </a:r>
          </a:p>
        </p:txBody>
      </p:sp>
      <p:sp>
        <p:nvSpPr>
          <p:cNvPr id="72" name="Freeform: Shape 71">
            <a:extLst>
              <a:ext uri="{FF2B5EF4-FFF2-40B4-BE49-F238E27FC236}">
                <a16:creationId xmlns:a16="http://schemas.microsoft.com/office/drawing/2014/main" id="{39B1AC16-B900-4CAB-8808-314672E25701}"/>
              </a:ext>
            </a:extLst>
          </p:cNvPr>
          <p:cNvSpPr/>
          <p:nvPr/>
        </p:nvSpPr>
        <p:spPr>
          <a:xfrm>
            <a:off x="8116424" y="3140761"/>
            <a:ext cx="1315966"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90678" rIns="576000" bIns="90678" numCol="1" spcCol="1270" anchor="ctr" anchorCtr="0">
            <a:noAutofit/>
          </a:bodyPr>
          <a:lstStyle/>
          <a:p>
            <a:pPr marL="0" lvl="0" indent="0" algn="r" defTabSz="1511300">
              <a:lnSpc>
                <a:spcPct val="90000"/>
              </a:lnSpc>
              <a:spcBef>
                <a:spcPct val="0"/>
              </a:spcBef>
              <a:spcAft>
                <a:spcPct val="35000"/>
              </a:spcAft>
              <a:buNone/>
            </a:pPr>
            <a:r>
              <a:rPr lang="en-GB" sz="1050" kern="1200">
                <a:latin typeface="Calibri Light" panose="020F0302020204030204" pitchFamily="34" charset="0"/>
                <a:cs typeface="Calibri Light" panose="020F0302020204030204" pitchFamily="34" charset="0"/>
              </a:rPr>
              <a:t>Retail</a:t>
            </a:r>
          </a:p>
        </p:txBody>
      </p:sp>
      <p:sp>
        <p:nvSpPr>
          <p:cNvPr id="53" name="Freeform: Shape 52">
            <a:extLst>
              <a:ext uri="{FF2B5EF4-FFF2-40B4-BE49-F238E27FC236}">
                <a16:creationId xmlns:a16="http://schemas.microsoft.com/office/drawing/2014/main" id="{115D443F-877D-48C3-8462-891480F31189}"/>
              </a:ext>
            </a:extLst>
          </p:cNvPr>
          <p:cNvSpPr/>
          <p:nvPr/>
        </p:nvSpPr>
        <p:spPr>
          <a:xfrm>
            <a:off x="2767385" y="3140761"/>
            <a:ext cx="1315966"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112014" rIns="360000" bIns="112014" numCol="1" spcCol="1270" anchor="ctr" anchorCtr="0">
            <a:noAutofit/>
          </a:bodyPr>
          <a:lstStyle/>
          <a:p>
            <a:pPr lvl="0" algn="ctr" defTabSz="1866900">
              <a:lnSpc>
                <a:spcPct val="90000"/>
              </a:lnSpc>
              <a:spcBef>
                <a:spcPct val="0"/>
              </a:spcBef>
              <a:spcAft>
                <a:spcPct val="35000"/>
              </a:spcAft>
            </a:pPr>
            <a:r>
              <a:rPr lang="en-GB" sz="1050">
                <a:latin typeface="Calibri Light" panose="020F0302020204030204" pitchFamily="34" charset="0"/>
                <a:cs typeface="Calibri Light" panose="020F0302020204030204" pitchFamily="34" charset="0"/>
              </a:rPr>
              <a:t>Production yarn</a:t>
            </a:r>
          </a:p>
        </p:txBody>
      </p:sp>
      <p:pic>
        <p:nvPicPr>
          <p:cNvPr id="78" name="Graphic 77" descr="Pants">
            <a:extLst>
              <a:ext uri="{FF2B5EF4-FFF2-40B4-BE49-F238E27FC236}">
                <a16:creationId xmlns:a16="http://schemas.microsoft.com/office/drawing/2014/main" id="{A7ECF845-E6B2-4B18-A3D4-C21987285F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15903" y="854416"/>
            <a:ext cx="493112" cy="493112"/>
          </a:xfrm>
          <a:prstGeom prst="rect">
            <a:avLst/>
          </a:prstGeom>
        </p:spPr>
      </p:pic>
    </p:spTree>
    <p:extLst>
      <p:ext uri="{BB962C8B-B14F-4D97-AF65-F5344CB8AC3E}">
        <p14:creationId xmlns:p14="http://schemas.microsoft.com/office/powerpoint/2010/main" val="42777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FBDF3B-A077-4E96-B827-4327213894E2}"/>
              </a:ext>
            </a:extLst>
          </p:cNvPr>
          <p:cNvSpPr>
            <a:spLocks noGrp="1"/>
          </p:cNvSpPr>
          <p:nvPr>
            <p:ph type="body" sz="quarter" idx="10"/>
          </p:nvPr>
        </p:nvSpPr>
        <p:spPr>
          <a:xfrm>
            <a:off x="1411830" y="1742442"/>
            <a:ext cx="4510205" cy="4170372"/>
          </a:xfrm>
        </p:spPr>
        <p:txBody>
          <a:bodyPr wrap="square">
            <a:spAutoFit/>
          </a:bodyPr>
          <a:lstStyle/>
          <a:p>
            <a:pPr algn="just" defTabSz="914400">
              <a:spcBef>
                <a:spcPts val="600"/>
              </a:spcBef>
              <a:buClr>
                <a:srgbClr val="EA5F00"/>
              </a:buClr>
            </a:pPr>
            <a:r>
              <a:rPr lang="en-US" sz="1100" b="1" i="0">
                <a:solidFill>
                  <a:prstClr val="black">
                    <a:lumMod val="65000"/>
                    <a:lumOff val="35000"/>
                  </a:prstClr>
                </a:solidFill>
                <a:latin typeface="Calibri Light" panose="020F0302020204030204" pitchFamily="34" charset="0"/>
                <a:ea typeface="+mn-ea"/>
                <a:cs typeface="Calibri Light" panose="020F0302020204030204" pitchFamily="34" charset="0"/>
              </a:rPr>
              <a:t>Cotton cultivation, yarn production and textile production</a:t>
            </a:r>
          </a:p>
          <a:p>
            <a:pPr algn="just" defTabSz="914400">
              <a:spcBef>
                <a:spcPts val="600"/>
              </a:spcBef>
              <a:buClr>
                <a:srgbClr val="EA5F00"/>
              </a:buClr>
            </a:pPr>
            <a:r>
              <a:rPr lang="en-US" sz="1100" i="0">
                <a:solidFill>
                  <a:prstClr val="black">
                    <a:lumMod val="65000"/>
                    <a:lumOff val="35000"/>
                  </a:prstClr>
                </a:solidFill>
                <a:latin typeface="Calibri Light" panose="020F0302020204030204" pitchFamily="34" charset="0"/>
                <a:ea typeface="+mn-ea"/>
                <a:cs typeface="Calibri Light" panose="020F0302020204030204" pitchFamily="34" charset="0"/>
              </a:rPr>
              <a:t>The production steps of cotton cultivation, yarn production and textile production in India have been analyzed in a study on the True Price of Cotton in a collaboration between True Price and IDH</a:t>
            </a:r>
            <a:r>
              <a:rPr lang="en-GB" sz="1100" i="0" baseline="30000">
                <a:latin typeface="Calibri Light" panose="020F0302020204030204" pitchFamily="34" charset="0"/>
                <a:cs typeface="Calibri Light" panose="020F0302020204030204" pitchFamily="34" charset="0"/>
              </a:rPr>
              <a:t>1)</a:t>
            </a:r>
            <a:r>
              <a:rPr lang="en-US" sz="1100" i="0">
                <a:solidFill>
                  <a:prstClr val="black">
                    <a:lumMod val="65000"/>
                    <a:lumOff val="35000"/>
                  </a:prstClr>
                </a:solidFill>
                <a:latin typeface="Calibri Light" panose="020F0302020204030204" pitchFamily="34" charset="0"/>
                <a:ea typeface="+mn-ea"/>
                <a:cs typeface="Calibri Light" panose="020F0302020204030204" pitchFamily="34" charset="0"/>
              </a:rPr>
              <a:t>. Results from this study were used for this report. In order to align with the most recent methodological developments of true pricing, several monetization factors were updated. The output of this step is blue-dyed denim, made of 100% virgin cotton, ready for jeans production. </a:t>
            </a:r>
          </a:p>
          <a:p>
            <a:pPr defTabSz="914400">
              <a:spcBef>
                <a:spcPts val="600"/>
              </a:spcBef>
              <a:buClr>
                <a:srgbClr val="EA5F00"/>
              </a:buClr>
            </a:pPr>
            <a:endParaRPr lang="en-US" sz="400" i="0">
              <a:solidFill>
                <a:prstClr val="black">
                  <a:lumMod val="65000"/>
                  <a:lumOff val="35000"/>
                </a:prstClr>
              </a:solidFill>
              <a:latin typeface="Calibri Light" panose="020F0302020204030204" pitchFamily="34" charset="0"/>
              <a:ea typeface="+mn-ea"/>
              <a:cs typeface="Calibri Light" panose="020F0302020204030204" pitchFamily="34" charset="0"/>
            </a:endParaRPr>
          </a:p>
          <a:p>
            <a:pPr defTabSz="914400">
              <a:spcBef>
                <a:spcPts val="600"/>
              </a:spcBef>
              <a:buClr>
                <a:srgbClr val="EA5F00"/>
              </a:buClr>
            </a:pPr>
            <a:r>
              <a:rPr lang="en-US" sz="1100" b="1" i="0">
                <a:solidFill>
                  <a:prstClr val="black">
                    <a:lumMod val="65000"/>
                    <a:lumOff val="35000"/>
                  </a:prstClr>
                </a:solidFill>
                <a:latin typeface="Calibri Light" panose="020F0302020204030204" pitchFamily="34" charset="0"/>
                <a:ea typeface="+mn-ea"/>
                <a:cs typeface="Calibri Light" panose="020F0302020204030204" pitchFamily="34" charset="0"/>
              </a:rPr>
              <a:t>Transport</a:t>
            </a:r>
            <a:br>
              <a:rPr lang="en-US" sz="1100" i="0">
                <a:solidFill>
                  <a:prstClr val="black">
                    <a:lumMod val="65000"/>
                    <a:lumOff val="35000"/>
                  </a:prstClr>
                </a:solidFill>
                <a:latin typeface="Calibri Light" panose="020F0302020204030204" pitchFamily="34" charset="0"/>
                <a:ea typeface="+mn-ea"/>
                <a:cs typeface="Calibri Light" panose="020F0302020204030204" pitchFamily="34" charset="0"/>
              </a:rPr>
            </a:br>
            <a:r>
              <a:rPr lang="en-US" sz="1100" i="0">
                <a:solidFill>
                  <a:prstClr val="black">
                    <a:lumMod val="65000"/>
                    <a:lumOff val="35000"/>
                  </a:prstClr>
                </a:solidFill>
                <a:latin typeface="Calibri Light" panose="020F0302020204030204" pitchFamily="34" charset="0"/>
                <a:ea typeface="+mn-ea"/>
                <a:cs typeface="Calibri Light" panose="020F0302020204030204" pitchFamily="34" charset="0"/>
              </a:rPr>
              <a:t>In this step the denim textile is transported from India to Bangladesh.</a:t>
            </a:r>
          </a:p>
          <a:p>
            <a:pPr defTabSz="914400">
              <a:spcBef>
                <a:spcPts val="600"/>
              </a:spcBef>
              <a:buClr>
                <a:srgbClr val="EA5F00"/>
              </a:buClr>
            </a:pPr>
            <a:endParaRPr lang="en-NL" sz="400" i="0">
              <a:solidFill>
                <a:prstClr val="black">
                  <a:lumMod val="65000"/>
                  <a:lumOff val="35000"/>
                </a:prstClr>
              </a:solidFill>
              <a:latin typeface="Calibri Light" panose="020F0302020204030204" pitchFamily="34" charset="0"/>
              <a:ea typeface="+mn-ea"/>
              <a:cs typeface="Calibri Light" panose="020F0302020204030204" pitchFamily="34" charset="0"/>
            </a:endParaRPr>
          </a:p>
          <a:p>
            <a:pPr defTabSz="914400">
              <a:spcBef>
                <a:spcPts val="600"/>
              </a:spcBef>
              <a:buClr>
                <a:srgbClr val="EA5F00"/>
              </a:buClr>
            </a:pPr>
            <a:r>
              <a:rPr lang="en-US" sz="1100" b="1" i="0">
                <a:solidFill>
                  <a:prstClr val="black">
                    <a:lumMod val="65000"/>
                    <a:lumOff val="35000"/>
                  </a:prstClr>
                </a:solidFill>
                <a:latin typeface="Calibri Light" panose="020F0302020204030204" pitchFamily="34" charset="0"/>
                <a:ea typeface="+mn-ea"/>
                <a:cs typeface="Calibri Light" panose="020F0302020204030204" pitchFamily="34" charset="0"/>
              </a:rPr>
              <a:t>Jeans production</a:t>
            </a:r>
          </a:p>
          <a:p>
            <a:pPr algn="just" defTabSz="914400">
              <a:spcBef>
                <a:spcPts val="600"/>
              </a:spcBef>
              <a:buClr>
                <a:srgbClr val="EA5F00"/>
              </a:buClr>
            </a:pPr>
            <a:r>
              <a:rPr lang="en-US" sz="1100" i="0">
                <a:solidFill>
                  <a:prstClr val="black">
                    <a:lumMod val="65000"/>
                    <a:lumOff val="35000"/>
                  </a:prstClr>
                </a:solidFill>
                <a:latin typeface="Calibri Light" panose="020F0302020204030204" pitchFamily="34" charset="0"/>
                <a:ea typeface="+mn-ea"/>
                <a:cs typeface="Calibri Light" panose="020F0302020204030204" pitchFamily="34" charset="0"/>
              </a:rPr>
              <a:t>The input of this step is the denim textile as produced in the previous step. In this step the textile is cut, sewn, finished and washed (for adding washed-down look to the jeans), all in Bangladesh. In this step, other components, such as labels, pockets, buttons, rivets and zippers, are added to the jeans. The external costs of these components are out of scope for this analysis. Output of this step is a finished pair of jeans, ready to be shipped to the Netherlands. </a:t>
            </a:r>
            <a:endParaRPr lang="en-NL" sz="1100" i="0">
              <a:solidFill>
                <a:prstClr val="black">
                  <a:lumMod val="65000"/>
                  <a:lumOff val="35000"/>
                </a:prstClr>
              </a:solidFill>
              <a:latin typeface="Calibri Light" panose="020F0302020204030204" pitchFamily="34" charset="0"/>
              <a:ea typeface="+mn-ea"/>
              <a:cs typeface="Calibri Light" panose="020F0302020204030204" pitchFamily="34" charset="0"/>
            </a:endParaRPr>
          </a:p>
          <a:p>
            <a:pPr algn="just" defTabSz="914400">
              <a:spcBef>
                <a:spcPts val="600"/>
              </a:spcBef>
              <a:buClr>
                <a:srgbClr val="EA5F00"/>
              </a:buClr>
            </a:pPr>
            <a:r>
              <a:rPr lang="en-US" sz="1100" i="0">
                <a:solidFill>
                  <a:prstClr val="black">
                    <a:lumMod val="65000"/>
                    <a:lumOff val="35000"/>
                  </a:prstClr>
                </a:solidFill>
                <a:latin typeface="Calibri Light" panose="020F0302020204030204" pitchFamily="34" charset="0"/>
                <a:ea typeface="+mn-ea"/>
                <a:cs typeface="Calibri Light" panose="020F0302020204030204" pitchFamily="34" charset="0"/>
              </a:rPr>
              <a:t>The calculation of the external costs of this step was performed on material external costs and based on secondary data.</a:t>
            </a:r>
            <a:endParaRPr lang="en-NL" sz="1100" i="0">
              <a:solidFill>
                <a:prstClr val="black">
                  <a:lumMod val="65000"/>
                  <a:lumOff val="35000"/>
                </a:prstClr>
              </a:solidFill>
              <a:latin typeface="Calibri Light" panose="020F0302020204030204" pitchFamily="34" charset="0"/>
              <a:ea typeface="+mn-ea"/>
              <a:cs typeface="Calibri Light" panose="020F0302020204030204" pitchFamily="34" charset="0"/>
            </a:endParaRPr>
          </a:p>
        </p:txBody>
      </p:sp>
      <p:sp>
        <p:nvSpPr>
          <p:cNvPr id="6" name="Rectangle 5">
            <a:extLst>
              <a:ext uri="{FF2B5EF4-FFF2-40B4-BE49-F238E27FC236}">
                <a16:creationId xmlns:a16="http://schemas.microsoft.com/office/drawing/2014/main" id="{92EF8546-E4DB-42A2-83E3-7AFFD9B06C76}"/>
              </a:ext>
            </a:extLst>
          </p:cNvPr>
          <p:cNvSpPr/>
          <p:nvPr/>
        </p:nvSpPr>
        <p:spPr>
          <a:xfrm>
            <a:off x="6979919" y="1742442"/>
            <a:ext cx="4306390" cy="4701287"/>
          </a:xfrm>
          <a:prstGeom prst="rect">
            <a:avLst/>
          </a:prstGeom>
        </p:spPr>
        <p:txBody>
          <a:bodyPr wrap="square">
            <a:spAutoFit/>
          </a:bodyPr>
          <a:lstStyle/>
          <a:p>
            <a:pPr lvl="0" algn="just">
              <a:spcBef>
                <a:spcPts val="600"/>
              </a:spcBef>
              <a:buClr>
                <a:srgbClr val="EA5F00"/>
              </a:buClr>
            </a:pPr>
            <a:r>
              <a:rPr lang="en-US" sz="1100" b="1">
                <a:solidFill>
                  <a:prstClr val="black">
                    <a:lumMod val="65000"/>
                    <a:lumOff val="35000"/>
                  </a:prstClr>
                </a:solidFill>
                <a:latin typeface="Calibri Light" panose="020F0302020204030204" pitchFamily="34" charset="0"/>
                <a:cs typeface="Calibri Light" panose="020F0302020204030204" pitchFamily="34" charset="0"/>
              </a:rPr>
              <a:t>Transport</a:t>
            </a:r>
          </a:p>
          <a:p>
            <a:pPr lvl="0" algn="just">
              <a:spcBef>
                <a:spcPts val="600"/>
              </a:spcBef>
              <a:buClr>
                <a:srgbClr val="EA5F00"/>
              </a:buClr>
            </a:pPr>
            <a:r>
              <a:rPr lang="en-US" sz="1100">
                <a:solidFill>
                  <a:prstClr val="black">
                    <a:lumMod val="65000"/>
                    <a:lumOff val="35000"/>
                  </a:prstClr>
                </a:solidFill>
                <a:latin typeface="Calibri Light" panose="020F0302020204030204" pitchFamily="34" charset="0"/>
                <a:cs typeface="Calibri Light" panose="020F0302020204030204" pitchFamily="34" charset="0"/>
              </a:rPr>
              <a:t>The last step for the true price calculation of the jeans is the transport step from Bangladesh to the Netherlands. In this step, mainly environmental external costs are material. The output of this step is a pair of jeans, ready for retail and purchase by the consumer. </a:t>
            </a:r>
          </a:p>
          <a:p>
            <a:pPr lvl="0" algn="just">
              <a:spcBef>
                <a:spcPts val="600"/>
              </a:spcBef>
              <a:buClr>
                <a:srgbClr val="EA5F00"/>
              </a:buClr>
            </a:pPr>
            <a:endParaRPr lang="en-GB" sz="400">
              <a:solidFill>
                <a:prstClr val="black">
                  <a:lumMod val="65000"/>
                  <a:lumOff val="35000"/>
                </a:prstClr>
              </a:solidFill>
              <a:latin typeface="Calibri Light" panose="020F0302020204030204" pitchFamily="34" charset="0"/>
              <a:cs typeface="Calibri Light" panose="020F0302020204030204" pitchFamily="34" charset="0"/>
            </a:endParaRPr>
          </a:p>
          <a:p>
            <a:pPr lvl="0" algn="just">
              <a:spcBef>
                <a:spcPts val="600"/>
              </a:spcBef>
              <a:buClr>
                <a:srgbClr val="EA5F00"/>
              </a:buClr>
            </a:pPr>
            <a:r>
              <a:rPr lang="en-GB" sz="1100" b="1">
                <a:solidFill>
                  <a:prstClr val="black">
                    <a:lumMod val="65000"/>
                    <a:lumOff val="35000"/>
                  </a:prstClr>
                </a:solidFill>
                <a:latin typeface="Calibri Light" panose="020F0302020204030204" pitchFamily="34" charset="0"/>
                <a:cs typeface="Calibri Light" panose="020F0302020204030204" pitchFamily="34" charset="0"/>
              </a:rPr>
              <a:t>Retail</a:t>
            </a:r>
            <a:endParaRPr lang="en-GB" sz="1100">
              <a:solidFill>
                <a:prstClr val="black">
                  <a:lumMod val="65000"/>
                  <a:lumOff val="35000"/>
                </a:prstClr>
              </a:solidFill>
              <a:latin typeface="Calibri Light" panose="020F0302020204030204" pitchFamily="34" charset="0"/>
              <a:cs typeface="Calibri Light" panose="020F0302020204030204" pitchFamily="34" charset="0"/>
            </a:endParaRPr>
          </a:p>
          <a:p>
            <a:pPr lvl="0" algn="just">
              <a:spcBef>
                <a:spcPts val="600"/>
              </a:spcBef>
              <a:buClr>
                <a:srgbClr val="EA5F00"/>
              </a:buClr>
            </a:pPr>
            <a:r>
              <a:rPr lang="en-GB" sz="1100">
                <a:solidFill>
                  <a:prstClr val="black">
                    <a:lumMod val="65000"/>
                    <a:lumOff val="35000"/>
                  </a:prstClr>
                </a:solidFill>
                <a:latin typeface="Calibri Light" panose="020F0302020204030204" pitchFamily="34" charset="0"/>
                <a:cs typeface="Calibri Light" panose="020F0302020204030204" pitchFamily="34" charset="0"/>
              </a:rPr>
              <a:t>After delivery to the Netherlands, the jeans are distributed and sold by retail companies. This step is out of scope for this analysis. </a:t>
            </a:r>
          </a:p>
          <a:p>
            <a:pPr lvl="0" algn="just">
              <a:spcBef>
                <a:spcPts val="600"/>
              </a:spcBef>
              <a:buClr>
                <a:srgbClr val="EA5F00"/>
              </a:buClr>
            </a:pPr>
            <a:endParaRPr lang="en-NL" sz="400">
              <a:solidFill>
                <a:prstClr val="black">
                  <a:lumMod val="65000"/>
                  <a:lumOff val="35000"/>
                </a:prstClr>
              </a:solidFill>
              <a:latin typeface="Calibri Light" panose="020F0302020204030204" pitchFamily="34" charset="0"/>
              <a:cs typeface="Calibri Light" panose="020F0302020204030204" pitchFamily="34" charset="0"/>
            </a:endParaRPr>
          </a:p>
          <a:p>
            <a:pPr lvl="0" algn="just">
              <a:spcBef>
                <a:spcPts val="600"/>
              </a:spcBef>
              <a:buClr>
                <a:srgbClr val="EA5F00"/>
              </a:buClr>
            </a:pPr>
            <a:r>
              <a:rPr lang="en-US" sz="1100" b="1">
                <a:solidFill>
                  <a:prstClr val="black">
                    <a:lumMod val="65000"/>
                    <a:lumOff val="35000"/>
                  </a:prstClr>
                </a:solidFill>
                <a:latin typeface="Calibri Light" panose="020F0302020204030204" pitchFamily="34" charset="0"/>
                <a:cs typeface="Calibri Light" panose="020F0302020204030204" pitchFamily="34" charset="0"/>
              </a:rPr>
              <a:t>Consumer use </a:t>
            </a:r>
          </a:p>
          <a:p>
            <a:pPr lvl="0" algn="just">
              <a:spcBef>
                <a:spcPts val="600"/>
              </a:spcBef>
              <a:buClr>
                <a:srgbClr val="EA5F00"/>
              </a:buClr>
            </a:pPr>
            <a:r>
              <a:rPr lang="en-US" sz="1100">
                <a:solidFill>
                  <a:prstClr val="black">
                    <a:lumMod val="65000"/>
                    <a:lumOff val="35000"/>
                  </a:prstClr>
                </a:solidFill>
                <a:latin typeface="Calibri Light" panose="020F0302020204030204" pitchFamily="34" charset="0"/>
                <a:cs typeface="Calibri Light" panose="020F0302020204030204" pitchFamily="34" charset="0"/>
              </a:rPr>
              <a:t>The use of the jeans by the consumer is an important aspect of the total lifecycle of the jeans. Due to regular washing (and drying) of the jeans, the consumer uses, among other inputs, water and electricity. It is assumed that these washing cycles take place in the Netherlands. This step is by definition not considered in the true price, as it happens after the purchase of the product. However, (environmental) impacts are considered in the possible interventions for consumers to decrease the total impact of the jeans. </a:t>
            </a:r>
          </a:p>
          <a:p>
            <a:pPr lvl="0" algn="just">
              <a:spcBef>
                <a:spcPts val="600"/>
              </a:spcBef>
              <a:buClr>
                <a:srgbClr val="EA5F00"/>
              </a:buClr>
            </a:pPr>
            <a:endParaRPr lang="en-NL" sz="400">
              <a:solidFill>
                <a:prstClr val="black">
                  <a:lumMod val="65000"/>
                  <a:lumOff val="35000"/>
                </a:prstClr>
              </a:solidFill>
              <a:latin typeface="Calibri Light" panose="020F0302020204030204" pitchFamily="34" charset="0"/>
              <a:cs typeface="Calibri Light" panose="020F0302020204030204" pitchFamily="34" charset="0"/>
            </a:endParaRPr>
          </a:p>
          <a:p>
            <a:pPr lvl="0" algn="just">
              <a:spcBef>
                <a:spcPts val="600"/>
              </a:spcBef>
              <a:buClr>
                <a:srgbClr val="EA5F00"/>
              </a:buClr>
            </a:pPr>
            <a:r>
              <a:rPr lang="en-US" sz="1100" b="1">
                <a:solidFill>
                  <a:prstClr val="black">
                    <a:lumMod val="65000"/>
                    <a:lumOff val="35000"/>
                  </a:prstClr>
                </a:solidFill>
                <a:latin typeface="Calibri Light" panose="020F0302020204030204" pitchFamily="34" charset="0"/>
                <a:cs typeface="Calibri Light" panose="020F0302020204030204" pitchFamily="34" charset="0"/>
              </a:rPr>
              <a:t>End of life</a:t>
            </a:r>
          </a:p>
          <a:p>
            <a:pPr lvl="0" algn="just">
              <a:spcBef>
                <a:spcPts val="600"/>
              </a:spcBef>
              <a:buClr>
                <a:srgbClr val="EA5F00"/>
              </a:buClr>
            </a:pPr>
            <a:r>
              <a:rPr lang="en-US" sz="1100">
                <a:solidFill>
                  <a:prstClr val="black">
                    <a:lumMod val="65000"/>
                    <a:lumOff val="35000"/>
                  </a:prstClr>
                </a:solidFill>
                <a:latin typeface="Calibri Light" panose="020F0302020204030204" pitchFamily="34" charset="0"/>
                <a:cs typeface="Calibri Light" panose="020F0302020204030204" pitchFamily="34" charset="0"/>
              </a:rPr>
              <a:t>In the end of life phase of the jeans the consumer can dispose it, and the jeans can end up in landfill, be incinerated or used for recycling. This step is out of scope for this analysis. </a:t>
            </a:r>
            <a:endParaRPr lang="en-NL" sz="1100">
              <a:solidFill>
                <a:prstClr val="black">
                  <a:lumMod val="65000"/>
                  <a:lumOff val="35000"/>
                </a:prstClr>
              </a:solidFill>
              <a:latin typeface="Calibri Light" panose="020F0302020204030204" pitchFamily="34" charset="0"/>
              <a:cs typeface="Calibri Light" panose="020F0302020204030204" pitchFamily="34" charset="0"/>
            </a:endParaRPr>
          </a:p>
        </p:txBody>
      </p:sp>
      <p:pic>
        <p:nvPicPr>
          <p:cNvPr id="8" name="Graphic 7" descr="Plant">
            <a:extLst>
              <a:ext uri="{FF2B5EF4-FFF2-40B4-BE49-F238E27FC236}">
                <a16:creationId xmlns:a16="http://schemas.microsoft.com/office/drawing/2014/main" id="{036A6F4A-CEC6-4FC2-8F83-E9B4569F3B0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3314" y="1755879"/>
            <a:ext cx="493112" cy="493112"/>
          </a:xfrm>
          <a:prstGeom prst="rect">
            <a:avLst/>
          </a:prstGeom>
        </p:spPr>
      </p:pic>
      <p:pic>
        <p:nvPicPr>
          <p:cNvPr id="9" name="Graphic 8" descr="Factory">
            <a:extLst>
              <a:ext uri="{FF2B5EF4-FFF2-40B4-BE49-F238E27FC236}">
                <a16:creationId xmlns:a16="http://schemas.microsoft.com/office/drawing/2014/main" id="{F2CEA878-B328-4C89-B100-06FFA5B2E26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3314" y="2690058"/>
            <a:ext cx="493112" cy="493112"/>
          </a:xfrm>
          <a:prstGeom prst="rect">
            <a:avLst/>
          </a:prstGeom>
        </p:spPr>
      </p:pic>
      <p:pic>
        <p:nvPicPr>
          <p:cNvPr id="10" name="Graphic 9">
            <a:extLst>
              <a:ext uri="{FF2B5EF4-FFF2-40B4-BE49-F238E27FC236}">
                <a16:creationId xmlns:a16="http://schemas.microsoft.com/office/drawing/2014/main" id="{D9DBD421-ADFD-44F8-8A9D-A21911604923}"/>
              </a:ext>
            </a:extLst>
          </p:cNvPr>
          <p:cNvPicPr>
            <a:picLocks noChangeAspect="1"/>
          </p:cNvPicPr>
          <p:nvPr/>
        </p:nvPicPr>
        <p:blipFill rotWithShape="1">
          <a:blip>
            <a:extLst>
              <a:ext uri="{96DAC541-7B7A-43D3-8B79-37D633B846F1}">
                <asvg:svgBlip xmlns:asvg="http://schemas.microsoft.com/office/drawing/2016/SVG/main" r:embed="rId5"/>
              </a:ext>
            </a:extLst>
          </a:blip>
          <a:srcRect b="18320"/>
          <a:stretch/>
        </p:blipFill>
        <p:spPr>
          <a:xfrm>
            <a:off x="693314" y="2269654"/>
            <a:ext cx="457200" cy="466804"/>
          </a:xfrm>
          <a:prstGeom prst="rect">
            <a:avLst/>
          </a:prstGeom>
        </p:spPr>
      </p:pic>
      <p:pic>
        <p:nvPicPr>
          <p:cNvPr id="11" name="Graphic 10" descr="Pants">
            <a:extLst>
              <a:ext uri="{FF2B5EF4-FFF2-40B4-BE49-F238E27FC236}">
                <a16:creationId xmlns:a16="http://schemas.microsoft.com/office/drawing/2014/main" id="{FB530EC3-82B1-48F4-B8AB-8C7F829BD10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73640" y="4517497"/>
            <a:ext cx="493112" cy="493112"/>
          </a:xfrm>
          <a:prstGeom prst="rect">
            <a:avLst/>
          </a:prstGeom>
        </p:spPr>
      </p:pic>
      <p:pic>
        <p:nvPicPr>
          <p:cNvPr id="12" name="Graphic 11">
            <a:extLst>
              <a:ext uri="{FF2B5EF4-FFF2-40B4-BE49-F238E27FC236}">
                <a16:creationId xmlns:a16="http://schemas.microsoft.com/office/drawing/2014/main" id="{00EDEF85-1103-4CE9-B6B7-601D71A5977F}"/>
              </a:ext>
            </a:extLst>
          </p:cNvPr>
          <p:cNvPicPr>
            <a:picLocks noChangeAspect="1"/>
          </p:cNvPicPr>
          <p:nvPr/>
        </p:nvPicPr>
        <p:blipFill rotWithShape="1">
          <a:blip>
            <a:extLst>
              <a:ext uri="{96DAC541-7B7A-43D3-8B79-37D633B846F1}">
                <asvg:svgBlip xmlns:asvg="http://schemas.microsoft.com/office/drawing/2016/SVG/main" r:embed="rId7"/>
              </a:ext>
            </a:extLst>
          </a:blip>
          <a:srcRect b="13716"/>
          <a:stretch/>
        </p:blipFill>
        <p:spPr>
          <a:xfrm>
            <a:off x="6305877" y="2041449"/>
            <a:ext cx="457200" cy="493112"/>
          </a:xfrm>
          <a:prstGeom prst="rect">
            <a:avLst/>
          </a:prstGeom>
        </p:spPr>
      </p:pic>
      <p:pic>
        <p:nvPicPr>
          <p:cNvPr id="13" name="Graphic 12" descr="Shopping basket">
            <a:extLst>
              <a:ext uri="{FF2B5EF4-FFF2-40B4-BE49-F238E27FC236}">
                <a16:creationId xmlns:a16="http://schemas.microsoft.com/office/drawing/2014/main" id="{0B322CEB-A817-4F14-9E28-C63DF6D0A48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282880" y="3028482"/>
            <a:ext cx="493112" cy="493112"/>
          </a:xfrm>
          <a:prstGeom prst="rect">
            <a:avLst/>
          </a:prstGeom>
        </p:spPr>
      </p:pic>
      <p:pic>
        <p:nvPicPr>
          <p:cNvPr id="14" name="Graphic 13" descr="Factory">
            <a:extLst>
              <a:ext uri="{FF2B5EF4-FFF2-40B4-BE49-F238E27FC236}">
                <a16:creationId xmlns:a16="http://schemas.microsoft.com/office/drawing/2014/main" id="{19D53C8B-D042-43BA-A086-23E42D1E3CF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05877" y="5594635"/>
            <a:ext cx="493112" cy="493112"/>
          </a:xfrm>
          <a:prstGeom prst="rect">
            <a:avLst/>
          </a:prstGeom>
        </p:spPr>
      </p:pic>
      <p:pic>
        <p:nvPicPr>
          <p:cNvPr id="15" name="Graphic 14">
            <a:extLst>
              <a:ext uri="{FF2B5EF4-FFF2-40B4-BE49-F238E27FC236}">
                <a16:creationId xmlns:a16="http://schemas.microsoft.com/office/drawing/2014/main" id="{F28BE42A-B932-4947-95DE-7021F207D7D1}"/>
              </a:ext>
            </a:extLst>
          </p:cNvPr>
          <p:cNvPicPr>
            <a:picLocks noChangeAspect="1"/>
          </p:cNvPicPr>
          <p:nvPr/>
        </p:nvPicPr>
        <p:blipFill rotWithShape="1">
          <a:blip>
            <a:extLst>
              <a:ext uri="{96DAC541-7B7A-43D3-8B79-37D633B846F1}">
                <asvg:svgBlip xmlns:asvg="http://schemas.microsoft.com/office/drawing/2016/SVG/main" r:embed="rId7"/>
              </a:ext>
            </a:extLst>
          </a:blip>
          <a:srcRect b="13716"/>
          <a:stretch/>
        </p:blipFill>
        <p:spPr>
          <a:xfrm>
            <a:off x="729226" y="3394970"/>
            <a:ext cx="457200" cy="493112"/>
          </a:xfrm>
          <a:prstGeom prst="rect">
            <a:avLst/>
          </a:prstGeom>
        </p:spPr>
      </p:pic>
      <p:sp>
        <p:nvSpPr>
          <p:cNvPr id="18" name="Text Placeholder 1">
            <a:extLst>
              <a:ext uri="{FF2B5EF4-FFF2-40B4-BE49-F238E27FC236}">
                <a16:creationId xmlns:a16="http://schemas.microsoft.com/office/drawing/2014/main" id="{43C7441E-C729-413C-85B7-F2CF8AC0377F}"/>
              </a:ext>
            </a:extLst>
          </p:cNvPr>
          <p:cNvSpPr txBox="1">
            <a:spLocks/>
          </p:cNvSpPr>
          <p:nvPr/>
        </p:nvSpPr>
        <p:spPr>
          <a:xfrm>
            <a:off x="609600" y="709613"/>
            <a:ext cx="2705100" cy="1143000"/>
          </a:xfrm>
          <a:prstGeom prst="rect">
            <a:avLst/>
          </a:prstGeom>
        </p:spPr>
        <p:txBody>
          <a:bodyPr/>
          <a:lstStyle>
            <a:lvl1pPr marL="0" indent="0" algn="l" defTabSz="457200" rtl="0" eaLnBrk="1" fontAlgn="base" hangingPunct="1">
              <a:spcBef>
                <a:spcPct val="20000"/>
              </a:spcBef>
              <a:spcAft>
                <a:spcPct val="0"/>
              </a:spcAft>
              <a:buClr>
                <a:schemeClr val="accent1"/>
              </a:buClr>
              <a:buFont typeface="Arial" panose="020B0604020202020204" pitchFamily="34" charset="0"/>
              <a:buNone/>
              <a:defRPr sz="2000" i="1" kern="1200">
                <a:solidFill>
                  <a:schemeClr val="tx1">
                    <a:lumMod val="65000"/>
                    <a:lumOff val="35000"/>
                  </a:schemeClr>
                </a:solidFill>
                <a:latin typeface="+mj-lt"/>
                <a:ea typeface="ＭＳ Ｐゴシック" panose="020B0600070205080204" pitchFamily="34" charset="-128"/>
                <a:cs typeface="Open Sans"/>
              </a:defRPr>
            </a:lvl1pPr>
            <a:lvl2pPr marL="742950" indent="-285750" algn="l" defTabSz="457200"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Open Sans"/>
                <a:ea typeface="ＭＳ Ｐゴシック" panose="020B0600070205080204" pitchFamily="34" charset="-128"/>
                <a:cs typeface="Open Sans"/>
              </a:defRPr>
            </a:lvl2pPr>
            <a:lvl3pPr marL="1143000" indent="-228600" algn="l" defTabSz="457200" rtl="0" eaLnBrk="1" fontAlgn="base" hangingPunct="1">
              <a:spcBef>
                <a:spcPct val="20000"/>
              </a:spcBef>
              <a:spcAft>
                <a:spcPct val="0"/>
              </a:spcAft>
              <a:buClr>
                <a:schemeClr val="accent1"/>
              </a:buClr>
              <a:buFont typeface="Arial" panose="020B0604020202020204" pitchFamily="34" charset="0"/>
              <a:buChar char="•"/>
              <a:defRPr kern="1200">
                <a:solidFill>
                  <a:schemeClr val="tx1"/>
                </a:solidFill>
                <a:latin typeface="Open Sans"/>
                <a:ea typeface="ＭＳ Ｐゴシック" panose="020B0600070205080204" pitchFamily="34" charset="-128"/>
                <a:cs typeface="Open Sans"/>
              </a:defRPr>
            </a:lvl3pPr>
            <a:lvl4pPr marL="1600200" indent="-228600" algn="l" defTabSz="457200" rtl="0" eaLnBrk="1" fontAlgn="base" hangingPunct="1">
              <a:spcBef>
                <a:spcPct val="20000"/>
              </a:spcBef>
              <a:spcAft>
                <a:spcPct val="0"/>
              </a:spcAft>
              <a:buClr>
                <a:schemeClr val="accent1"/>
              </a:buClr>
              <a:buFont typeface="Arial" panose="020B0604020202020204" pitchFamily="34" charset="0"/>
              <a:buChar char="–"/>
              <a:defRPr sz="1600" kern="1200">
                <a:solidFill>
                  <a:schemeClr val="tx1"/>
                </a:solidFill>
                <a:latin typeface="Open Sans"/>
                <a:ea typeface="ＭＳ Ｐゴシック" panose="020B0600070205080204" pitchFamily="34" charset="-128"/>
                <a:cs typeface="Open Sans"/>
              </a:defRPr>
            </a:lvl4pPr>
            <a:lvl5pPr marL="2057400" indent="-228600" algn="l" defTabSz="457200" rtl="0" eaLnBrk="1" fontAlgn="base" hangingPunct="1">
              <a:spcBef>
                <a:spcPct val="20000"/>
              </a:spcBef>
              <a:spcAft>
                <a:spcPct val="0"/>
              </a:spcAft>
              <a:buClr>
                <a:schemeClr val="accent1"/>
              </a:buClr>
              <a:buFont typeface="Arial" panose="020B0604020202020204" pitchFamily="34" charset="0"/>
              <a:buChar char="»"/>
              <a:defRPr sz="1400" kern="1200">
                <a:solidFill>
                  <a:schemeClr val="tx1"/>
                </a:solidFill>
                <a:latin typeface="Open Sans"/>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Detailed overview of value chain steps</a:t>
            </a:r>
            <a:endParaRPr lang="nl-NL"/>
          </a:p>
        </p:txBody>
      </p:sp>
      <p:pic>
        <p:nvPicPr>
          <p:cNvPr id="20" name="Graphic 19" descr="Man">
            <a:extLst>
              <a:ext uri="{FF2B5EF4-FFF2-40B4-BE49-F238E27FC236}">
                <a16:creationId xmlns:a16="http://schemas.microsoft.com/office/drawing/2014/main" id="{AC969663-8613-4D53-9057-933F6A7599C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9236" y="4283154"/>
            <a:ext cx="580400" cy="580400"/>
          </a:xfrm>
          <a:prstGeom prst="rect">
            <a:avLst/>
          </a:prstGeom>
        </p:spPr>
      </p:pic>
      <p:sp>
        <p:nvSpPr>
          <p:cNvPr id="16" name="TextBox 15">
            <a:extLst>
              <a:ext uri="{FF2B5EF4-FFF2-40B4-BE49-F238E27FC236}">
                <a16:creationId xmlns:a16="http://schemas.microsoft.com/office/drawing/2014/main" id="{8B16A3B3-0DEA-49FC-BD0B-B02C5D4CD38A}"/>
              </a:ext>
            </a:extLst>
          </p:cNvPr>
          <p:cNvSpPr txBox="1"/>
          <p:nvPr/>
        </p:nvSpPr>
        <p:spPr>
          <a:xfrm>
            <a:off x="670560" y="6307670"/>
            <a:ext cx="11049000" cy="200055"/>
          </a:xfrm>
          <a:prstGeom prst="rect">
            <a:avLst/>
          </a:prstGeom>
          <a:noFill/>
          <a:ln>
            <a:noFill/>
          </a:ln>
        </p:spPr>
        <p:txBody>
          <a:bodyPr wrap="square" rtlCol="0">
            <a:spAutoFit/>
          </a:bodyPr>
          <a:lstStyle/>
          <a:p>
            <a:r>
              <a:rPr lang="en-US" sz="700">
                <a:solidFill>
                  <a:schemeClr val="tx1">
                    <a:lumMod val="75000"/>
                    <a:lumOff val="25000"/>
                  </a:schemeClr>
                </a:solidFill>
                <a:latin typeface="Calibri Light" panose="020F0302020204030204" pitchFamily="34" charset="0"/>
                <a:cs typeface="Calibri Light" panose="020F0302020204030204" pitchFamily="34" charset="0"/>
              </a:rPr>
              <a:t>1) IDH and True Price (2016)</a:t>
            </a:r>
            <a:endParaRPr lang="en-US" sz="700">
              <a:solidFill>
                <a:schemeClr val="tx1">
                  <a:lumMod val="75000"/>
                  <a:lumOff val="25000"/>
                </a:schemeClr>
              </a:solidFill>
              <a:highlight>
                <a:srgbClr val="FF0000"/>
              </a:highligh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4195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43C7441E-C729-413C-85B7-F2CF8AC0377F}"/>
              </a:ext>
            </a:extLst>
          </p:cNvPr>
          <p:cNvSpPr txBox="1">
            <a:spLocks/>
          </p:cNvSpPr>
          <p:nvPr/>
        </p:nvSpPr>
        <p:spPr>
          <a:xfrm>
            <a:off x="609600" y="709613"/>
            <a:ext cx="2705100" cy="1143000"/>
          </a:xfrm>
          <a:prstGeom prst="rect">
            <a:avLst/>
          </a:prstGeom>
        </p:spPr>
        <p:txBody>
          <a:bodyPr/>
          <a:lstStyle>
            <a:lvl1pPr marL="0" indent="0" algn="l" defTabSz="457200" rtl="0" eaLnBrk="1" fontAlgn="base" hangingPunct="1">
              <a:spcBef>
                <a:spcPct val="20000"/>
              </a:spcBef>
              <a:spcAft>
                <a:spcPct val="0"/>
              </a:spcAft>
              <a:buClr>
                <a:schemeClr val="accent1"/>
              </a:buClr>
              <a:buFont typeface="Arial" panose="020B0604020202020204" pitchFamily="34" charset="0"/>
              <a:buNone/>
              <a:defRPr sz="2000" i="1" kern="1200">
                <a:solidFill>
                  <a:schemeClr val="tx1">
                    <a:lumMod val="65000"/>
                    <a:lumOff val="35000"/>
                  </a:schemeClr>
                </a:solidFill>
                <a:latin typeface="+mj-lt"/>
                <a:ea typeface="ＭＳ Ｐゴシック" panose="020B0600070205080204" pitchFamily="34" charset="-128"/>
                <a:cs typeface="Open Sans"/>
              </a:defRPr>
            </a:lvl1pPr>
            <a:lvl2pPr marL="742950" indent="-285750" algn="l" defTabSz="457200"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Open Sans"/>
                <a:ea typeface="ＭＳ Ｐゴシック" panose="020B0600070205080204" pitchFamily="34" charset="-128"/>
                <a:cs typeface="Open Sans"/>
              </a:defRPr>
            </a:lvl2pPr>
            <a:lvl3pPr marL="1143000" indent="-228600" algn="l" defTabSz="457200" rtl="0" eaLnBrk="1" fontAlgn="base" hangingPunct="1">
              <a:spcBef>
                <a:spcPct val="20000"/>
              </a:spcBef>
              <a:spcAft>
                <a:spcPct val="0"/>
              </a:spcAft>
              <a:buClr>
                <a:schemeClr val="accent1"/>
              </a:buClr>
              <a:buFont typeface="Arial" panose="020B0604020202020204" pitchFamily="34" charset="0"/>
              <a:buChar char="•"/>
              <a:defRPr kern="1200">
                <a:solidFill>
                  <a:schemeClr val="tx1"/>
                </a:solidFill>
                <a:latin typeface="Open Sans"/>
                <a:ea typeface="ＭＳ Ｐゴシック" panose="020B0600070205080204" pitchFamily="34" charset="-128"/>
                <a:cs typeface="Open Sans"/>
              </a:defRPr>
            </a:lvl3pPr>
            <a:lvl4pPr marL="1600200" indent="-228600" algn="l" defTabSz="457200" rtl="0" eaLnBrk="1" fontAlgn="base" hangingPunct="1">
              <a:spcBef>
                <a:spcPct val="20000"/>
              </a:spcBef>
              <a:spcAft>
                <a:spcPct val="0"/>
              </a:spcAft>
              <a:buClr>
                <a:schemeClr val="accent1"/>
              </a:buClr>
              <a:buFont typeface="Arial" panose="020B0604020202020204" pitchFamily="34" charset="0"/>
              <a:buChar char="–"/>
              <a:defRPr sz="1600" kern="1200">
                <a:solidFill>
                  <a:schemeClr val="tx1"/>
                </a:solidFill>
                <a:latin typeface="Open Sans"/>
                <a:ea typeface="ＭＳ Ｐゴシック" panose="020B0600070205080204" pitchFamily="34" charset="-128"/>
                <a:cs typeface="Open Sans"/>
              </a:defRPr>
            </a:lvl4pPr>
            <a:lvl5pPr marL="2057400" indent="-228600" algn="l" defTabSz="457200" rtl="0" eaLnBrk="1" fontAlgn="base" hangingPunct="1">
              <a:spcBef>
                <a:spcPct val="20000"/>
              </a:spcBef>
              <a:spcAft>
                <a:spcPct val="0"/>
              </a:spcAft>
              <a:buClr>
                <a:schemeClr val="accent1"/>
              </a:buClr>
              <a:buFont typeface="Arial" panose="020B0604020202020204" pitchFamily="34" charset="0"/>
              <a:buChar char="»"/>
              <a:defRPr sz="1400" kern="1200">
                <a:solidFill>
                  <a:schemeClr val="tx1"/>
                </a:solidFill>
                <a:latin typeface="Open Sans"/>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External costs in scope for this report</a:t>
            </a:r>
            <a:endParaRPr lang="nl-NL"/>
          </a:p>
        </p:txBody>
      </p:sp>
      <p:graphicFrame>
        <p:nvGraphicFramePr>
          <p:cNvPr id="16" name="Table 15">
            <a:extLst>
              <a:ext uri="{FF2B5EF4-FFF2-40B4-BE49-F238E27FC236}">
                <a16:creationId xmlns:a16="http://schemas.microsoft.com/office/drawing/2014/main" id="{2070075E-39F7-4F99-AE83-A400B4ED8BAB}"/>
              </a:ext>
            </a:extLst>
          </p:cNvPr>
          <p:cNvGraphicFramePr>
            <a:graphicFrameLocks noGrp="1"/>
          </p:cNvGraphicFramePr>
          <p:nvPr>
            <p:extLst>
              <p:ext uri="{D42A27DB-BD31-4B8C-83A1-F6EECF244321}">
                <p14:modId xmlns:p14="http://schemas.microsoft.com/office/powerpoint/2010/main" val="988890849"/>
              </p:ext>
            </p:extLst>
          </p:nvPr>
        </p:nvGraphicFramePr>
        <p:xfrm>
          <a:off x="609600" y="1469926"/>
          <a:ext cx="10827658" cy="4619571"/>
        </p:xfrm>
        <a:graphic>
          <a:graphicData uri="http://schemas.openxmlformats.org/drawingml/2006/table">
            <a:tbl>
              <a:tblPr firstRow="1" firstCol="1" bandRow="1"/>
              <a:tblGrid>
                <a:gridCol w="1817745">
                  <a:extLst>
                    <a:ext uri="{9D8B030D-6E8A-4147-A177-3AD203B41FA5}">
                      <a16:colId xmlns:a16="http://schemas.microsoft.com/office/drawing/2014/main" val="2116077580"/>
                    </a:ext>
                  </a:extLst>
                </a:gridCol>
                <a:gridCol w="9009913">
                  <a:extLst>
                    <a:ext uri="{9D8B030D-6E8A-4147-A177-3AD203B41FA5}">
                      <a16:colId xmlns:a16="http://schemas.microsoft.com/office/drawing/2014/main" val="3137817676"/>
                    </a:ext>
                  </a:extLst>
                </a:gridCol>
              </a:tblGrid>
              <a:tr h="171152">
                <a:tc>
                  <a:txBody>
                    <a:bodyPr/>
                    <a:lstStyle/>
                    <a:p>
                      <a:pPr>
                        <a:lnSpc>
                          <a:spcPct val="150000"/>
                        </a:lnSpc>
                        <a:spcAft>
                          <a:spcPts val="0"/>
                        </a:spcAft>
                      </a:pPr>
                      <a:r>
                        <a:rPr lang="en-GB" sz="1100" b="1" noProof="0">
                          <a:effectLst/>
                          <a:latin typeface="Calibri" panose="020F0502020204030204" pitchFamily="34" charset="0"/>
                          <a:ea typeface="Calibri" panose="020F0502020204030204" pitchFamily="34" charset="0"/>
                          <a:cs typeface="Times New Roman" panose="02020603050405020304" pitchFamily="18" charset="0"/>
                        </a:rPr>
                        <a:t>Impact</a:t>
                      </a:r>
                      <a:endParaRPr lang="en-GB"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40373" marR="40373" marT="0" marB="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nSpc>
                          <a:spcPct val="150000"/>
                        </a:lnSpc>
                        <a:spcAft>
                          <a:spcPts val="0"/>
                        </a:spcAft>
                      </a:pPr>
                      <a:r>
                        <a:rPr lang="en-GB" sz="1100" b="1" noProof="0">
                          <a:effectLst/>
                          <a:latin typeface="Calibri" panose="020F0502020204030204" pitchFamily="34" charset="0"/>
                          <a:ea typeface="Calibri" panose="020F0502020204030204" pitchFamily="34" charset="0"/>
                          <a:cs typeface="Times New Roman" panose="02020603050405020304" pitchFamily="18" charset="0"/>
                        </a:rPr>
                        <a:t>Description</a:t>
                      </a:r>
                      <a:endParaRPr lang="en-GB" sz="600" noProof="0">
                        <a:effectLst/>
                        <a:latin typeface="Calibri" panose="020F0502020204030204" pitchFamily="34" charset="0"/>
                        <a:ea typeface="Calibri" panose="020F0502020204030204" pitchFamily="34" charset="0"/>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619034700"/>
                  </a:ext>
                </a:extLst>
              </a:tr>
              <a:tr h="171152">
                <a:tc gridSpan="2">
                  <a:txBody>
                    <a:bodyPr/>
                    <a:lstStyle/>
                    <a:p>
                      <a:pPr>
                        <a:lnSpc>
                          <a:spcPct val="150000"/>
                        </a:lnSpc>
                        <a:spcAft>
                          <a:spcPts val="0"/>
                        </a:spcAft>
                      </a:pPr>
                      <a:r>
                        <a:rPr lang="en-GB" sz="1100" b="1" noProof="0">
                          <a:effectLst/>
                          <a:latin typeface="Calibri" panose="020F0502020204030204" pitchFamily="34" charset="0"/>
                          <a:ea typeface="Calibri" panose="020F0502020204030204" pitchFamily="34" charset="0"/>
                          <a:cs typeface="Times New Roman" panose="02020603050405020304" pitchFamily="18" charset="0"/>
                        </a:rPr>
                        <a:t>Environmental externalities </a:t>
                      </a:r>
                      <a:endParaRPr lang="en-GB"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40373" marR="4037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nSpc>
                          <a:spcPct val="107000"/>
                        </a:lnSpc>
                        <a:spcAft>
                          <a:spcPts val="0"/>
                        </a:spcAft>
                      </a:pPr>
                      <a:endParaRPr lang="en-NL" sz="1100">
                        <a:effectLst/>
                        <a:latin typeface="Calibri" panose="020F0502020204030204" pitchFamily="34" charset="0"/>
                        <a:ea typeface="Calibri" panose="020F0502020204030204" pitchFamily="34" charset="0"/>
                        <a:cs typeface="Times New Roman" panose="02020603050405020304" pitchFamily="18" charset="0"/>
                      </a:endParaRPr>
                    </a:p>
                  </a:txBody>
                  <a:tcPr marL="40373" marR="403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37207"/>
                  </a:ext>
                </a:extLst>
              </a:tr>
              <a:tr h="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Air pollution </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Emission of toxic gasses (e.g., NOx and SOx), mainly related to energy use.</a:t>
                      </a:r>
                      <a:endParaRPr lang="en-NL" sz="1100" kern="120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4873131"/>
                  </a:ext>
                </a:extLst>
              </a:tr>
              <a:tr h="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Water pollution </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Pollution of water with acidifying and other toxic pollutants.</a:t>
                      </a:r>
                      <a:endParaRPr lang="en-NL" sz="1100" kern="120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6663607"/>
                  </a:ext>
                </a:extLst>
              </a:tr>
              <a:tr h="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Soil pollution </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The pollution of soil in the value chain, e.g. due to the use of fertilisers.</a:t>
                      </a:r>
                      <a:endParaRPr lang="en-NL" sz="1100" kern="120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1651522"/>
                  </a:ext>
                </a:extLst>
              </a:tr>
              <a:tr h="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Climate change </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Emission of carbon dioxide and other greenhouse gasses mainly through electricity and other energy use.</a:t>
                      </a:r>
                      <a:endParaRPr lang="en-NL" sz="1100" kern="120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7576281"/>
                  </a:ext>
                </a:extLst>
              </a:tr>
              <a:tr h="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Land use</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Land use in the value chain, e.g. for growing of crops.</a:t>
                      </a:r>
                      <a:endParaRPr lang="en-NL" sz="1100" kern="120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8674943"/>
                  </a:ext>
                </a:extLst>
              </a:tr>
              <a:tr h="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Energy use</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Use of energy in the value chain, e.g. for manufacturing processes.</a:t>
                      </a:r>
                      <a:endParaRPr lang="en-NL" sz="1100" kern="120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115537"/>
                  </a:ext>
                </a:extLst>
              </a:tr>
              <a:tr h="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Materials use </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Mineral and fossil fuel resource depletion in the value chains; fossil fuel resource depletion due to operations.</a:t>
                      </a:r>
                      <a:endParaRPr lang="en-NL" sz="1100" kern="120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0734733"/>
                  </a:ext>
                </a:extLst>
              </a:tr>
              <a:tr h="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Water use</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The use of blue water, reducing the availability of water for human use. Water use is only a relevant impact in regions where water is scarce.</a:t>
                      </a:r>
                      <a:endParaRPr lang="en-NL" sz="1100" kern="120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40373" marR="40373"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4687259"/>
                  </a:ext>
                </a:extLst>
              </a:tr>
              <a:tr h="171152">
                <a:tc gridSpan="2">
                  <a:txBody>
                    <a:bodyPr/>
                    <a:lstStyle/>
                    <a:p>
                      <a:pPr marL="0" algn="l" defTabSz="457200" rtl="0" eaLnBrk="1" latinLnBrk="0" hangingPunct="1">
                        <a:lnSpc>
                          <a:spcPct val="150000"/>
                        </a:lnSpc>
                        <a:spcAft>
                          <a:spcPts val="0"/>
                        </a:spcAft>
                      </a:pPr>
                      <a:r>
                        <a:rPr lang="en-GB" sz="1100" b="1"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Social externalities</a:t>
                      </a:r>
                      <a:endParaRPr lang="en-GB" sz="1100" b="1" kern="1200" noProof="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373" marR="4037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nSpc>
                          <a:spcPct val="107000"/>
                        </a:lnSpc>
                        <a:spcAft>
                          <a:spcPts val="0"/>
                        </a:spcAft>
                      </a:pPr>
                      <a:endParaRPr lang="en-NL" sz="1100">
                        <a:effectLst/>
                        <a:latin typeface="Calibri" panose="020F0502020204030204" pitchFamily="34" charset="0"/>
                        <a:ea typeface="Calibri" panose="020F0502020204030204" pitchFamily="34" charset="0"/>
                        <a:cs typeface="Times New Roman" panose="02020603050405020304" pitchFamily="18" charset="0"/>
                      </a:endParaRPr>
                    </a:p>
                  </a:txBody>
                  <a:tcPr marL="40373" marR="403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01313"/>
                  </a:ext>
                </a:extLst>
              </a:tr>
              <a:tr h="10800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Insufficient income</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Entrepreneurs having less income than the so-called living income (that is sufficient for a decent standard of living). </a:t>
                      </a: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8633240"/>
                  </a:ext>
                </a:extLst>
              </a:tr>
              <a:tr h="108000">
                <a:tc>
                  <a:txBody>
                    <a:bodyPr/>
                    <a:lstStyle/>
                    <a:p>
                      <a:pPr marL="0" algn="l" defTabSz="457200" rtl="0" eaLnBrk="1" latinLnBrk="0" hangingPunct="1">
                        <a:lnSpc>
                          <a:spcPct val="10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Insufficient wages &amp; social security</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0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Workers earning below the so-called living wage (that is sufficient for a decent standard of living). Note that the living wage can be above the legal minimum wage. Absence of social security (e.g., unemployment savings and sick leave) also contributes to the true price gap.</a:t>
                      </a: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275089"/>
                  </a:ext>
                </a:extLst>
              </a:tr>
              <a:tr h="10800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Health &amp; safety</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Mainly determined from fatal and non-fatal incidents at work. Working in an unsafe working environment adds to the true price gap.</a:t>
                      </a: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461762"/>
                  </a:ext>
                </a:extLst>
              </a:tr>
              <a:tr h="10800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Child labour</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Occurrence of child labour according to the ILO criteria.</a:t>
                      </a: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4879515"/>
                  </a:ext>
                </a:extLst>
              </a:tr>
              <a:tr h="10800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Bonded labour</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Occurrence of bonded labour. Bonded labour is work with a non-voluntary component and occurs in various forms with differing levels of severity.</a:t>
                      </a: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3632437"/>
                  </a:ext>
                </a:extLst>
              </a:tr>
              <a:tr h="10800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Harassment </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(Sexual and non-sexual) harassment of workers, including health effects and treatment costs.</a:t>
                      </a: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4805387"/>
                  </a:ext>
                </a:extLst>
              </a:tr>
              <a:tr h="108000">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Discrimination</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l" defTabSz="457200" rtl="0" eaLnBrk="1" latinLnBrk="0" hangingPunct="1">
                        <a:lnSpc>
                          <a:spcPct val="150000"/>
                        </a:lnSpc>
                        <a:spcAft>
                          <a:spcPts val="0"/>
                        </a:spcAft>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Reflects to the absence of paid maternity leave, and the gender wage gap, where women earn less than men for similar work.</a:t>
                      </a: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833825606"/>
                  </a:ext>
                </a:extLst>
              </a:tr>
              <a:tr h="108000">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Overtime</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1100" noProof="0">
                          <a:latin typeface="Calibri" panose="020F0502020204030204" pitchFamily="34" charset="0"/>
                          <a:cs typeface="Calibri" panose="020F0502020204030204" pitchFamily="34" charset="0"/>
                        </a:rPr>
                        <a:t>Workers experiencing excessive working hours (more than the maximum legal working hours).</a:t>
                      </a: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44091398"/>
                  </a:ext>
                </a:extLst>
              </a:tr>
              <a:tr h="108000">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1100" kern="1200" noProof="0">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Denied freedom of association</a:t>
                      </a:r>
                    </a:p>
                  </a:txBody>
                  <a:tcPr marL="40373" marR="40373"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1100" noProof="0">
                          <a:latin typeface="Calibri" panose="020F0502020204030204" pitchFamily="34" charset="0"/>
                          <a:cs typeface="Calibri" panose="020F0502020204030204" pitchFamily="34" charset="0"/>
                        </a:rPr>
                        <a:t>Denied freedom for workers to form and/or join trade or labour unions.</a:t>
                      </a:r>
                      <a:endParaRPr lang="en-GB" sz="1100" kern="1200" noProof="0">
                        <a:solidFill>
                          <a:schemeClr val="tx1"/>
                        </a:solidFill>
                        <a:effectLst/>
                        <a:latin typeface="Calibri" panose="020F0502020204030204" pitchFamily="34" charset="0"/>
                        <a:ea typeface="MS PGothic" panose="020B0600070205080204" pitchFamily="34" charset="-128"/>
                        <a:cs typeface="Calibri" panose="020F0502020204030204" pitchFamily="34" charset="0"/>
                      </a:endParaRPr>
                    </a:p>
                  </a:txBody>
                  <a:tcPr marL="40373" marR="4037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95187728"/>
                  </a:ext>
                </a:extLst>
              </a:tr>
            </a:tbl>
          </a:graphicData>
        </a:graphic>
      </p:graphicFrame>
    </p:spTree>
    <p:extLst>
      <p:ext uri="{BB962C8B-B14F-4D97-AF65-F5344CB8AC3E}">
        <p14:creationId xmlns:p14="http://schemas.microsoft.com/office/powerpoint/2010/main" val="4231902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DB2BC-8781-4524-BC81-655DC02A724A}"/>
              </a:ext>
            </a:extLst>
          </p:cNvPr>
          <p:cNvSpPr>
            <a:spLocks noGrp="1"/>
          </p:cNvSpPr>
          <p:nvPr>
            <p:ph type="title"/>
          </p:nvPr>
        </p:nvSpPr>
        <p:spPr/>
        <p:txBody>
          <a:bodyPr/>
          <a:lstStyle/>
          <a:p>
            <a:r>
              <a:rPr lang="en-GB"/>
              <a:t>List of sources</a:t>
            </a:r>
          </a:p>
        </p:txBody>
      </p:sp>
      <p:sp>
        <p:nvSpPr>
          <p:cNvPr id="5" name="Content Placeholder 4">
            <a:extLst>
              <a:ext uri="{FF2B5EF4-FFF2-40B4-BE49-F238E27FC236}">
                <a16:creationId xmlns:a16="http://schemas.microsoft.com/office/drawing/2014/main" id="{1175C59F-EAD3-4AC8-9535-8BF2B2D6F20C}"/>
              </a:ext>
            </a:extLst>
          </p:cNvPr>
          <p:cNvSpPr>
            <a:spLocks noGrp="1"/>
          </p:cNvSpPr>
          <p:nvPr>
            <p:ph sz="quarter" idx="10"/>
          </p:nvPr>
        </p:nvSpPr>
        <p:spPr/>
        <p:txBody>
          <a:bodyPr/>
          <a:lstStyle/>
          <a:p>
            <a:pPr algn="ctr"/>
            <a:r>
              <a:rPr lang="en-US" sz="13800"/>
              <a:t>5</a:t>
            </a:r>
            <a:endParaRPr lang="en-NL" sz="13800"/>
          </a:p>
        </p:txBody>
      </p:sp>
    </p:spTree>
    <p:extLst>
      <p:ext uri="{BB962C8B-B14F-4D97-AF65-F5344CB8AC3E}">
        <p14:creationId xmlns:p14="http://schemas.microsoft.com/office/powerpoint/2010/main" val="392110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C6BA35-D2CE-4E84-8070-94C1D9401098}"/>
              </a:ext>
            </a:extLst>
          </p:cNvPr>
          <p:cNvSpPr>
            <a:spLocks noGrp="1"/>
          </p:cNvSpPr>
          <p:nvPr>
            <p:ph type="body" sz="quarter" idx="10"/>
          </p:nvPr>
        </p:nvSpPr>
        <p:spPr>
          <a:xfrm>
            <a:off x="609599" y="709613"/>
            <a:ext cx="2796209" cy="1143000"/>
          </a:xfrm>
        </p:spPr>
        <p:txBody>
          <a:bodyPr/>
          <a:lstStyle/>
          <a:p>
            <a:r>
              <a:rPr lang="en-GB"/>
              <a:t>Sources</a:t>
            </a:r>
          </a:p>
        </p:txBody>
      </p:sp>
      <p:sp>
        <p:nvSpPr>
          <p:cNvPr id="8" name="Text Placeholder 3">
            <a:extLst>
              <a:ext uri="{FF2B5EF4-FFF2-40B4-BE49-F238E27FC236}">
                <a16:creationId xmlns:a16="http://schemas.microsoft.com/office/drawing/2014/main" id="{036CDCA7-760D-4051-8DA2-A67728829075}"/>
              </a:ext>
            </a:extLst>
          </p:cNvPr>
          <p:cNvSpPr>
            <a:spLocks noGrp="1"/>
          </p:cNvSpPr>
          <p:nvPr>
            <p:ph type="body" sz="quarter" idx="11"/>
          </p:nvPr>
        </p:nvSpPr>
        <p:spPr>
          <a:xfrm>
            <a:off x="593725" y="1263871"/>
            <a:ext cx="11004550" cy="3936779"/>
          </a:xfrm>
        </p:spPr>
        <p:txBody>
          <a:bodyPr/>
          <a:lstStyle/>
          <a:p>
            <a:pPr marL="285750" indent="-285750">
              <a:lnSpc>
                <a:spcPct val="107000"/>
              </a:lnSpc>
              <a:spcAft>
                <a:spcPts val="900"/>
              </a:spcAft>
            </a:pPr>
            <a:r>
              <a:rPr lang="en-GB" err="1"/>
              <a:t>Alam</a:t>
            </a:r>
            <a:r>
              <a:rPr lang="en-GB"/>
              <a:t>, K., Blanch, L., &amp; Smith, A. (2011). Stitched up: women workers in the Bangladeshi garment sector. </a:t>
            </a:r>
            <a:r>
              <a:rPr lang="en-GB" i="1"/>
              <a:t>War on Want. </a:t>
            </a:r>
            <a:r>
              <a:rPr lang="en-GB"/>
              <a:t>Available at: </a:t>
            </a:r>
            <a:r>
              <a:rPr lang="en-GB">
                <a:hlinkClick r:id="rId3"/>
              </a:rPr>
              <a:t>https://waronwant.org/sites/default/files/Stitched%20Up.pdf</a:t>
            </a:r>
            <a:endParaRPr lang="en-GB"/>
          </a:p>
          <a:p>
            <a:pPr marL="285750" indent="-285750">
              <a:lnSpc>
                <a:spcPct val="107000"/>
              </a:lnSpc>
              <a:spcAft>
                <a:spcPts val="900"/>
              </a:spcAft>
            </a:pPr>
            <a:r>
              <a:rPr lang="en-US" err="1"/>
              <a:t>Anner</a:t>
            </a:r>
            <a:r>
              <a:rPr lang="en-US"/>
              <a:t>, M., &amp; Bair, J. (2016). The bulk of the iceberg: a critique of the Stern Center’s Report on worker safety in Bangladesh. </a:t>
            </a:r>
            <a:r>
              <a:rPr lang="en-US" i="1"/>
              <a:t>Center for Global Workers’ Rights. </a:t>
            </a:r>
            <a:r>
              <a:rPr lang="en-US"/>
              <a:t> </a:t>
            </a:r>
            <a:r>
              <a:rPr lang="en-US" u="sng">
                <a:hlinkClick r:id="rId4"/>
              </a:rPr>
              <a:t>https://ler.la.psu.edu/gwr/documents/CGWRCritiqueofSternReport.pdf</a:t>
            </a:r>
            <a:r>
              <a:rPr lang="en-US"/>
              <a:t> </a:t>
            </a:r>
            <a:endParaRPr lang="en-GB"/>
          </a:p>
          <a:p>
            <a:pPr marL="285750" indent="-285750">
              <a:lnSpc>
                <a:spcPct val="107000"/>
              </a:lnSpc>
              <a:spcAft>
                <a:spcPts val="900"/>
              </a:spcAft>
            </a:pPr>
            <a:r>
              <a:rPr lang="en-GB" err="1"/>
              <a:t>Åslund</a:t>
            </a:r>
            <a:r>
              <a:rPr lang="en-GB"/>
              <a:t>, E. H. (2018). Comparative life cycle assessment of jeans: A case study performed at Nudie Jeans. </a:t>
            </a:r>
            <a:r>
              <a:rPr lang="en-GB" i="1"/>
              <a:t>KTH Royal Institute of Technology. </a:t>
            </a:r>
            <a:r>
              <a:rPr lang="en-GB"/>
              <a:t>Available at:</a:t>
            </a:r>
            <a:r>
              <a:rPr lang="en-US"/>
              <a:t> </a:t>
            </a:r>
            <a:r>
              <a:rPr lang="en-US">
                <a:solidFill>
                  <a:schemeClr val="bg1">
                    <a:lumMod val="85000"/>
                  </a:schemeClr>
                </a:solidFill>
                <a:hlinkClick r:id="rId5"/>
              </a:rPr>
              <a:t>https://kth.diva-portal.org/smash/get/diva2:1221104/FULLTEXT01.pdf</a:t>
            </a:r>
            <a:endParaRPr lang="en-US"/>
          </a:p>
          <a:p>
            <a:pPr marL="285750" indent="-285750">
              <a:lnSpc>
                <a:spcPct val="107000"/>
              </a:lnSpc>
              <a:spcAft>
                <a:spcPts val="900"/>
              </a:spcAft>
            </a:pPr>
            <a:r>
              <a:rPr lang="en-US"/>
              <a:t>Bangladesh Employer Federation. (2009). A handbook on The Bangladesh </a:t>
            </a:r>
            <a:r>
              <a:rPr lang="en-US" err="1"/>
              <a:t>Labour</a:t>
            </a:r>
            <a:r>
              <a:rPr lang="en-US"/>
              <a:t> Act, 2006. Available at: </a:t>
            </a:r>
            <a:r>
              <a:rPr lang="en-GB">
                <a:hlinkClick r:id="rId6"/>
              </a:rPr>
              <a:t>https://www.ilo.org/dyn/travail/docs/352/A%20Handbook%20on%20the%20Bangladesh%20Labour%20Act%202006.pdf</a:t>
            </a:r>
            <a:endParaRPr lang="en-GB"/>
          </a:p>
          <a:p>
            <a:pPr marL="285750" indent="-285750">
              <a:lnSpc>
                <a:spcPct val="107000"/>
              </a:lnSpc>
              <a:spcAft>
                <a:spcPts val="900"/>
              </a:spcAft>
            </a:pPr>
            <a:r>
              <a:rPr lang="en-US"/>
              <a:t> </a:t>
            </a:r>
            <a:r>
              <a:rPr lang="en-GB"/>
              <a:t>Bangladesh Institute of Labour Studies-BILS. (2015). National minimum wage for Bangladesh’s workers: Rational standard and rationality of national minimum. Available at: </a:t>
            </a:r>
            <a:r>
              <a:rPr lang="en-GB">
                <a:hlinkClick r:id="rId7"/>
              </a:rPr>
              <a:t>http://bilsbd.org/wp-content/uploads/2016/03/NMW_MJF.pdf</a:t>
            </a:r>
            <a:endParaRPr lang="en-US"/>
          </a:p>
          <a:p>
            <a:pPr marL="285750" indent="-285750">
              <a:lnSpc>
                <a:spcPct val="107000"/>
              </a:lnSpc>
              <a:spcAft>
                <a:spcPts val="900"/>
              </a:spcAft>
            </a:pPr>
            <a:r>
              <a:rPr lang="en-US"/>
              <a:t>Bangladesh Parliament. (2013). Bangladesh gazette. Additional issues. Act No. 30 of 2013. Available at:</a:t>
            </a:r>
            <a:r>
              <a:rPr lang="en-US" u="sng"/>
              <a:t> </a:t>
            </a:r>
            <a:r>
              <a:rPr lang="en-US" u="sng">
                <a:hlinkClick r:id="rId8"/>
              </a:rPr>
              <a:t>https://www.ilo.org/wcmsp5/groups/public/---ed_protect/---protrav/---ilo_aids/documents/legaldocument/wcms_229274.pdf</a:t>
            </a:r>
            <a:r>
              <a:rPr lang="en-US"/>
              <a:t> </a:t>
            </a:r>
            <a:endParaRPr lang="en-US">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en-US">
                <a:ea typeface="Times New Roman" panose="02020603050405020304" pitchFamily="18" charset="0"/>
                <a:cs typeface="Calibri Light" panose="020F0302020204030204" pitchFamily="34" charset="0"/>
              </a:rPr>
              <a:t>Better Work Foundation (2019).Better Work Bangladesh. Available at:  </a:t>
            </a:r>
            <a:r>
              <a:rPr lang="en-US">
                <a:ea typeface="Times New Roman" panose="02020603050405020304" pitchFamily="18" charset="0"/>
                <a:cs typeface="Calibri Light" panose="020F0302020204030204" pitchFamily="34" charset="0"/>
                <a:hlinkClick r:id="rId9"/>
              </a:rPr>
              <a:t>https://betterwork.org/where-we-work/bangladesh/</a:t>
            </a:r>
            <a:endParaRPr lang="en-US">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en-US">
                <a:ea typeface="Times New Roman" panose="02020603050405020304" pitchFamily="18" charset="0"/>
                <a:cs typeface="Calibri Light" panose="020F0302020204030204" pitchFamily="34" charset="0"/>
              </a:rPr>
              <a:t>BGMEA. (2019). </a:t>
            </a:r>
            <a:r>
              <a:rPr lang="en-GB">
                <a:ea typeface="Times New Roman" panose="02020603050405020304" pitchFamily="18" charset="0"/>
                <a:cs typeface="Calibri Light" panose="020F0302020204030204" pitchFamily="34" charset="0"/>
              </a:rPr>
              <a:t>Comparative statement on export of RMG and total export of Bangladesh. Available at: </a:t>
            </a:r>
            <a:r>
              <a:rPr lang="en-GB">
                <a:hlinkClick r:id="rId10"/>
              </a:rPr>
              <a:t>http://www.bgmea.com.bd/home/pages/tradeinformation</a:t>
            </a:r>
            <a:endParaRPr lang="en-GB">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en-US"/>
              <a:t>Bhalla, N. (2015).</a:t>
            </a:r>
            <a:r>
              <a:rPr lang="en-GB"/>
              <a:t> Captured by cotton: Girls duped into "bonded labour" in India's textile mills. </a:t>
            </a:r>
            <a:r>
              <a:rPr lang="en-GB" i="1"/>
              <a:t>Reuters. </a:t>
            </a:r>
            <a:r>
              <a:rPr lang="en-GB"/>
              <a:t>Available at: </a:t>
            </a:r>
            <a:r>
              <a:rPr lang="en-GB">
                <a:hlinkClick r:id="rId11"/>
              </a:rPr>
              <a:t>https://www.reuters.com/article/india-textiles-women/feature-captured-by-cotton-girls-duped-into-bonded-labour-in-indias-textile-mills-idUSL5N10F3IF20150806</a:t>
            </a:r>
            <a:endParaRPr lang="en-US"/>
          </a:p>
          <a:p>
            <a:pPr marL="285750" indent="-285750">
              <a:lnSpc>
                <a:spcPct val="107000"/>
              </a:lnSpc>
              <a:spcAft>
                <a:spcPts val="900"/>
              </a:spcAft>
            </a:pPr>
            <a:r>
              <a:rPr lang="en-US"/>
              <a:t>Biswas, A. (2017, December 24). </a:t>
            </a:r>
            <a:r>
              <a:rPr lang="en-GB"/>
              <a:t>Coastal shipping boosts Bangladesh-India bilateral trade. </a:t>
            </a:r>
            <a:r>
              <a:rPr lang="en-GB" i="1"/>
              <a:t>Dhaka Tribune. </a:t>
            </a:r>
            <a:r>
              <a:rPr lang="en-GB"/>
              <a:t>Available at: </a:t>
            </a:r>
            <a:r>
              <a:rPr lang="en-US">
                <a:hlinkClick r:id="rId12"/>
              </a:rPr>
              <a:t>https://www.dhakatribune.com/business/commerce/2017/12/23/coastal-shipping-boosts-bangladesh-india-bilateral-trade</a:t>
            </a:r>
            <a:endParaRPr lang="en-US"/>
          </a:p>
          <a:p>
            <a:pPr marL="285750" indent="-285750">
              <a:lnSpc>
                <a:spcPct val="107000"/>
              </a:lnSpc>
              <a:spcAft>
                <a:spcPts val="900"/>
              </a:spcAft>
            </a:pPr>
            <a:r>
              <a:rPr lang="en-US" err="1"/>
              <a:t>Chapagain</a:t>
            </a:r>
            <a:r>
              <a:rPr lang="en-US"/>
              <a:t>, A. K., Hoekstra, A. Y., </a:t>
            </a:r>
            <a:r>
              <a:rPr lang="en-US" err="1"/>
              <a:t>Savenije</a:t>
            </a:r>
            <a:r>
              <a:rPr lang="en-US"/>
              <a:t>, H. H., &amp; Gautam, R. (2006). The water footprint of cotton consumption: An assessment of the impact of worldwide consumption of cotton products on the water resources in the cotton producing countries. </a:t>
            </a:r>
            <a:r>
              <a:rPr lang="en-US" i="1"/>
              <a:t>Ecological economics</a:t>
            </a:r>
            <a:r>
              <a:rPr lang="en-US"/>
              <a:t>, </a:t>
            </a:r>
            <a:r>
              <a:rPr lang="en-US" i="1"/>
              <a:t>60</a:t>
            </a:r>
            <a:r>
              <a:rPr lang="en-US"/>
              <a:t>(1), 186-203. Available at: </a:t>
            </a:r>
            <a:r>
              <a:rPr lang="en-US">
                <a:hlinkClick r:id="rId13"/>
              </a:rPr>
              <a:t>http://aoatools.aua.gr/pilotec/files/bibliography/water_cotton-3000168704/water_cotton.pdf</a:t>
            </a:r>
            <a:endParaRPr lang="en-US"/>
          </a:p>
          <a:p>
            <a:pPr marL="285750" indent="-285750">
              <a:lnSpc>
                <a:spcPct val="107000"/>
              </a:lnSpc>
              <a:spcAft>
                <a:spcPts val="900"/>
              </a:spcAft>
            </a:pPr>
            <a:r>
              <a:rPr lang="en-US"/>
              <a:t>Children Act, 2013. Law No. 24, 2013. Available at: </a:t>
            </a:r>
            <a:r>
              <a:rPr lang="en-US" u="sng">
                <a:hlinkClick r:id="rId14"/>
              </a:rPr>
              <a:t>http://bdlaws.minlaw.gov.bd/bangla_all_sections.php?id=1119</a:t>
            </a:r>
            <a:r>
              <a:rPr lang="en-US"/>
              <a:t> </a:t>
            </a:r>
          </a:p>
          <a:p>
            <a:pPr marL="285750" indent="-285750">
              <a:lnSpc>
                <a:spcPct val="107000"/>
              </a:lnSpc>
              <a:spcAft>
                <a:spcPts val="900"/>
              </a:spcAft>
            </a:pPr>
            <a:r>
              <a:rPr lang="en-GB"/>
              <a:t>Cotton Incorporated (2019). How many pairs of jeans do consumers own? </a:t>
            </a:r>
            <a:r>
              <a:rPr lang="en-GB" i="1"/>
              <a:t>Cotton Lifestyle Monitor. </a:t>
            </a:r>
            <a:r>
              <a:rPr lang="en-GB"/>
              <a:t>Available at: </a:t>
            </a:r>
            <a:r>
              <a:rPr lang="en-GB">
                <a:hlinkClick r:id="rId15"/>
              </a:rPr>
              <a:t>https://lifestylemonitor.cottoninc.com/how-many-pairs-of-jeans-do-consumers-own/</a:t>
            </a:r>
            <a:endParaRPr lang="en-GB"/>
          </a:p>
          <a:p>
            <a:pPr marL="285750" indent="-285750">
              <a:lnSpc>
                <a:spcPct val="107000"/>
              </a:lnSpc>
              <a:spcAft>
                <a:spcPts val="900"/>
              </a:spcAft>
            </a:pPr>
            <a:r>
              <a:rPr lang="en-GB"/>
              <a:t>de </a:t>
            </a:r>
            <a:r>
              <a:rPr lang="en-GB" err="1"/>
              <a:t>Haan</a:t>
            </a:r>
            <a:r>
              <a:rPr lang="en-GB"/>
              <a:t>, B. R. (2017). Exploring life cycle sustainability in the fashion industry: A case study on the impacts in the life cycle of garments and the application of Life Cycle Assessment in a company. </a:t>
            </a:r>
            <a:r>
              <a:rPr lang="en-GB" i="1"/>
              <a:t>Radboud University. </a:t>
            </a:r>
            <a:r>
              <a:rPr lang="en-GB"/>
              <a:t>Available at:</a:t>
            </a:r>
            <a:r>
              <a:rPr lang="en-US"/>
              <a:t> </a:t>
            </a:r>
            <a:r>
              <a:rPr lang="en-US">
                <a:hlinkClick r:id="rId16"/>
              </a:rPr>
              <a:t>https://theses.ubn.ru.nl/bitstream/handle/123456789/5420/Haan_de%2C_Berber_1.pdf?sequence=1</a:t>
            </a:r>
            <a:r>
              <a:rPr lang="en-US"/>
              <a:t>  </a:t>
            </a:r>
          </a:p>
          <a:p>
            <a:pPr marL="285750" indent="-285750">
              <a:lnSpc>
                <a:spcPct val="107000"/>
              </a:lnSpc>
              <a:spcAft>
                <a:spcPts val="900"/>
              </a:spcAft>
            </a:pPr>
            <a:endParaRPr lang="en-GB">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218728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C6BA35-D2CE-4E84-8070-94C1D9401098}"/>
              </a:ext>
            </a:extLst>
          </p:cNvPr>
          <p:cNvSpPr>
            <a:spLocks noGrp="1"/>
          </p:cNvSpPr>
          <p:nvPr>
            <p:ph type="body" sz="quarter" idx="10"/>
          </p:nvPr>
        </p:nvSpPr>
        <p:spPr>
          <a:xfrm>
            <a:off x="609599" y="709613"/>
            <a:ext cx="2796209" cy="1143000"/>
          </a:xfrm>
        </p:spPr>
        <p:txBody>
          <a:bodyPr/>
          <a:lstStyle/>
          <a:p>
            <a:r>
              <a:rPr lang="en-GB"/>
              <a:t>Sources</a:t>
            </a:r>
          </a:p>
        </p:txBody>
      </p:sp>
      <p:sp>
        <p:nvSpPr>
          <p:cNvPr id="6" name="Text Placeholder 3">
            <a:extLst>
              <a:ext uri="{FF2B5EF4-FFF2-40B4-BE49-F238E27FC236}">
                <a16:creationId xmlns:a16="http://schemas.microsoft.com/office/drawing/2014/main" id="{D5FDBB39-95F1-4894-99AD-3BE09242E690}"/>
              </a:ext>
            </a:extLst>
          </p:cNvPr>
          <p:cNvSpPr txBox="1">
            <a:spLocks/>
          </p:cNvSpPr>
          <p:nvPr/>
        </p:nvSpPr>
        <p:spPr>
          <a:xfrm>
            <a:off x="593725" y="1278384"/>
            <a:ext cx="11004550" cy="4419683"/>
          </a:xfrm>
          <a:prstGeom prst="rect">
            <a:avLst/>
          </a:prstGeom>
        </p:spPr>
        <p:txBody>
          <a:bodyPr numCol="4" spcCol="180000"/>
          <a:lstStyle>
            <a:lvl1pPr marL="0" indent="0" algn="l" defTabSz="457200" rtl="0" eaLnBrk="1" fontAlgn="base" hangingPunct="1">
              <a:lnSpc>
                <a:spcPct val="120000"/>
              </a:lnSpc>
              <a:spcBef>
                <a:spcPts val="600"/>
              </a:spcBef>
              <a:spcAft>
                <a:spcPct val="0"/>
              </a:spcAft>
              <a:buClr>
                <a:schemeClr val="accent1"/>
              </a:buClr>
              <a:buFont typeface="Arial" panose="020B0604020202020204" pitchFamily="34" charset="0"/>
              <a:buNone/>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1pPr>
            <a:lvl2pPr marL="742950" indent="-28575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2pPr>
            <a:lvl3pPr marL="11430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3pPr>
            <a:lvl4pPr marL="16002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4pPr>
            <a:lvl5pPr marL="20574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7000"/>
              </a:lnSpc>
              <a:spcAft>
                <a:spcPts val="900"/>
              </a:spcAft>
            </a:pPr>
            <a:r>
              <a:rPr lang="en-US"/>
              <a:t>Delaney, A., &amp; Connor, T. (2016). </a:t>
            </a:r>
            <a:r>
              <a:rPr lang="en-GB"/>
              <a:t>Forced Labour in the Textile and Garment Sector in Tamil Nadu, South India: Strategies for Redress. </a:t>
            </a:r>
            <a:r>
              <a:rPr lang="en-GB" i="1"/>
              <a:t>Corporate Accountability Research. </a:t>
            </a:r>
            <a:r>
              <a:rPr lang="en-GB"/>
              <a:t>Available at: </a:t>
            </a:r>
            <a:r>
              <a:rPr lang="en-GB">
                <a:hlinkClick r:id="rId3"/>
              </a:rPr>
              <a:t>http://corporateaccountability.squarespace.com/s/NJM13_sumangali.pdf</a:t>
            </a:r>
            <a:endParaRPr lang="en-US"/>
          </a:p>
          <a:p>
            <a:pPr marL="285750" indent="-285750">
              <a:lnSpc>
                <a:spcPct val="107000"/>
              </a:lnSpc>
              <a:spcAft>
                <a:spcPts val="900"/>
              </a:spcAft>
            </a:pPr>
            <a:r>
              <a:rPr lang="en-US"/>
              <a:t>European Commission. (2019). Trade – Market access database. </a:t>
            </a:r>
            <a:r>
              <a:rPr lang="en-GB"/>
              <a:t>Product code: 62034231. Available at: </a:t>
            </a:r>
            <a:r>
              <a:rPr lang="en-GB">
                <a:hlinkClick r:id="rId4"/>
              </a:rPr>
              <a:t>http://madb.europa.eu/madb/statistical_form.htm</a:t>
            </a:r>
            <a:endParaRPr lang="en-US"/>
          </a:p>
          <a:p>
            <a:pPr marL="285750" indent="-285750">
              <a:lnSpc>
                <a:spcPct val="107000"/>
              </a:lnSpc>
              <a:spcAft>
                <a:spcPts val="900"/>
              </a:spcAft>
            </a:pPr>
            <a:r>
              <a:rPr lang="en-US"/>
              <a:t>Fair Wear Foundation. (n.d.). Bangladesh. Available at: </a:t>
            </a:r>
            <a:r>
              <a:rPr lang="en-US">
                <a:hlinkClick r:id="rId5"/>
              </a:rPr>
              <a:t>https://www.fairwear.org/country/bangladesh/</a:t>
            </a:r>
            <a:endParaRPr lang="en-US">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en-US">
                <a:ea typeface="Times New Roman" panose="02020603050405020304" pitchFamily="18" charset="0"/>
                <a:cs typeface="Calibri Light" panose="020F0302020204030204" pitchFamily="34" charset="0"/>
              </a:rPr>
              <a:t>Fair </a:t>
            </a:r>
            <a:r>
              <a:rPr lang="en-US" err="1">
                <a:ea typeface="Times New Roman" panose="02020603050405020304" pitchFamily="18" charset="0"/>
                <a:cs typeface="Calibri Light" panose="020F0302020204030204" pitchFamily="34" charset="0"/>
              </a:rPr>
              <a:t>Wair</a:t>
            </a:r>
            <a:r>
              <a:rPr lang="en-US">
                <a:ea typeface="Times New Roman" panose="02020603050405020304" pitchFamily="18" charset="0"/>
                <a:cs typeface="Calibri Light" panose="020F0302020204030204" pitchFamily="34" charset="0"/>
              </a:rPr>
              <a:t> Foundation (2016). Bangladesh country study 2015. Available at: </a:t>
            </a:r>
            <a:r>
              <a:rPr lang="en-US">
                <a:ea typeface="Times New Roman" panose="02020603050405020304" pitchFamily="18" charset="0"/>
                <a:cs typeface="Calibri Light" panose="020F0302020204030204" pitchFamily="34" charset="0"/>
                <a:hlinkClick r:id="rId6"/>
              </a:rPr>
              <a:t>https://www.fairwear.org/wp-content/uploads/2016/06/BangladeshCountryStudy2016.pdf</a:t>
            </a:r>
            <a:endParaRPr lang="en-US">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en-US"/>
              <a:t>Gallagher, C., Stuart, G., </a:t>
            </a:r>
            <a:r>
              <a:rPr lang="en-US" err="1"/>
              <a:t>Noggle</a:t>
            </a:r>
            <a:r>
              <a:rPr lang="en-US"/>
              <a:t>, E. Bangladesh. (n.d.). Working on two fronts: Gender relations and factory conditions. </a:t>
            </a:r>
            <a:r>
              <a:rPr lang="en-US" i="1"/>
              <a:t>Garment Worker Diaries. </a:t>
            </a:r>
            <a:r>
              <a:rPr lang="en-US"/>
              <a:t>Available at:</a:t>
            </a:r>
            <a:r>
              <a:rPr lang="en-US" i="1"/>
              <a:t> </a:t>
            </a:r>
            <a:r>
              <a:rPr lang="en-GB">
                <a:hlinkClick r:id="rId7"/>
              </a:rPr>
              <a:t>https://www.fashionrevolution.org/wp-content/uploads/2017/04/Garment_Worker_Diaries_Bangladesh_Interim_Report.pdf</a:t>
            </a:r>
            <a:endParaRPr lang="en-GB"/>
          </a:p>
          <a:p>
            <a:pPr marL="285750" indent="-285750">
              <a:lnSpc>
                <a:spcPct val="107000"/>
              </a:lnSpc>
              <a:spcAft>
                <a:spcPts val="900"/>
              </a:spcAft>
            </a:pPr>
            <a:r>
              <a:rPr lang="en-GB"/>
              <a:t>Global Living Wage Coalition (2018). Global Living Wage Series Bangladesh. Available at: </a:t>
            </a:r>
            <a:r>
              <a:rPr lang="en-GB">
                <a:hlinkClick r:id="rId8"/>
              </a:rPr>
              <a:t>https://www.globallivingwage.org/wp-content/uploads/2018/05/Dhaka_Living_Wage_Benchmark_Infographic.pdf</a:t>
            </a:r>
            <a:endParaRPr lang="en-GB"/>
          </a:p>
          <a:p>
            <a:pPr marL="285750" indent="-285750">
              <a:lnSpc>
                <a:spcPct val="107000"/>
              </a:lnSpc>
              <a:spcAft>
                <a:spcPts val="900"/>
              </a:spcAft>
            </a:pPr>
            <a:r>
              <a:rPr lang="en-GB"/>
              <a:t>Haque, A. K. E., &amp; Bari, E. (2015). Garment workers in Bangladesh: Social impact of the garment industry.</a:t>
            </a:r>
            <a:r>
              <a:rPr lang="en-GB" i="1"/>
              <a:t> </a:t>
            </a:r>
            <a:r>
              <a:rPr lang="en-GB"/>
              <a:t> </a:t>
            </a:r>
            <a:r>
              <a:rPr lang="en-GB" i="1"/>
              <a:t>Asian </a:t>
            </a:r>
            <a:r>
              <a:rPr lang="en-GB" i="1" err="1"/>
              <a:t>Center</a:t>
            </a:r>
            <a:r>
              <a:rPr lang="en-GB" i="1"/>
              <a:t> for Development.</a:t>
            </a:r>
            <a:endParaRPr lang="en-GB"/>
          </a:p>
          <a:p>
            <a:pPr marL="285750" indent="-285750">
              <a:lnSpc>
                <a:spcPct val="107000"/>
              </a:lnSpc>
              <a:spcAft>
                <a:spcPts val="900"/>
              </a:spcAft>
            </a:pPr>
            <a:r>
              <a:rPr lang="en-GB" err="1"/>
              <a:t>Hoda</a:t>
            </a:r>
            <a:r>
              <a:rPr lang="en-GB"/>
              <a:t>, K. (2014). A Look into the journey of garment worker rights in Bangladesh 2013-14. </a:t>
            </a:r>
            <a:r>
              <a:rPr lang="en-GB" i="1"/>
              <a:t>Research Initiative for Social Equity (RISE) Society. </a:t>
            </a:r>
            <a:r>
              <a:rPr lang="en-GB"/>
              <a:t>Available at: </a:t>
            </a:r>
            <a:r>
              <a:rPr lang="en-US" u="sng">
                <a:hlinkClick r:id="rId9"/>
              </a:rPr>
              <a:t>https://risebd.wordpress.com/2014/02/25/worker_rights_201314_bangladesh/</a:t>
            </a:r>
            <a:endParaRPr lang="en-US" u="sng"/>
          </a:p>
          <a:p>
            <a:pPr marL="285750" indent="-285750">
              <a:lnSpc>
                <a:spcPct val="107000"/>
              </a:lnSpc>
              <a:spcAft>
                <a:spcPts val="900"/>
              </a:spcAft>
            </a:pPr>
            <a:r>
              <a:rPr lang="en-GB">
                <a:cs typeface="Calibri Light" panose="020F0302020204030204" pitchFamily="34" charset="0"/>
              </a:rPr>
              <a:t>Hoskins, T. (2014, October 1). Cotton production linked to images of the dried up Aral Sea basin. </a:t>
            </a:r>
            <a:r>
              <a:rPr lang="en-GB" i="1">
                <a:cs typeface="Calibri Light" panose="020F0302020204030204" pitchFamily="34" charset="0"/>
              </a:rPr>
              <a:t>The Guardian. </a:t>
            </a:r>
            <a:r>
              <a:rPr lang="en-GB">
                <a:cs typeface="Calibri Light" panose="020F0302020204030204" pitchFamily="34" charset="0"/>
              </a:rPr>
              <a:t>Available at: </a:t>
            </a:r>
            <a:r>
              <a:rPr lang="en-GB">
                <a:hlinkClick r:id="rId10"/>
              </a:rPr>
              <a:t>https://www.theguardian.com/sustainable-business/sustainable-fashion-blog/2014/oct/01/cotton-production-linked-to-images-of-the-dried-up-aral-sea-basin</a:t>
            </a:r>
            <a:endParaRPr lang="en-GB">
              <a:cs typeface="Calibri Light" panose="020F0302020204030204" pitchFamily="34" charset="0"/>
            </a:endParaRPr>
          </a:p>
          <a:p>
            <a:pPr marL="285750" indent="-285750">
              <a:lnSpc>
                <a:spcPct val="107000"/>
              </a:lnSpc>
              <a:spcAft>
                <a:spcPts val="900"/>
              </a:spcAft>
            </a:pPr>
            <a:r>
              <a:rPr lang="en-GB">
                <a:cs typeface="Calibri Light" panose="020F0302020204030204" pitchFamily="34" charset="0"/>
              </a:rPr>
              <a:t>ICF International. (2012). Child </a:t>
            </a:r>
            <a:r>
              <a:rPr lang="en-GB" err="1">
                <a:cs typeface="Calibri Light" panose="020F0302020204030204" pitchFamily="34" charset="0"/>
              </a:rPr>
              <a:t>labor</a:t>
            </a:r>
            <a:r>
              <a:rPr lang="en-GB">
                <a:cs typeface="Calibri Light" panose="020F0302020204030204" pitchFamily="34" charset="0"/>
              </a:rPr>
              <a:t> in the informal garment production in Bangladesh. </a:t>
            </a:r>
            <a:r>
              <a:rPr lang="en-GB"/>
              <a:t>Task Order II, Task VI: In-Country Mixed-Methods Research and Data Collection. Available at </a:t>
            </a:r>
            <a:r>
              <a:rPr lang="en-GB">
                <a:hlinkClick r:id="rId11"/>
              </a:rPr>
              <a:t>https://www.dol.gov/ilab/reports/pdf/2013garmentbangladesh.pdf</a:t>
            </a:r>
            <a:r>
              <a:rPr lang="en-US"/>
              <a:t>  </a:t>
            </a:r>
            <a:endParaRPr lang="en-GB">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nl-NL">
                <a:cs typeface="Calibri Light" panose="020F0302020204030204" pitchFamily="34" charset="0"/>
              </a:rPr>
              <a:t>IDH </a:t>
            </a:r>
            <a:r>
              <a:rPr lang="nl-NL" err="1">
                <a:cs typeface="Calibri Light" panose="020F0302020204030204" pitchFamily="34" charset="0"/>
              </a:rPr>
              <a:t>and</a:t>
            </a:r>
            <a:r>
              <a:rPr lang="nl-NL">
                <a:cs typeface="Calibri Light" panose="020F0302020204030204" pitchFamily="34" charset="0"/>
              </a:rPr>
              <a:t> True Price: </a:t>
            </a:r>
            <a:r>
              <a:rPr lang="nl-NL" err="1">
                <a:cs typeface="Calibri Light" panose="020F0302020204030204" pitchFamily="34" charset="0"/>
              </a:rPr>
              <a:t>Grosscurt</a:t>
            </a:r>
            <a:r>
              <a:rPr lang="nl-NL">
                <a:cs typeface="Calibri Light" panose="020F0302020204030204" pitchFamily="34" charset="0"/>
              </a:rPr>
              <a:t>, C., de Groot Ruiz, A., </a:t>
            </a:r>
            <a:r>
              <a:rPr lang="nl-NL" err="1">
                <a:cs typeface="Calibri Light" panose="020F0302020204030204" pitchFamily="34" charset="0"/>
              </a:rPr>
              <a:t>Fobelets</a:t>
            </a:r>
            <a:r>
              <a:rPr lang="nl-NL">
                <a:cs typeface="Calibri Light" panose="020F0302020204030204" pitchFamily="34" charset="0"/>
              </a:rPr>
              <a:t>, V. (2016). </a:t>
            </a:r>
            <a:r>
              <a:rPr lang="en-US">
                <a:cs typeface="Calibri Light" panose="020F0302020204030204" pitchFamily="34" charset="0"/>
              </a:rPr>
              <a:t>The True Price of Cotton from India*. Available at: </a:t>
            </a:r>
            <a:r>
              <a:rPr lang="en-US">
                <a:cs typeface="Calibri Light" panose="020F0302020204030204" pitchFamily="34" charset="0"/>
                <a:hlinkClick r:id="rId12"/>
              </a:rPr>
              <a:t>https://trueprice.org/wp-content/uploads/2016/04/TP-Cotton.pdf</a:t>
            </a:r>
            <a:endParaRPr lang="en-US">
              <a:cs typeface="Calibri Light" panose="020F0302020204030204" pitchFamily="34" charset="0"/>
            </a:endParaRPr>
          </a:p>
          <a:p>
            <a:pPr marL="285750" indent="-285750">
              <a:lnSpc>
                <a:spcPct val="107000"/>
              </a:lnSpc>
              <a:spcAft>
                <a:spcPts val="900"/>
              </a:spcAft>
            </a:pPr>
            <a:r>
              <a:rPr lang="en-GB" sz="800" i="1"/>
              <a:t>*using this study led to some modifications for adaptation to the current study</a:t>
            </a:r>
          </a:p>
          <a:p>
            <a:pPr marL="285750" indent="-285750">
              <a:lnSpc>
                <a:spcPct val="107000"/>
              </a:lnSpc>
              <a:spcAft>
                <a:spcPts val="900"/>
              </a:spcAft>
            </a:pPr>
            <a:r>
              <a:rPr lang="en-GB">
                <a:ea typeface="Times New Roman" panose="02020603050405020304" pitchFamily="18" charset="0"/>
                <a:cs typeface="Calibri Light" panose="020F0302020204030204" pitchFamily="34" charset="0"/>
              </a:rPr>
              <a:t>India Committee of the Netherlands. (2016). Fabric of slavery: Large scale of forced (child) labour in South India’s spinning mills. Available at: </a:t>
            </a:r>
            <a:r>
              <a:rPr lang="en-GB">
                <a:hlinkClick r:id="rId13"/>
              </a:rPr>
              <a:t>http://www.indianet.nl/pdf/FabricOfSlavery.pdf</a:t>
            </a:r>
            <a:endParaRPr lang="en-GB"/>
          </a:p>
          <a:p>
            <a:pPr marL="285750" indent="-285750">
              <a:lnSpc>
                <a:spcPct val="107000"/>
              </a:lnSpc>
              <a:spcAft>
                <a:spcPts val="900"/>
              </a:spcAft>
            </a:pPr>
            <a:r>
              <a:rPr lang="en-GB">
                <a:ea typeface="Times New Roman" panose="02020603050405020304" pitchFamily="18" charset="0"/>
                <a:cs typeface="Calibri Light" panose="020F0302020204030204" pitchFamily="34" charset="0"/>
              </a:rPr>
              <a:t>India Today. (2018, October 1). Textile Industry in India: Latest facts, figures and government schemes. Available at:  </a:t>
            </a:r>
            <a:r>
              <a:rPr lang="nl-NL">
                <a:hlinkClick r:id="rId14"/>
              </a:rPr>
              <a:t>https://www.indiatoday.in/education-today/gk-current-affairs/story/textile-industry-in-india-latest-facts-figures-government-schemes-1353406-2018-10-01</a:t>
            </a:r>
            <a:endParaRPr lang="en-GB">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en-GB">
                <a:ea typeface="Times New Roman" panose="02020603050405020304" pitchFamily="18" charset="0"/>
                <a:cs typeface="Calibri Light" panose="020F0302020204030204" pitchFamily="34" charset="0"/>
              </a:rPr>
              <a:t>International Labour Organization. (1965). </a:t>
            </a:r>
            <a:r>
              <a:rPr lang="en-US"/>
              <a:t>Factories Act, 1965</a:t>
            </a:r>
            <a:r>
              <a:rPr lang="en-GB">
                <a:ea typeface="Times New Roman" panose="02020603050405020304" pitchFamily="18" charset="0"/>
                <a:cs typeface="Calibri Light" panose="020F0302020204030204" pitchFamily="34" charset="0"/>
              </a:rPr>
              <a:t>. Available at: </a:t>
            </a:r>
            <a:r>
              <a:rPr lang="en-GB">
                <a:ea typeface="Times New Roman" panose="02020603050405020304" pitchFamily="18" charset="0"/>
                <a:cs typeface="Calibri Light" panose="020F0302020204030204" pitchFamily="34" charset="0"/>
                <a:hlinkClick r:id="rId15"/>
              </a:rPr>
              <a:t>https://www.ilo.org/dyn/natlex/docs/WEBTEXT/47346/65073/E65BGD01.htm#a050</a:t>
            </a:r>
            <a:endParaRPr lang="en-GB">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en-GB"/>
              <a:t> International Labour Organization (2009). Direct Request (CEACR) - adopted 2008, published 98th ILC session (2009). Available at: </a:t>
            </a:r>
            <a:r>
              <a:rPr lang="en-GB">
                <a:hlinkClick r:id="rId16"/>
              </a:rPr>
              <a:t>https://www.ilo.org/dyn/normlex/en/f?p=NORMLEXPUB:13101:0::NO::P13101_COMMENT_ID:3184768</a:t>
            </a:r>
          </a:p>
        </p:txBody>
      </p:sp>
    </p:spTree>
    <p:extLst>
      <p:ext uri="{BB962C8B-B14F-4D97-AF65-F5344CB8AC3E}">
        <p14:creationId xmlns:p14="http://schemas.microsoft.com/office/powerpoint/2010/main" val="1735114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C6BA35-D2CE-4E84-8070-94C1D9401098}"/>
              </a:ext>
            </a:extLst>
          </p:cNvPr>
          <p:cNvSpPr>
            <a:spLocks noGrp="1"/>
          </p:cNvSpPr>
          <p:nvPr>
            <p:ph type="body" sz="quarter" idx="10"/>
          </p:nvPr>
        </p:nvSpPr>
        <p:spPr>
          <a:xfrm>
            <a:off x="609599" y="709613"/>
            <a:ext cx="2796209" cy="1143000"/>
          </a:xfrm>
        </p:spPr>
        <p:txBody>
          <a:bodyPr/>
          <a:lstStyle/>
          <a:p>
            <a:r>
              <a:rPr lang="en-GB"/>
              <a:t>Sources</a:t>
            </a:r>
          </a:p>
        </p:txBody>
      </p:sp>
      <p:sp>
        <p:nvSpPr>
          <p:cNvPr id="4" name="Text Placeholder 3">
            <a:extLst>
              <a:ext uri="{FF2B5EF4-FFF2-40B4-BE49-F238E27FC236}">
                <a16:creationId xmlns:a16="http://schemas.microsoft.com/office/drawing/2014/main" id="{4374F09A-FA8E-49E2-B719-C8398310FE5A}"/>
              </a:ext>
            </a:extLst>
          </p:cNvPr>
          <p:cNvSpPr txBox="1">
            <a:spLocks/>
          </p:cNvSpPr>
          <p:nvPr/>
        </p:nvSpPr>
        <p:spPr>
          <a:xfrm>
            <a:off x="593725" y="1278384"/>
            <a:ext cx="11004550" cy="4419683"/>
          </a:xfrm>
          <a:prstGeom prst="rect">
            <a:avLst/>
          </a:prstGeom>
        </p:spPr>
        <p:txBody>
          <a:bodyPr numCol="4" spcCol="180000"/>
          <a:lstStyle>
            <a:lvl1pPr marL="0" indent="0" algn="l" defTabSz="457200" rtl="0" eaLnBrk="1" fontAlgn="base" hangingPunct="1">
              <a:lnSpc>
                <a:spcPct val="120000"/>
              </a:lnSpc>
              <a:spcBef>
                <a:spcPts val="600"/>
              </a:spcBef>
              <a:spcAft>
                <a:spcPct val="0"/>
              </a:spcAft>
              <a:buClr>
                <a:schemeClr val="accent1"/>
              </a:buClr>
              <a:buFont typeface="Arial" panose="020B0604020202020204" pitchFamily="34" charset="0"/>
              <a:buNone/>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1pPr>
            <a:lvl2pPr marL="742950" indent="-28575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2pPr>
            <a:lvl3pPr marL="11430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3pPr>
            <a:lvl4pPr marL="16002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4pPr>
            <a:lvl5pPr marL="20574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7000"/>
              </a:lnSpc>
              <a:spcAft>
                <a:spcPts val="900"/>
              </a:spcAft>
            </a:pPr>
            <a:r>
              <a:rPr lang="en-US"/>
              <a:t>International </a:t>
            </a:r>
            <a:r>
              <a:rPr lang="en-US" err="1"/>
              <a:t>Labour</a:t>
            </a:r>
            <a:r>
              <a:rPr lang="en-US"/>
              <a:t> Organization. (2016). </a:t>
            </a:r>
            <a:r>
              <a:rPr lang="en-GB"/>
              <a:t>Improving working conditions in the ready made garment industry: Progress and achievements – Bangladesh. Available at: </a:t>
            </a:r>
            <a:r>
              <a:rPr lang="en-US" u="sng">
                <a:hlinkClick r:id="rId3"/>
              </a:rPr>
              <a:t>https://www.ilo.org/dhaka/Whatwedo/Projects/WCMS_240343/lang--en/index.htm</a:t>
            </a:r>
            <a:endParaRPr lang="en-US" u="sng"/>
          </a:p>
          <a:p>
            <a:pPr marL="285750" indent="-285750">
              <a:lnSpc>
                <a:spcPct val="107000"/>
              </a:lnSpc>
              <a:spcAft>
                <a:spcPts val="900"/>
              </a:spcAft>
            </a:pPr>
            <a:r>
              <a:rPr lang="en-GB"/>
              <a:t>International Labour Organization. (2019a). Better Work Bangladesh programme (BWB). Available at: </a:t>
            </a:r>
            <a:r>
              <a:rPr lang="en-GB">
                <a:hlinkClick r:id="rId4"/>
              </a:rPr>
              <a:t>https://www.ilo.org/dhaka/Whatwedo/Projects/WCMS_402978/lang--en/index.htm</a:t>
            </a:r>
          </a:p>
          <a:p>
            <a:pPr marL="285750" indent="-285750">
              <a:lnSpc>
                <a:spcPct val="107000"/>
              </a:lnSpc>
              <a:spcAft>
                <a:spcPts val="900"/>
              </a:spcAft>
            </a:pPr>
            <a:r>
              <a:rPr lang="en-US"/>
              <a:t>International </a:t>
            </a:r>
            <a:r>
              <a:rPr lang="en-US" err="1"/>
              <a:t>Labour</a:t>
            </a:r>
            <a:r>
              <a:rPr lang="en-US"/>
              <a:t> Organization. (2019b). </a:t>
            </a:r>
            <a:r>
              <a:rPr lang="en-GB"/>
              <a:t>Status in employment -- ILO modelled estimates, Nov. 2018. Available at:	</a:t>
            </a:r>
            <a:r>
              <a:rPr lang="en-US" u="sng"/>
              <a:t> </a:t>
            </a:r>
            <a:r>
              <a:rPr lang="en-US" u="sng">
                <a:hlinkClick r:id="rId5"/>
              </a:rPr>
              <a:t>https://www.ilo.org/ilostat/faces/oracle/webcenter/portalapp/pagehierarchy/Page3.jspx?MBI_ID=32&amp;_afrLoop=347574686869997&amp;_afrWindowMode=0&amp;_afrWindowId=1a2yn0dm19_6#!%40%40%3F_afrWindowId%3D1a2yn0dm19_6%26_afrLoop%3D347574686869997%26MBI_ID%3D32%26_afrWindowMode%3D0%26_adf.ctrl-state%3D1a2yn0dm19_62</a:t>
            </a:r>
            <a:r>
              <a:rPr lang="en-US"/>
              <a:t> </a:t>
            </a:r>
          </a:p>
          <a:p>
            <a:pPr marL="285750" indent="-285750">
              <a:lnSpc>
                <a:spcPct val="107000"/>
              </a:lnSpc>
              <a:spcAft>
                <a:spcPts val="900"/>
              </a:spcAft>
            </a:pPr>
            <a:r>
              <a:rPr lang="en-GB">
                <a:ea typeface="Times New Roman" panose="02020603050405020304" pitchFamily="18" charset="0"/>
                <a:cs typeface="Calibri Light" panose="020F0302020204030204" pitchFamily="34" charset="0"/>
              </a:rPr>
              <a:t>ILOSTAT. (2019). Key indicators of the labour market. Available at: </a:t>
            </a:r>
            <a:r>
              <a:rPr lang="en-GB">
                <a:cs typeface="Calibri Light" panose="020F0302020204030204" pitchFamily="34" charset="0"/>
                <a:hlinkClick r:id="rId6"/>
              </a:rPr>
              <a:t>https://www.ilo.org/ilostat/faces/ilostat-home?_afrLoop=790043670145965&amp;_afrWindowMode=0&amp;_afrWindowId=null</a:t>
            </a:r>
            <a:endParaRPr lang="en-GB">
              <a:cs typeface="Calibri Light" panose="020F0302020204030204" pitchFamily="34" charset="0"/>
            </a:endParaRPr>
          </a:p>
          <a:p>
            <a:pPr marL="285750" indent="-285750">
              <a:lnSpc>
                <a:spcPct val="107000"/>
              </a:lnSpc>
              <a:spcAft>
                <a:spcPts val="900"/>
              </a:spcAft>
            </a:pPr>
            <a:r>
              <a:rPr lang="en-GB"/>
              <a:t>Islam, M. K., &amp; Zahid, D. (2012). Socioeconomic deprivation and garment worker movement in Bangladesh: A sociological analysis. </a:t>
            </a:r>
            <a:r>
              <a:rPr lang="en-GB" i="1"/>
              <a:t>American Journal of Sociological Research</a:t>
            </a:r>
            <a:r>
              <a:rPr lang="en-GB"/>
              <a:t>, </a:t>
            </a:r>
            <a:r>
              <a:rPr lang="en-GB" i="1"/>
              <a:t>2</a:t>
            </a:r>
            <a:r>
              <a:rPr lang="en-GB"/>
              <a:t>(4), 82-89.</a:t>
            </a:r>
          </a:p>
          <a:p>
            <a:pPr marL="285750" indent="-285750">
              <a:lnSpc>
                <a:spcPct val="107000"/>
              </a:lnSpc>
              <a:spcAft>
                <a:spcPts val="900"/>
              </a:spcAft>
            </a:pPr>
            <a:r>
              <a:rPr lang="en-GB"/>
              <a:t>Khan, M. E., Anker, R., Anker, M., &amp; Barge, S. (2016). Living wage report Dhaka, Bangladesh and satellites cities – Context: garment industry. </a:t>
            </a:r>
            <a:r>
              <a:rPr lang="en-GB" i="1"/>
              <a:t>Global Living Wage Coalition. </a:t>
            </a:r>
            <a:r>
              <a:rPr lang="en-GB"/>
              <a:t>Available at: </a:t>
            </a:r>
            <a:r>
              <a:rPr lang="en-GB">
                <a:hlinkClick r:id="rId7"/>
              </a:rPr>
              <a:t>https://www.globallivingwage.org/wp-content/uploads/2018/05/Dhaka_Living_Wage_Benchmark_Report.pdf</a:t>
            </a:r>
            <a:endParaRPr lang="en-GB"/>
          </a:p>
          <a:p>
            <a:pPr marL="285750" indent="-285750">
              <a:lnSpc>
                <a:spcPct val="107000"/>
              </a:lnSpc>
              <a:spcAft>
                <a:spcPts val="900"/>
              </a:spcAft>
            </a:pPr>
            <a:r>
              <a:rPr lang="en-US"/>
              <a:t>Khan, N. R., Dipti, T. R., </a:t>
            </a:r>
            <a:r>
              <a:rPr lang="en-US" err="1"/>
              <a:t>Ferdousi</a:t>
            </a:r>
            <a:r>
              <a:rPr lang="en-US"/>
              <a:t>, S. K., Hossain, M. Z., </a:t>
            </a:r>
            <a:r>
              <a:rPr lang="en-US" err="1"/>
              <a:t>Ferdousi</a:t>
            </a:r>
            <a:r>
              <a:rPr lang="en-US"/>
              <a:t>, S., Sony, S. A., </a:t>
            </a:r>
            <a:r>
              <a:rPr lang="en-US" err="1"/>
              <a:t>Zafrin</a:t>
            </a:r>
            <a:r>
              <a:rPr lang="en-US"/>
              <a:t>, N., Paul, N., &amp; Islam, M. S. (2015). Occupational Health Hazards Among Workers of Garment Factories in Dhaka City, Bangladesh. Journal of Dhaka Medical College, 24(1), 36-43.</a:t>
            </a:r>
            <a:endParaRPr lang="it-IT"/>
          </a:p>
          <a:p>
            <a:pPr marL="285750" indent="-285750">
              <a:lnSpc>
                <a:spcPct val="107000"/>
              </a:lnSpc>
              <a:spcAft>
                <a:spcPts val="900"/>
              </a:spcAft>
            </a:pPr>
            <a:r>
              <a:rPr lang="en-US" err="1">
                <a:cs typeface="Calibri Light" panose="020F0302020204030204" pitchFamily="34" charset="0"/>
              </a:rPr>
              <a:t>Klingel</a:t>
            </a:r>
            <a:r>
              <a:rPr lang="en-US">
                <a:cs typeface="Calibri Light" panose="020F0302020204030204" pitchFamily="34" charset="0"/>
              </a:rPr>
              <a:t>. (2019). Jeans fun facts – </a:t>
            </a:r>
            <a:r>
              <a:rPr lang="en-US" err="1">
                <a:cs typeface="Calibri Light" panose="020F0302020204030204" pitchFamily="34" charset="0"/>
              </a:rPr>
              <a:t>Alle</a:t>
            </a:r>
            <a:r>
              <a:rPr lang="en-US">
                <a:cs typeface="Calibri Light" panose="020F0302020204030204" pitchFamily="34" charset="0"/>
              </a:rPr>
              <a:t> </a:t>
            </a:r>
            <a:r>
              <a:rPr lang="en-US" err="1">
                <a:cs typeface="Calibri Light" panose="020F0302020204030204" pitchFamily="34" charset="0"/>
              </a:rPr>
              <a:t>feitjes</a:t>
            </a:r>
            <a:r>
              <a:rPr lang="en-US">
                <a:cs typeface="Calibri Light" panose="020F0302020204030204" pitchFamily="34" charset="0"/>
              </a:rPr>
              <a:t> die je wilt </a:t>
            </a:r>
            <a:r>
              <a:rPr lang="en-US" err="1">
                <a:cs typeface="Calibri Light" panose="020F0302020204030204" pitchFamily="34" charset="0"/>
              </a:rPr>
              <a:t>weten</a:t>
            </a:r>
            <a:r>
              <a:rPr lang="en-US">
                <a:cs typeface="Calibri Light" panose="020F0302020204030204" pitchFamily="34" charset="0"/>
              </a:rPr>
              <a:t> over je </a:t>
            </a:r>
            <a:r>
              <a:rPr lang="en-US" err="1">
                <a:cs typeface="Calibri Light" panose="020F0302020204030204" pitchFamily="34" charset="0"/>
              </a:rPr>
              <a:t>geliefde</a:t>
            </a:r>
            <a:r>
              <a:rPr lang="en-US">
                <a:cs typeface="Calibri Light" panose="020F0302020204030204" pitchFamily="34" charset="0"/>
              </a:rPr>
              <a:t> </a:t>
            </a:r>
            <a:r>
              <a:rPr lang="en-US" err="1">
                <a:cs typeface="Calibri Light" panose="020F0302020204030204" pitchFamily="34" charset="0"/>
              </a:rPr>
              <a:t>spijkerbroek</a:t>
            </a:r>
            <a:r>
              <a:rPr lang="en-US">
                <a:cs typeface="Calibri Light" panose="020F0302020204030204" pitchFamily="34" charset="0"/>
              </a:rPr>
              <a:t>. Available at: </a:t>
            </a:r>
            <a:r>
              <a:rPr lang="en-GB">
                <a:hlinkClick r:id="rId8"/>
              </a:rPr>
              <a:t>https://www.klingel.nl/jeans-verjaardags-infographic/</a:t>
            </a:r>
            <a:endParaRPr lang="en-US">
              <a:cs typeface="Calibri Light" panose="020F0302020204030204" pitchFamily="34" charset="0"/>
            </a:endParaRPr>
          </a:p>
          <a:p>
            <a:pPr marL="285750" indent="-285750">
              <a:lnSpc>
                <a:spcPct val="107000"/>
              </a:lnSpc>
              <a:spcAft>
                <a:spcPts val="900"/>
              </a:spcAft>
            </a:pPr>
            <a:r>
              <a:rPr lang="en-US">
                <a:cs typeface="Calibri Light" panose="020F0302020204030204" pitchFamily="34" charset="0"/>
              </a:rPr>
              <a:t>Levi Strauss &amp; Co (2015). The life cycle of a jean - understanding the environmental impact of a pair of LEVI's 501 jeans. Available at: </a:t>
            </a:r>
            <a:r>
              <a:rPr lang="en-US">
                <a:cs typeface="Calibri Light" panose="020F0302020204030204" pitchFamily="34" charset="0"/>
                <a:hlinkClick r:id="rId9"/>
              </a:rPr>
              <a:t>https://levistrauss.com/wp-content/uploads/2015/03/Full-LCA-Results-Deck-FINAL.pdf</a:t>
            </a:r>
            <a:endParaRPr lang="it-IT"/>
          </a:p>
          <a:p>
            <a:pPr marL="285750" indent="-285750">
              <a:lnSpc>
                <a:spcPct val="107000"/>
              </a:lnSpc>
              <a:spcAft>
                <a:spcPts val="900"/>
              </a:spcAft>
            </a:pPr>
            <a:r>
              <a:rPr lang="it-IT"/>
              <a:t>Mariani, R. D., &amp; Valenti, F. (n.d.). </a:t>
            </a:r>
            <a:r>
              <a:rPr lang="en-GB"/>
              <a:t>Working conditions in the Bangladeshi garment sector: Social dialogue and compliance. </a:t>
            </a:r>
            <a:r>
              <a:rPr lang="en-GB" i="1"/>
              <a:t>Fair Wear Foundation &amp; Delft University of Technology. </a:t>
            </a:r>
            <a:r>
              <a:rPr lang="en-GB"/>
              <a:t>Available at: </a:t>
            </a:r>
            <a:r>
              <a:rPr lang="en-US" u="sng">
                <a:hlinkClick r:id="rId10"/>
              </a:rPr>
              <a:t>https://www3.fairwear.org/ul/cms/fck-uploaded/documents/countrystudies/bangladesh/WorkingconditionsintheBangladeshigarmentsectorSocialdialogueandcompliance.pdf</a:t>
            </a:r>
            <a:endParaRPr lang="en-US" u="sng">
              <a:solidFill>
                <a:schemeClr val="bg1">
                  <a:lumMod val="85000"/>
                </a:schemeClr>
              </a:solidFill>
            </a:endParaRPr>
          </a:p>
          <a:p>
            <a:pPr marL="285750" indent="-285750">
              <a:lnSpc>
                <a:spcPct val="107000"/>
              </a:lnSpc>
              <a:spcAft>
                <a:spcPts val="900"/>
              </a:spcAft>
            </a:pPr>
            <a:r>
              <a:rPr lang="en-US"/>
              <a:t>Menzel, A., &amp; Woodruff, C. (2017). </a:t>
            </a:r>
            <a:r>
              <a:rPr lang="en-GB"/>
              <a:t>Gender wage gaps and worker mobility: Evidence from the garment sector in Bangladesh. </a:t>
            </a:r>
            <a:r>
              <a:rPr lang="en-GB" i="1"/>
              <a:t>Department of International Development United Kingdom. </a:t>
            </a:r>
            <a:r>
              <a:rPr lang="en-GB"/>
              <a:t>Available at: </a:t>
            </a:r>
            <a:r>
              <a:rPr lang="en-GB">
                <a:hlinkClick r:id="rId11"/>
              </a:rPr>
              <a:t>https://www.gov.uk/dfid-research-outputs/gender-wage-gaps-and-worker-mobility-evidence-from-the-garment-sector-in-bangladesh</a:t>
            </a:r>
            <a:endParaRPr lang="en-GB"/>
          </a:p>
          <a:p>
            <a:pPr marL="285750" indent="-285750">
              <a:lnSpc>
                <a:spcPct val="107000"/>
              </a:lnSpc>
              <a:spcAft>
                <a:spcPts val="900"/>
              </a:spcAft>
            </a:pPr>
            <a:r>
              <a:rPr lang="en-US"/>
              <a:t>Milieu </a:t>
            </a:r>
            <a:r>
              <a:rPr lang="en-US" err="1"/>
              <a:t>Centraal</a:t>
            </a:r>
            <a:r>
              <a:rPr lang="en-US"/>
              <a:t>. (2019). </a:t>
            </a:r>
            <a:r>
              <a:rPr lang="en-US" err="1"/>
              <a:t>Wasmachine</a:t>
            </a:r>
            <a:r>
              <a:rPr lang="en-US"/>
              <a:t>. Available at: </a:t>
            </a:r>
            <a:r>
              <a:rPr lang="en-GB">
                <a:hlinkClick r:id="rId12"/>
              </a:rPr>
              <a:t>https://www.milieucentraal.nl/energie-besparen/apparaten-en-verlichting/huishoudelijke-apparaten/wasmachine/</a:t>
            </a:r>
            <a:endParaRPr lang="nl-NL">
              <a:solidFill>
                <a:schemeClr val="bg1"/>
              </a:solidFill>
            </a:endParaRPr>
          </a:p>
          <a:p>
            <a:pPr marL="285750" indent="-285750">
              <a:lnSpc>
                <a:spcPct val="107000"/>
              </a:lnSpc>
              <a:spcAft>
                <a:spcPts val="900"/>
              </a:spcAft>
            </a:pPr>
            <a:r>
              <a:rPr lang="en-GB" err="1"/>
              <a:t>Moazzem</a:t>
            </a:r>
            <a:r>
              <a:rPr lang="en-GB"/>
              <a:t>, K. G. (2014). Feasibility study of The Garment Industry Transparency Initiative (GITI): case of Bangladesh</a:t>
            </a:r>
            <a:r>
              <a:rPr lang="en-GB" i="1"/>
              <a:t>. The Garment Industry Transparency Initiative. </a:t>
            </a:r>
            <a:r>
              <a:rPr lang="en-GB"/>
              <a:t>Available at: </a:t>
            </a:r>
            <a:r>
              <a:rPr lang="en-GB">
                <a:hlinkClick r:id="rId13"/>
              </a:rPr>
              <a:t>https://www.governance-platform.org/wp-content/uploads/2017/01/GITI-Feasibility-Study_Bangladesh_September-2014.pdf</a:t>
            </a:r>
            <a:r>
              <a:rPr lang="en-GB"/>
              <a:t>  </a:t>
            </a:r>
          </a:p>
          <a:p>
            <a:pPr marL="285750" indent="-285750">
              <a:lnSpc>
                <a:spcPct val="107000"/>
              </a:lnSpc>
              <a:spcAft>
                <a:spcPts val="900"/>
              </a:spcAft>
            </a:pPr>
            <a:endParaRPr lang="en-GB">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2676389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C6BA35-D2CE-4E84-8070-94C1D9401098}"/>
              </a:ext>
            </a:extLst>
          </p:cNvPr>
          <p:cNvSpPr>
            <a:spLocks noGrp="1"/>
          </p:cNvSpPr>
          <p:nvPr>
            <p:ph type="body" sz="quarter" idx="10"/>
          </p:nvPr>
        </p:nvSpPr>
        <p:spPr>
          <a:xfrm>
            <a:off x="609599" y="709613"/>
            <a:ext cx="2796209" cy="1143000"/>
          </a:xfrm>
        </p:spPr>
        <p:txBody>
          <a:bodyPr/>
          <a:lstStyle/>
          <a:p>
            <a:r>
              <a:rPr lang="en-GB"/>
              <a:t>Sources</a:t>
            </a:r>
          </a:p>
        </p:txBody>
      </p:sp>
      <p:sp>
        <p:nvSpPr>
          <p:cNvPr id="5" name="Text Placeholder 3">
            <a:extLst>
              <a:ext uri="{FF2B5EF4-FFF2-40B4-BE49-F238E27FC236}">
                <a16:creationId xmlns:a16="http://schemas.microsoft.com/office/drawing/2014/main" id="{FFB5C558-7C70-46AD-AC44-4130F65A8A30}"/>
              </a:ext>
            </a:extLst>
          </p:cNvPr>
          <p:cNvSpPr txBox="1">
            <a:spLocks/>
          </p:cNvSpPr>
          <p:nvPr/>
        </p:nvSpPr>
        <p:spPr>
          <a:xfrm>
            <a:off x="593725" y="1278384"/>
            <a:ext cx="11004550" cy="4419683"/>
          </a:xfrm>
          <a:prstGeom prst="rect">
            <a:avLst/>
          </a:prstGeom>
        </p:spPr>
        <p:txBody>
          <a:bodyPr numCol="4" spcCol="180000"/>
          <a:lstStyle>
            <a:lvl1pPr marL="0" indent="0" algn="l" defTabSz="457200" rtl="0" eaLnBrk="1" fontAlgn="base" hangingPunct="1">
              <a:lnSpc>
                <a:spcPct val="120000"/>
              </a:lnSpc>
              <a:spcBef>
                <a:spcPts val="600"/>
              </a:spcBef>
              <a:spcAft>
                <a:spcPct val="0"/>
              </a:spcAft>
              <a:buClr>
                <a:schemeClr val="accent1"/>
              </a:buClr>
              <a:buFont typeface="Arial" panose="020B0604020202020204" pitchFamily="34" charset="0"/>
              <a:buNone/>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1pPr>
            <a:lvl2pPr marL="742950" indent="-28575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2pPr>
            <a:lvl3pPr marL="11430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3pPr>
            <a:lvl4pPr marL="16002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4pPr>
            <a:lvl5pPr marL="20574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7000"/>
              </a:lnSpc>
              <a:spcAft>
                <a:spcPts val="900"/>
              </a:spcAft>
            </a:pPr>
            <a:r>
              <a:rPr lang="en-GB" err="1"/>
              <a:t>Montazer</a:t>
            </a:r>
            <a:r>
              <a:rPr lang="en-GB"/>
              <a:t>, M., &amp; </a:t>
            </a:r>
            <a:r>
              <a:rPr lang="en-GB" err="1"/>
              <a:t>Maryan</a:t>
            </a:r>
            <a:r>
              <a:rPr lang="en-GB"/>
              <a:t>, A. S. (2009). Influences of different enzymatic treatment on denim garment. </a:t>
            </a:r>
            <a:r>
              <a:rPr lang="en-GB" i="1"/>
              <a:t>Applied biochemistry and biotechnology</a:t>
            </a:r>
            <a:r>
              <a:rPr lang="en-GB"/>
              <a:t>, </a:t>
            </a:r>
            <a:r>
              <a:rPr lang="en-GB" i="1"/>
              <a:t>160</a:t>
            </a:r>
            <a:r>
              <a:rPr lang="en-GB"/>
              <a:t>(7), 2114-2128.</a:t>
            </a:r>
          </a:p>
          <a:p>
            <a:pPr marL="285750" indent="-285750">
              <a:lnSpc>
                <a:spcPct val="107000"/>
              </a:lnSpc>
              <a:spcAft>
                <a:spcPts val="900"/>
              </a:spcAft>
            </a:pPr>
            <a:r>
              <a:rPr lang="en-GB"/>
              <a:t>National Cotton Council of America. (2019). Crop data rankings. Available at: </a:t>
            </a:r>
            <a:r>
              <a:rPr lang="en-GB">
                <a:hlinkClick r:id="rId3"/>
              </a:rPr>
              <a:t>http://www.cotton.org/econ/cropinfo/cropdata/rankings.cfm</a:t>
            </a:r>
            <a:endParaRPr lang="en-GB"/>
          </a:p>
          <a:p>
            <a:pPr marL="285750" indent="-285750">
              <a:lnSpc>
                <a:spcPct val="107000"/>
              </a:lnSpc>
              <a:spcAft>
                <a:spcPts val="900"/>
              </a:spcAft>
            </a:pPr>
            <a:r>
              <a:rPr lang="en-GB"/>
              <a:t>Newberry, M., &amp; Wang, W. (2017). Global market review of denim and </a:t>
            </a:r>
            <a:r>
              <a:rPr lang="en-GB" err="1"/>
              <a:t>jeanswear</a:t>
            </a:r>
            <a:r>
              <a:rPr lang="en-GB"/>
              <a:t> – forecasts to 2022. </a:t>
            </a:r>
            <a:r>
              <a:rPr lang="en-GB" i="1"/>
              <a:t>Malcolm Newberry Consulting. </a:t>
            </a:r>
          </a:p>
          <a:p>
            <a:pPr marL="285750" indent="-285750">
              <a:lnSpc>
                <a:spcPct val="107000"/>
              </a:lnSpc>
              <a:spcAft>
                <a:spcPts val="900"/>
              </a:spcAft>
            </a:pPr>
            <a:r>
              <a:rPr lang="en-US" err="1">
                <a:cs typeface="Calibri Light" panose="020F0302020204030204" pitchFamily="34" charset="0"/>
              </a:rPr>
              <a:t>Oanda</a:t>
            </a:r>
            <a:r>
              <a:rPr lang="en-US">
                <a:cs typeface="Calibri Light" panose="020F0302020204030204" pitchFamily="34" charset="0"/>
              </a:rPr>
              <a:t> (2019). Currency converter. Available at: </a:t>
            </a:r>
            <a:r>
              <a:rPr lang="en-US">
                <a:cs typeface="Calibri Light" panose="020F0302020204030204" pitchFamily="34" charset="0"/>
                <a:hlinkClick r:id="rId4"/>
              </a:rPr>
              <a:t>https://www.oanda.com/currency/converter/</a:t>
            </a:r>
            <a:endParaRPr lang="en-US"/>
          </a:p>
          <a:p>
            <a:pPr marL="285750" indent="-285750">
              <a:lnSpc>
                <a:spcPct val="107000"/>
              </a:lnSpc>
              <a:spcAft>
                <a:spcPts val="900"/>
              </a:spcAft>
            </a:pPr>
            <a:r>
              <a:rPr lang="en-US"/>
              <a:t>OECD. (2003). Glossary of statistical terms. Available at:</a:t>
            </a:r>
            <a:r>
              <a:rPr lang="en-US" u="sng"/>
              <a:t> </a:t>
            </a:r>
            <a:r>
              <a:rPr lang="en-US" u="sng">
                <a:hlinkClick r:id="rId5"/>
              </a:rPr>
              <a:t>https://stats.oecd.org/glossary/detail.asp?ID=1986</a:t>
            </a:r>
            <a:r>
              <a:rPr lang="en-US"/>
              <a:t> </a:t>
            </a:r>
          </a:p>
          <a:p>
            <a:pPr marL="285750" indent="-285750">
              <a:lnSpc>
                <a:spcPct val="107000"/>
              </a:lnSpc>
              <a:spcAft>
                <a:spcPts val="900"/>
              </a:spcAft>
            </a:pPr>
            <a:r>
              <a:rPr lang="en-US" err="1"/>
              <a:t>Ovi</a:t>
            </a:r>
            <a:r>
              <a:rPr lang="en-US"/>
              <a:t>, H. I. (2018, May 8). Bangladesh takes over global denim market. </a:t>
            </a:r>
            <a:r>
              <a:rPr lang="en-US" i="1"/>
              <a:t>Dhaka Tribune. </a:t>
            </a:r>
            <a:r>
              <a:rPr lang="en-US"/>
              <a:t>Available at: </a:t>
            </a:r>
            <a:r>
              <a:rPr lang="en-US" u="sng">
                <a:hlinkClick r:id="rId6"/>
              </a:rPr>
              <a:t>https://www.dhakatribune.com/opinion/special/2018/05/08/bangladesh-takes-global-denim-markets</a:t>
            </a:r>
            <a:r>
              <a:rPr lang="en-US"/>
              <a:t>  </a:t>
            </a:r>
          </a:p>
          <a:p>
            <a:pPr marL="285750" indent="-285750">
              <a:lnSpc>
                <a:spcPct val="107000"/>
              </a:lnSpc>
              <a:spcAft>
                <a:spcPts val="900"/>
              </a:spcAft>
            </a:pPr>
            <a:r>
              <a:rPr lang="en-GB"/>
              <a:t>P&amp;S Intelligence (2018). Denim Market Overview. Available at: </a:t>
            </a:r>
            <a:r>
              <a:rPr lang="en-GB">
                <a:hlinkClick r:id="rId7"/>
              </a:rPr>
              <a:t>https://www.psmarketresearch.com/market-analysis/denim-jeans-market</a:t>
            </a:r>
            <a:endParaRPr lang="en-GB"/>
          </a:p>
          <a:p>
            <a:pPr marL="285750" indent="-285750">
              <a:lnSpc>
                <a:spcPct val="107000"/>
              </a:lnSpc>
              <a:spcAft>
                <a:spcPts val="900"/>
              </a:spcAft>
            </a:pPr>
            <a:r>
              <a:rPr lang="en-GB" err="1"/>
              <a:t>Quattri</a:t>
            </a:r>
            <a:r>
              <a:rPr lang="en-GB"/>
              <a:t>, M., &amp; Watkins, K. (2016). Child labour and education: A survey of slum settlements in Dhaka. </a:t>
            </a:r>
            <a:r>
              <a:rPr lang="en-GB" i="1"/>
              <a:t>Overseas Development Institute. </a:t>
            </a:r>
            <a:r>
              <a:rPr lang="en-GB"/>
              <a:t>Available at:</a:t>
            </a:r>
            <a:r>
              <a:rPr lang="en-US" u="sng"/>
              <a:t> </a:t>
            </a:r>
            <a:r>
              <a:rPr lang="en-US" u="sng">
                <a:hlinkClick r:id="rId8"/>
              </a:rPr>
              <a:t>https://www.odi.org/sites/odi.org.uk/files/resource-documents/11145.pdf</a:t>
            </a:r>
            <a:r>
              <a:rPr lang="en-US"/>
              <a:t>  </a:t>
            </a:r>
          </a:p>
          <a:p>
            <a:pPr marL="285750" indent="-285750">
              <a:lnSpc>
                <a:spcPct val="107000"/>
              </a:lnSpc>
              <a:spcAft>
                <a:spcPts val="900"/>
              </a:spcAft>
            </a:pPr>
            <a:r>
              <a:rPr lang="en-GB"/>
              <a:t>Rahman, M., Bhattacharya, D., &amp; Al-Hasan, M. (2018). The role of the informal sector in inclusive growth a state of knowledge study from policy perspectives. Bangladesh Economic Dialogue on Inclusive Growth Research Report No. 3. </a:t>
            </a:r>
            <a:r>
              <a:rPr lang="en-GB" i="1"/>
              <a:t>The Asia Foundation</a:t>
            </a:r>
            <a:r>
              <a:rPr lang="en-GB"/>
              <a:t>. Available at:</a:t>
            </a:r>
            <a:r>
              <a:rPr lang="en-US" u="sng"/>
              <a:t> </a:t>
            </a:r>
            <a:r>
              <a:rPr lang="en-US" u="sng">
                <a:hlinkClick r:id="rId9"/>
              </a:rPr>
              <a:t>https://asiafoundation.org/wp-content/uploads/2018/11/EDIG-No.3-Role-of-the-informal-sector-in-inclusive-growth.pdf</a:t>
            </a:r>
            <a:r>
              <a:rPr lang="en-US"/>
              <a:t>  </a:t>
            </a:r>
          </a:p>
          <a:p>
            <a:pPr marL="285750" indent="-285750">
              <a:lnSpc>
                <a:spcPct val="107000"/>
              </a:lnSpc>
              <a:spcAft>
                <a:spcPts val="900"/>
              </a:spcAft>
            </a:pPr>
            <a:r>
              <a:rPr lang="en-US" err="1"/>
              <a:t>Reja</a:t>
            </a:r>
            <a:r>
              <a:rPr lang="en-US"/>
              <a:t>, M. (2017). </a:t>
            </a:r>
            <a:r>
              <a:rPr lang="en-US" err="1"/>
              <a:t>Eliminiation</a:t>
            </a:r>
            <a:r>
              <a:rPr lang="en-US"/>
              <a:t> of child </a:t>
            </a:r>
            <a:r>
              <a:rPr lang="en-US" err="1"/>
              <a:t>labour</a:t>
            </a:r>
            <a:r>
              <a:rPr lang="en-US"/>
              <a:t> in the garment industry Bangladesh: Failure or a contingent success? </a:t>
            </a:r>
            <a:r>
              <a:rPr lang="en-US" i="1"/>
              <a:t>University of Oslo. </a:t>
            </a:r>
            <a:r>
              <a:rPr lang="en-US"/>
              <a:t>Available at: </a:t>
            </a:r>
            <a:r>
              <a:rPr lang="en-US" u="sng">
                <a:hlinkClick r:id="rId10"/>
              </a:rPr>
              <a:t>https://www.duo.uio.no/bitstream/handle/10852/57331/FINAL-THESIS.pdf?sequence=1</a:t>
            </a:r>
            <a:r>
              <a:rPr lang="en-US"/>
              <a:t> </a:t>
            </a:r>
          </a:p>
          <a:p>
            <a:pPr marL="285750" indent="-285750">
              <a:lnSpc>
                <a:spcPct val="107000"/>
              </a:lnSpc>
              <a:spcAft>
                <a:spcPts val="900"/>
              </a:spcAft>
            </a:pPr>
            <a:r>
              <a:rPr lang="en-US" err="1"/>
              <a:t>Safaya</a:t>
            </a:r>
            <a:r>
              <a:rPr lang="en-US"/>
              <a:t>, S., Zhang, G., &amp; Matthews, R. (2016). Toward sustainable water use in the cotton supply chain: A comparative assessment of the water footprint of agricultural practices in India. </a:t>
            </a:r>
            <a:r>
              <a:rPr lang="en-US" i="1"/>
              <a:t>Water Footprint Network. </a:t>
            </a:r>
            <a:r>
              <a:rPr lang="en-US"/>
              <a:t>Available at: </a:t>
            </a:r>
            <a:r>
              <a:rPr lang="en-GB">
                <a:hlinkClick r:id="rId11"/>
              </a:rPr>
              <a:t>https://waterfootprint.org/media/downloads/Assessm_water_footprint_cotton_India.pdf</a:t>
            </a:r>
            <a:endParaRPr lang="en-US"/>
          </a:p>
          <a:p>
            <a:pPr marL="285750" indent="-285750">
              <a:lnSpc>
                <a:spcPct val="107000"/>
              </a:lnSpc>
              <a:spcAft>
                <a:spcPts val="900"/>
              </a:spcAft>
            </a:pPr>
            <a:r>
              <a:rPr lang="en-US"/>
              <a:t>Sea-Distance. (n.d.). </a:t>
            </a:r>
            <a:r>
              <a:rPr lang="en-GB"/>
              <a:t>Sea distances – port distances: online tool for calculation distances between sea ports. </a:t>
            </a:r>
            <a:r>
              <a:rPr lang="en-US"/>
              <a:t>Available at: </a:t>
            </a:r>
            <a:r>
              <a:rPr lang="en-US" u="sng">
                <a:solidFill>
                  <a:schemeClr val="bg1">
                    <a:lumMod val="85000"/>
                  </a:schemeClr>
                </a:solidFill>
                <a:hlinkClick r:id="rId12"/>
              </a:rPr>
              <a:t>https://sea-distances.org/</a:t>
            </a:r>
            <a:endParaRPr lang="en-US" u="sng">
              <a:solidFill>
                <a:schemeClr val="bg1">
                  <a:lumMod val="85000"/>
                </a:schemeClr>
              </a:solidFill>
            </a:endParaRPr>
          </a:p>
          <a:p>
            <a:pPr marL="285750" indent="-285750">
              <a:lnSpc>
                <a:spcPct val="107000"/>
              </a:lnSpc>
              <a:spcAft>
                <a:spcPts val="900"/>
              </a:spcAft>
            </a:pPr>
            <a:r>
              <a:rPr lang="en-GB" err="1"/>
              <a:t>Shiao</a:t>
            </a:r>
            <a:r>
              <a:rPr lang="en-GB"/>
              <a:t>, T., Maddocks, A., Carson, C., &amp; </a:t>
            </a:r>
            <a:r>
              <a:rPr lang="en-GB" err="1"/>
              <a:t>Loizeaux</a:t>
            </a:r>
            <a:r>
              <a:rPr lang="en-GB"/>
              <a:t>, E. (2015). 3 Maps explain India’s growing water risks. </a:t>
            </a:r>
            <a:r>
              <a:rPr lang="en-GB" i="1"/>
              <a:t>World Research Institute. </a:t>
            </a:r>
            <a:r>
              <a:rPr lang="en-GB"/>
              <a:t>Available at: </a:t>
            </a:r>
            <a:r>
              <a:rPr lang="en-GB">
                <a:hlinkClick r:id="rId13"/>
              </a:rPr>
              <a:t>https://www.wri.org/blog/2015/02/3-maps-explain-india-s-growing-water-risks</a:t>
            </a:r>
            <a:endParaRPr lang="en-GB"/>
          </a:p>
          <a:p>
            <a:pPr marL="285750" indent="-285750">
              <a:lnSpc>
                <a:spcPct val="107000"/>
              </a:lnSpc>
              <a:spcAft>
                <a:spcPts val="900"/>
              </a:spcAft>
            </a:pPr>
            <a:r>
              <a:rPr lang="en-GB"/>
              <a:t>Smits, H. (2018). The time is now for recycled cotton—and here’s why. </a:t>
            </a:r>
            <a:r>
              <a:rPr lang="en-GB" i="1"/>
              <a:t>Sourcing Journal. </a:t>
            </a:r>
            <a:r>
              <a:rPr lang="en-GB"/>
              <a:t>Available at: </a:t>
            </a:r>
            <a:r>
              <a:rPr lang="en-GB">
                <a:hlinkClick r:id="rId14"/>
              </a:rPr>
              <a:t>https://sourcingjournal.com/topics/thought-leadership/recycled-cotton-111935/</a:t>
            </a:r>
            <a:endParaRPr lang="en-GB"/>
          </a:p>
          <a:p>
            <a:pPr marL="285750" indent="-285750">
              <a:lnSpc>
                <a:spcPct val="107000"/>
              </a:lnSpc>
              <a:spcAft>
                <a:spcPts val="900"/>
              </a:spcAft>
            </a:pPr>
            <a:r>
              <a:rPr lang="en-GB" err="1"/>
              <a:t>Solidaridad</a:t>
            </a:r>
            <a:r>
              <a:rPr lang="en-GB"/>
              <a:t>. (2012). Understanding the characteristics of the </a:t>
            </a:r>
            <a:r>
              <a:rPr lang="en-GB" err="1"/>
              <a:t>Sumangali</a:t>
            </a:r>
            <a:r>
              <a:rPr lang="en-GB"/>
              <a:t> Scheme in Tamil Nadu textile &amp; garment industry and supply chain linkages. Available at: </a:t>
            </a:r>
            <a:r>
              <a:rPr lang="en-GB">
                <a:hlinkClick r:id="rId15"/>
              </a:rPr>
              <a:t>https://www.solidaridadnetwork.org/sites/solidaridadnetwork.org/files/publications/Understanding_Sumangali_Scheme_in_Tamil_Nadu.pdf</a:t>
            </a:r>
            <a:endParaRPr lang="en-GB"/>
          </a:p>
          <a:p>
            <a:pPr marL="285750" indent="-285750">
              <a:lnSpc>
                <a:spcPct val="107000"/>
              </a:lnSpc>
              <a:spcAft>
                <a:spcPts val="900"/>
              </a:spcAft>
            </a:pPr>
            <a:r>
              <a:rPr lang="en-GB"/>
              <a:t>The Daily Star. (2016, November 13). Time to put excessive apparel work hours to bed. Available at: </a:t>
            </a:r>
            <a:r>
              <a:rPr lang="en-GB">
                <a:hlinkClick r:id="rId16"/>
              </a:rPr>
              <a:t>https://www.thedailystar.net/business/time-put-excessive-apparel-work-hours-bed-1313890</a:t>
            </a:r>
            <a:endParaRPr lang="en-US"/>
          </a:p>
          <a:p>
            <a:pPr marL="285750" indent="-285750">
              <a:lnSpc>
                <a:spcPct val="107000"/>
              </a:lnSpc>
              <a:spcAft>
                <a:spcPts val="900"/>
              </a:spcAft>
            </a:pPr>
            <a:r>
              <a:rPr lang="en-US"/>
              <a:t> </a:t>
            </a:r>
            <a:endParaRPr lang="en-GB">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2297194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C6BA35-D2CE-4E84-8070-94C1D9401098}"/>
              </a:ext>
            </a:extLst>
          </p:cNvPr>
          <p:cNvSpPr>
            <a:spLocks noGrp="1"/>
          </p:cNvSpPr>
          <p:nvPr>
            <p:ph type="body" sz="quarter" idx="10"/>
          </p:nvPr>
        </p:nvSpPr>
        <p:spPr>
          <a:xfrm>
            <a:off x="609599" y="709613"/>
            <a:ext cx="2796209" cy="1143000"/>
          </a:xfrm>
        </p:spPr>
        <p:txBody>
          <a:bodyPr/>
          <a:lstStyle/>
          <a:p>
            <a:r>
              <a:rPr lang="en-GB"/>
              <a:t>Sources</a:t>
            </a:r>
          </a:p>
        </p:txBody>
      </p:sp>
      <p:sp>
        <p:nvSpPr>
          <p:cNvPr id="4" name="Text Placeholder 3">
            <a:extLst>
              <a:ext uri="{FF2B5EF4-FFF2-40B4-BE49-F238E27FC236}">
                <a16:creationId xmlns:a16="http://schemas.microsoft.com/office/drawing/2014/main" id="{4374F09A-FA8E-49E2-B719-C8398310FE5A}"/>
              </a:ext>
            </a:extLst>
          </p:cNvPr>
          <p:cNvSpPr txBox="1">
            <a:spLocks/>
          </p:cNvSpPr>
          <p:nvPr/>
        </p:nvSpPr>
        <p:spPr>
          <a:xfrm>
            <a:off x="593725" y="1278384"/>
            <a:ext cx="11004550" cy="4419683"/>
          </a:xfrm>
          <a:prstGeom prst="rect">
            <a:avLst/>
          </a:prstGeom>
        </p:spPr>
        <p:txBody>
          <a:bodyPr numCol="4" spcCol="180000"/>
          <a:lstStyle>
            <a:lvl1pPr marL="0" indent="0" algn="l" defTabSz="457200" rtl="0" eaLnBrk="1" fontAlgn="base" hangingPunct="1">
              <a:lnSpc>
                <a:spcPct val="120000"/>
              </a:lnSpc>
              <a:spcBef>
                <a:spcPts val="600"/>
              </a:spcBef>
              <a:spcAft>
                <a:spcPct val="0"/>
              </a:spcAft>
              <a:buClr>
                <a:schemeClr val="accent1"/>
              </a:buClr>
              <a:buFont typeface="Arial" panose="020B0604020202020204" pitchFamily="34" charset="0"/>
              <a:buNone/>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1pPr>
            <a:lvl2pPr marL="742950" indent="-28575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2pPr>
            <a:lvl3pPr marL="11430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3pPr>
            <a:lvl4pPr marL="16002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4pPr>
            <a:lvl5pPr marL="20574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indent="-269875">
              <a:lnSpc>
                <a:spcPct val="107000"/>
              </a:lnSpc>
              <a:spcAft>
                <a:spcPts val="900"/>
              </a:spcAft>
            </a:pPr>
            <a:r>
              <a:rPr lang="en-GB"/>
              <a:t>The Daily Star. (2018, September 14). Tk 8.000 a month: Govt fixes new minimum wage of RMG workers, raises it by 51 percent from Tk 5,300; some trade union leaders reject. Available at: </a:t>
            </a:r>
            <a:r>
              <a:rPr lang="en-US" u="sng">
                <a:hlinkClick r:id="rId3"/>
              </a:rPr>
              <a:t>https://www.thedailystar.net/business/news/bangladesh-rmg-garment-workers-minimum-salary-8000-taka-announced-1633342</a:t>
            </a:r>
            <a:r>
              <a:rPr lang="en-US"/>
              <a:t>  </a:t>
            </a:r>
          </a:p>
          <a:p>
            <a:pPr marL="269875" indent="-269875">
              <a:lnSpc>
                <a:spcPct val="107000"/>
              </a:lnSpc>
              <a:spcAft>
                <a:spcPts val="900"/>
              </a:spcAft>
            </a:pPr>
            <a:r>
              <a:rPr lang="en-US"/>
              <a:t>The Daily Star. (2018, September 15). </a:t>
            </a:r>
            <a:r>
              <a:rPr lang="en-GB"/>
              <a:t>Maternity leave and pay: Some RMG owners continue to violate the law. Available at: </a:t>
            </a:r>
            <a:r>
              <a:rPr lang="en-GB">
                <a:hlinkClick r:id="rId4"/>
              </a:rPr>
              <a:t>https://www.thedailystar.net/editorial/news/maternity-leave-and-pay-1633960</a:t>
            </a:r>
            <a:endParaRPr lang="en-GB"/>
          </a:p>
          <a:p>
            <a:pPr marL="269875" indent="-269875">
              <a:lnSpc>
                <a:spcPct val="107000"/>
              </a:lnSpc>
              <a:spcAft>
                <a:spcPts val="900"/>
              </a:spcAft>
            </a:pPr>
            <a:r>
              <a:rPr lang="en-GB"/>
              <a:t>The Daily Star.</a:t>
            </a:r>
            <a:r>
              <a:rPr lang="en-GB" i="1"/>
              <a:t> </a:t>
            </a:r>
            <a:r>
              <a:rPr lang="en-GB"/>
              <a:t>(2019, January 14). Workers' wages rise in 6 grades: RMG workers' pay structure revised after PM's directive amid unrest for eight days. Available at:</a:t>
            </a:r>
          </a:p>
          <a:p>
            <a:pPr marL="269875">
              <a:lnSpc>
                <a:spcPct val="107000"/>
              </a:lnSpc>
              <a:spcAft>
                <a:spcPts val="900"/>
              </a:spcAft>
            </a:pPr>
            <a:r>
              <a:rPr lang="en-US" u="sng">
                <a:hlinkClick r:id="rId5"/>
              </a:rPr>
              <a:t>https://www.thedailystar.net/business/bangadesh-garment-workers-salary-structure-be-revised-1686979</a:t>
            </a:r>
            <a:r>
              <a:rPr lang="en-US"/>
              <a:t>  </a:t>
            </a:r>
            <a:r>
              <a:rPr lang="en-GB" i="1"/>
              <a:t> </a:t>
            </a:r>
            <a:endParaRPr lang="en-GB"/>
          </a:p>
          <a:p>
            <a:pPr marL="285750" indent="-285750">
              <a:lnSpc>
                <a:spcPct val="107000"/>
              </a:lnSpc>
              <a:spcAft>
                <a:spcPts val="900"/>
              </a:spcAft>
            </a:pPr>
            <a:r>
              <a:rPr lang="en-GB"/>
              <a:t>The Freedom Fund. (2019). Southern India. Available at: </a:t>
            </a:r>
            <a:r>
              <a:rPr lang="nl-NL">
                <a:hlinkClick r:id="rId6"/>
              </a:rPr>
              <a:t>https://freedomfund.org/programs/hotspot-projects/southern-india-hotspot/</a:t>
            </a:r>
            <a:endParaRPr lang="en-GB"/>
          </a:p>
          <a:p>
            <a:pPr marL="285750" indent="-285750">
              <a:lnSpc>
                <a:spcPct val="107000"/>
              </a:lnSpc>
              <a:spcAft>
                <a:spcPts val="900"/>
              </a:spcAft>
            </a:pPr>
            <a:r>
              <a:rPr lang="en-GB"/>
              <a:t>The Independent. (2018, August 30). No trade unions in 97.5pc RMG factories: CPD. Available at: </a:t>
            </a:r>
            <a:r>
              <a:rPr lang="en-GB">
                <a:hlinkClick r:id="rId7"/>
              </a:rPr>
              <a:t>http://www.theindependentbd.com/post/164199</a:t>
            </a:r>
            <a:endParaRPr lang="en-GB"/>
          </a:p>
          <a:p>
            <a:pPr marL="285750" indent="-285750">
              <a:lnSpc>
                <a:spcPct val="107000"/>
              </a:lnSpc>
              <a:spcAft>
                <a:spcPts val="900"/>
              </a:spcAft>
            </a:pPr>
            <a:r>
              <a:rPr lang="en-GB"/>
              <a:t>US Department of Labour. (2018). 2018 list of goods produced by child </a:t>
            </a:r>
            <a:r>
              <a:rPr lang="en-GB" err="1"/>
              <a:t>labor</a:t>
            </a:r>
            <a:r>
              <a:rPr lang="en-GB"/>
              <a:t> or forced </a:t>
            </a:r>
            <a:r>
              <a:rPr lang="en-GB" err="1"/>
              <a:t>labor</a:t>
            </a:r>
            <a:r>
              <a:rPr lang="en-GB"/>
              <a:t>. Required by the Trafficking Protection Reauthorization Act of 2005. Available at: </a:t>
            </a:r>
            <a:r>
              <a:rPr lang="en-GB">
                <a:hlinkClick r:id="rId8"/>
              </a:rPr>
              <a:t>https://www.dol.gov/sites/default/files/documents/ilab/ListofGoods.pdf</a:t>
            </a:r>
            <a:endParaRPr lang="en-GB"/>
          </a:p>
          <a:p>
            <a:pPr marL="285750" indent="-285750">
              <a:lnSpc>
                <a:spcPct val="107000"/>
              </a:lnSpc>
              <a:spcAft>
                <a:spcPts val="900"/>
              </a:spcAft>
            </a:pPr>
            <a:r>
              <a:rPr lang="en-US">
                <a:ea typeface="Times New Roman" panose="02020603050405020304" pitchFamily="18" charset="0"/>
                <a:cs typeface="Calibri Light" panose="020F0302020204030204" pitchFamily="34" charset="0"/>
              </a:rPr>
              <a:t>United States Department of Labor (2012). Child Labor in the Informal Garment Production in Bangladesh. Available at: </a:t>
            </a:r>
            <a:r>
              <a:rPr lang="en-US">
                <a:ea typeface="Times New Roman" panose="02020603050405020304" pitchFamily="18" charset="0"/>
                <a:cs typeface="Calibri Light" panose="020F0302020204030204" pitchFamily="34" charset="0"/>
                <a:hlinkClick r:id="rId9"/>
              </a:rPr>
              <a:t>https://www.dol.gov/ilab/reports/pdf/2013garmentbangladesh.pdf</a:t>
            </a:r>
            <a:endParaRPr lang="en-US">
              <a:ea typeface="Times New Roman" panose="02020603050405020304" pitchFamily="18" charset="0"/>
              <a:cs typeface="Calibri Light" panose="020F0302020204030204" pitchFamily="34" charset="0"/>
            </a:endParaRPr>
          </a:p>
          <a:p>
            <a:pPr marL="285750" indent="-285750">
              <a:lnSpc>
                <a:spcPct val="107000"/>
              </a:lnSpc>
              <a:spcAft>
                <a:spcPts val="900"/>
              </a:spcAft>
            </a:pPr>
            <a:r>
              <a:rPr lang="en-US"/>
              <a:t>Trading Economics. (2019). India wages low skilled. Available at:</a:t>
            </a:r>
            <a:r>
              <a:rPr lang="en-US" u="sng"/>
              <a:t> </a:t>
            </a:r>
            <a:r>
              <a:rPr lang="en-US" u="sng">
                <a:hlinkClick r:id="rId10"/>
              </a:rPr>
              <a:t>https://tradingeconomics.com/india/wages-low-skilled</a:t>
            </a:r>
            <a:endParaRPr lang="en-US"/>
          </a:p>
          <a:p>
            <a:pPr marL="285750" indent="-285750">
              <a:lnSpc>
                <a:spcPct val="107000"/>
              </a:lnSpc>
              <a:spcAft>
                <a:spcPts val="900"/>
              </a:spcAft>
            </a:pPr>
            <a:r>
              <a:rPr lang="en-US"/>
              <a:t>US Department of </a:t>
            </a:r>
            <a:r>
              <a:rPr lang="en-US" err="1"/>
              <a:t>Labour</a:t>
            </a:r>
            <a:r>
              <a:rPr lang="en-US"/>
              <a:t>. (2015). Findings on the worst forms of child labor – Bangladesh: moderate advancement. Available at: </a:t>
            </a:r>
            <a:r>
              <a:rPr lang="en-US" u="sng">
                <a:hlinkClick r:id="rId11"/>
              </a:rPr>
              <a:t>https://www.dol.gov/sites/default/files/images/ilab/child-labor/Bangladesh.pdf</a:t>
            </a:r>
            <a:r>
              <a:rPr lang="en-US"/>
              <a:t> </a:t>
            </a:r>
          </a:p>
          <a:p>
            <a:pPr marL="285750" indent="-285750">
              <a:lnSpc>
                <a:spcPct val="107000"/>
              </a:lnSpc>
              <a:spcAft>
                <a:spcPts val="900"/>
              </a:spcAft>
            </a:pPr>
            <a:r>
              <a:rPr lang="en-GB"/>
              <a:t>Van der Velden, N. M., &amp; </a:t>
            </a:r>
            <a:r>
              <a:rPr lang="en-GB" err="1"/>
              <a:t>Vogtländer</a:t>
            </a:r>
            <a:r>
              <a:rPr lang="en-GB"/>
              <a:t>, J. G. (2017). Monetisation of external socio-economic costs of industrial production: A social-LCA-based case of clothing production. </a:t>
            </a:r>
            <a:r>
              <a:rPr lang="en-GB" i="1"/>
              <a:t>Journal of cleaner production</a:t>
            </a:r>
            <a:r>
              <a:rPr lang="en-GB"/>
              <a:t>, </a:t>
            </a:r>
            <a:r>
              <a:rPr lang="en-GB" i="1"/>
              <a:t>153</a:t>
            </a:r>
            <a:r>
              <a:rPr lang="en-GB"/>
              <a:t>, 320-330.</a:t>
            </a:r>
          </a:p>
          <a:p>
            <a:pPr marL="285750" indent="-285750">
              <a:lnSpc>
                <a:spcPct val="107000"/>
              </a:lnSpc>
              <a:spcAft>
                <a:spcPts val="900"/>
              </a:spcAft>
            </a:pPr>
            <a:r>
              <a:rPr lang="en-GB" err="1"/>
              <a:t>Vitens</a:t>
            </a:r>
            <a:r>
              <a:rPr lang="en-GB"/>
              <a:t> (2010). </a:t>
            </a:r>
            <a:r>
              <a:rPr lang="en-GB" err="1"/>
              <a:t>Hoeveel</a:t>
            </a:r>
            <a:r>
              <a:rPr lang="en-GB"/>
              <a:t> water </a:t>
            </a:r>
            <a:r>
              <a:rPr lang="en-GB" err="1"/>
              <a:t>gebruiken</a:t>
            </a:r>
            <a:r>
              <a:rPr lang="en-GB"/>
              <a:t> we per </a:t>
            </a:r>
            <a:r>
              <a:rPr lang="en-GB" err="1"/>
              <a:t>dag</a:t>
            </a:r>
            <a:r>
              <a:rPr lang="en-GB"/>
              <a:t>? Available at: </a:t>
            </a:r>
            <a:r>
              <a:rPr lang="en-GB">
                <a:hlinkClick r:id="rId12"/>
              </a:rPr>
              <a:t>https://www.vitens.nl/service/hoeveel-water-gebruiken-we-per-dag</a:t>
            </a:r>
            <a:endParaRPr lang="en-GB"/>
          </a:p>
          <a:p>
            <a:pPr marL="285750" indent="-285750">
              <a:lnSpc>
                <a:spcPct val="107000"/>
              </a:lnSpc>
              <a:spcAft>
                <a:spcPts val="900"/>
              </a:spcAft>
            </a:pPr>
            <a:r>
              <a:rPr lang="en-GB"/>
              <a:t>Vogt, J. (2013). Bangladesh and the labour law. </a:t>
            </a:r>
            <a:r>
              <a:rPr lang="en-GB" i="1"/>
              <a:t>International Trade Union Confederation. Building </a:t>
            </a:r>
            <a:r>
              <a:rPr lang="en-GB" i="1" err="1"/>
              <a:t>Workers’Power</a:t>
            </a:r>
            <a:r>
              <a:rPr lang="en-GB" i="1"/>
              <a:t>. </a:t>
            </a:r>
            <a:r>
              <a:rPr lang="en-GB"/>
              <a:t>Available at: </a:t>
            </a:r>
            <a:r>
              <a:rPr lang="en-GB">
                <a:hlinkClick r:id="rId13"/>
              </a:rPr>
              <a:t>https://www.ituc-csi.org/bangladesh-and-the-labour-law</a:t>
            </a:r>
            <a:endParaRPr lang="en-US"/>
          </a:p>
          <a:p>
            <a:pPr marL="285750" indent="-285750">
              <a:lnSpc>
                <a:spcPct val="107000"/>
              </a:lnSpc>
              <a:spcAft>
                <a:spcPts val="900"/>
              </a:spcAft>
            </a:pPr>
            <a:r>
              <a:rPr lang="en-GB" err="1"/>
              <a:t>Yunus</a:t>
            </a:r>
            <a:r>
              <a:rPr lang="en-GB"/>
              <a:t>, M., &amp; Yamagata, T. (2012). The garment industry in Bangladesh. </a:t>
            </a:r>
            <a:r>
              <a:rPr lang="en-GB" i="1"/>
              <a:t>Dynamics of the Garment Industry in Low-Income Countries: Experience of Asia and Africa (Interim Report). </a:t>
            </a:r>
            <a:r>
              <a:rPr lang="en-GB" i="1" err="1"/>
              <a:t>Chousakenkyu</a:t>
            </a:r>
            <a:r>
              <a:rPr lang="en-GB" i="1"/>
              <a:t> </a:t>
            </a:r>
            <a:r>
              <a:rPr lang="en-GB" i="1" err="1"/>
              <a:t>Houkokusho</a:t>
            </a:r>
            <a:r>
              <a:rPr lang="en-GB" i="1"/>
              <a:t>, IDE-JETRO</a:t>
            </a:r>
            <a:r>
              <a:rPr lang="en-GB"/>
              <a:t>.</a:t>
            </a:r>
          </a:p>
        </p:txBody>
      </p:sp>
    </p:spTree>
    <p:extLst>
      <p:ext uri="{BB962C8B-B14F-4D97-AF65-F5344CB8AC3E}">
        <p14:creationId xmlns:p14="http://schemas.microsoft.com/office/powerpoint/2010/main" val="225095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A8D7C-8A4A-4AE0-9A3E-46BD6AA4C5F2}"/>
              </a:ext>
            </a:extLst>
          </p:cNvPr>
          <p:cNvSpPr>
            <a:spLocks noGrp="1"/>
          </p:cNvSpPr>
          <p:nvPr>
            <p:ph type="body" sz="quarter" idx="10"/>
          </p:nvPr>
        </p:nvSpPr>
        <p:spPr/>
        <p:txBody>
          <a:bodyPr/>
          <a:lstStyle/>
          <a:p>
            <a:r>
              <a:rPr lang="en-GB"/>
              <a:t>True pricing can help the fashion industry’s transition to sustainability</a:t>
            </a:r>
            <a:endParaRPr lang="nl-NL"/>
          </a:p>
        </p:txBody>
      </p:sp>
      <p:sp>
        <p:nvSpPr>
          <p:cNvPr id="3" name="Text Placeholder 2">
            <a:extLst>
              <a:ext uri="{FF2B5EF4-FFF2-40B4-BE49-F238E27FC236}">
                <a16:creationId xmlns:a16="http://schemas.microsoft.com/office/drawing/2014/main" id="{61F0014E-2FA9-48C3-B70F-CA54B1BA3C1B}"/>
              </a:ext>
            </a:extLst>
          </p:cNvPr>
          <p:cNvSpPr>
            <a:spLocks noGrp="1"/>
          </p:cNvSpPr>
          <p:nvPr>
            <p:ph type="body" sz="quarter" idx="11"/>
          </p:nvPr>
        </p:nvSpPr>
        <p:spPr>
          <a:xfrm>
            <a:off x="609600" y="3342968"/>
            <a:ext cx="11004550" cy="2829232"/>
          </a:xfrm>
        </p:spPr>
        <p:txBody>
          <a:bodyPr/>
          <a:lstStyle/>
          <a:p>
            <a:pPr algn="just"/>
            <a:r>
              <a:rPr lang="en-GB"/>
              <a:t>The fashion industry is big business and continues to grow with increasing demand from developing countries. Jeans have – since its invention in the nineteenth century – become a popular global product, both as a fashion item and for its durable fabric. </a:t>
            </a:r>
          </a:p>
          <a:p>
            <a:pPr algn="just"/>
            <a:r>
              <a:rPr lang="en-GB"/>
              <a:t>The production of jeans also has positive economic effects. In 2017, the global jeans retail market value was estimated at </a:t>
            </a:r>
            <a:r>
              <a:rPr lang="nl-NL">
                <a:solidFill>
                  <a:schemeClr val="tx1">
                    <a:lumMod val="75000"/>
                    <a:lumOff val="25000"/>
                  </a:schemeClr>
                </a:solidFill>
              </a:rPr>
              <a:t>$ 42 </a:t>
            </a:r>
            <a:r>
              <a:rPr lang="en-GB">
                <a:solidFill>
                  <a:schemeClr val="tx1">
                    <a:lumMod val="75000"/>
                    <a:lumOff val="25000"/>
                  </a:schemeClr>
                </a:solidFill>
              </a:rPr>
              <a:t>billion</a:t>
            </a:r>
            <a:r>
              <a:rPr lang="en-GB" sz="1050" baseline="30000"/>
              <a:t>1)</a:t>
            </a:r>
            <a:r>
              <a:rPr lang="nl-NL" sz="1050">
                <a:solidFill>
                  <a:schemeClr val="tx1">
                    <a:lumMod val="75000"/>
                    <a:lumOff val="25000"/>
                  </a:schemeClr>
                </a:solidFill>
              </a:rPr>
              <a:t>, </a:t>
            </a:r>
            <a:r>
              <a:rPr lang="en-US" sz="1050">
                <a:solidFill>
                  <a:schemeClr val="tx1">
                    <a:lumMod val="75000"/>
                    <a:lumOff val="25000"/>
                  </a:schemeClr>
                </a:solidFill>
              </a:rPr>
              <a:t>with global value chains</a:t>
            </a:r>
            <a:r>
              <a:rPr lang="nl-NL" sz="1050">
                <a:solidFill>
                  <a:schemeClr val="tx1">
                    <a:lumMod val="75000"/>
                    <a:lumOff val="25000"/>
                  </a:schemeClr>
                </a:solidFill>
              </a:rPr>
              <a:t>.</a:t>
            </a:r>
            <a:endParaRPr lang="en-GB"/>
          </a:p>
          <a:p>
            <a:pPr algn="just"/>
            <a:r>
              <a:rPr lang="en-GB"/>
              <a:t>Aside from the positive effects of production and consumption of jeans, the industry also has a number of negative externalities on people and planet. Important environmental externalities in the value chain include scarce water use, air pollution and climate change. Negative social effects include various forms of bonded labour (work with a non-voluntary component), child labour and underpayment.</a:t>
            </a:r>
          </a:p>
          <a:p>
            <a:pPr algn="just"/>
            <a:r>
              <a:rPr lang="en-GB"/>
              <a:t>This report provides insights into how the fashion industry can transition towards more sustainable production. It offers information on externalities in the value chain of jeans production with insights into how businesses can improve their impact on society. Also for consumers, information on externalities can help improve their impact.</a:t>
            </a:r>
          </a:p>
          <a:p>
            <a:pPr algn="just"/>
            <a:r>
              <a:rPr lang="en-GB"/>
              <a:t>In order to provide this information, the </a:t>
            </a:r>
            <a:r>
              <a:rPr lang="en-GB" i="1"/>
              <a:t>True Price </a:t>
            </a:r>
            <a:r>
              <a:rPr lang="en-GB"/>
              <a:t>methodology is applied. This entails calculating the </a:t>
            </a:r>
            <a:r>
              <a:rPr lang="en-GB" i="1"/>
              <a:t>true price gap</a:t>
            </a:r>
            <a:r>
              <a:rPr lang="en-GB"/>
              <a:t>: the additional environmental and social costs for society, on top of the purchasing price. The true price gap contains all direct external costs that are not part of the price tag but are paid nonetheless – for instance by local communities (scarce water use and water pollution), by future generations (climate change) or by employees (bonded labour, child labour and underpayment). Such external costs are harmful to society and also pose risks to businesses, such as reputation damage and compliance issues due to stricter legislation. The true price method provides businesses insights to improve their societal impact by reducing its true price gap.</a:t>
            </a:r>
          </a:p>
          <a:p>
            <a:pPr algn="just"/>
            <a:r>
              <a:rPr lang="en-GB"/>
              <a:t>This report calculates the true price gap for a pair of jeans, of which the cotton is cultivated and used for denim textile production in India, to be followed by jeans manufacturing in Bangladesh.</a:t>
            </a:r>
          </a:p>
        </p:txBody>
      </p:sp>
      <p:sp>
        <p:nvSpPr>
          <p:cNvPr id="6" name="TextBox 5">
            <a:extLst>
              <a:ext uri="{FF2B5EF4-FFF2-40B4-BE49-F238E27FC236}">
                <a16:creationId xmlns:a16="http://schemas.microsoft.com/office/drawing/2014/main" id="{5136AB8D-6742-492C-83B4-8112F97991B2}"/>
              </a:ext>
            </a:extLst>
          </p:cNvPr>
          <p:cNvSpPr txBox="1"/>
          <p:nvPr/>
        </p:nvSpPr>
        <p:spPr>
          <a:xfrm>
            <a:off x="7764270" y="20841"/>
            <a:ext cx="3849881" cy="400110"/>
          </a:xfrm>
          <a:prstGeom prst="rect">
            <a:avLst/>
          </a:prstGeom>
          <a:noFill/>
          <a:ln>
            <a:noFill/>
          </a:ln>
        </p:spPr>
        <p:txBody>
          <a:bodyPr wrap="square" rtlCol="0">
            <a:spAutoFit/>
          </a:bodyPr>
          <a:lstStyle/>
          <a:p>
            <a:pPr algn="r"/>
            <a:r>
              <a:rPr lang="en-GB" sz="2000" b="1">
                <a:solidFill>
                  <a:schemeClr val="tx2"/>
                </a:solidFill>
              </a:rPr>
              <a:t>EXECUTIVE SUMMARY</a:t>
            </a:r>
          </a:p>
        </p:txBody>
      </p:sp>
      <p:pic>
        <p:nvPicPr>
          <p:cNvPr id="8" name="Picture 7">
            <a:extLst>
              <a:ext uri="{FF2B5EF4-FFF2-40B4-BE49-F238E27FC236}">
                <a16:creationId xmlns:a16="http://schemas.microsoft.com/office/drawing/2014/main" id="{B30E33DD-562E-47FC-907C-D37B807F21E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525520" y="755333"/>
            <a:ext cx="2433743" cy="1825307"/>
          </a:xfrm>
          <a:prstGeom prst="rect">
            <a:avLst/>
          </a:prstGeom>
        </p:spPr>
      </p:pic>
      <p:pic>
        <p:nvPicPr>
          <p:cNvPr id="10" name="Picture 9">
            <a:extLst>
              <a:ext uri="{FF2B5EF4-FFF2-40B4-BE49-F238E27FC236}">
                <a16:creationId xmlns:a16="http://schemas.microsoft.com/office/drawing/2014/main" id="{C12FAEA6-FF11-43D7-B22B-C7D64CD6755F}"/>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289675" y="755333"/>
            <a:ext cx="2737800" cy="1825200"/>
          </a:xfrm>
          <a:prstGeom prst="rect">
            <a:avLst/>
          </a:prstGeom>
        </p:spPr>
      </p:pic>
      <p:pic>
        <p:nvPicPr>
          <p:cNvPr id="5" name="Picture 4">
            <a:extLst>
              <a:ext uri="{FF2B5EF4-FFF2-40B4-BE49-F238E27FC236}">
                <a16:creationId xmlns:a16="http://schemas.microsoft.com/office/drawing/2014/main" id="{DC794E91-ECEA-4C84-A8F1-1C8581D520D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770" b="94869" l="9180" r="90625">
                        <a14:foregroundMark x1="55078" y1="8063" x2="52539" y2="9110"/>
                        <a14:foregroundMark x1="58789" y1="3979" x2="58203" y2="3770"/>
                        <a14:foregroundMark x1="90625" y1="41990" x2="90039" y2="41780"/>
                        <a14:foregroundMark x1="9277" y1="38953" x2="9961" y2="39791"/>
                        <a14:foregroundMark x1="18555" y1="90890" x2="45508" y2="90052"/>
                        <a14:foregroundMark x1="45508" y1="90052" x2="70801" y2="90157"/>
                        <a14:foregroundMark x1="70801" y1="90157" x2="76953" y2="86597"/>
                        <a14:foregroundMark x1="25977" y1="92042" x2="48438" y2="92042"/>
                        <a14:foregroundMark x1="18359" y1="93822" x2="32031" y2="92775"/>
                        <a14:foregroundMark x1="26563" y1="93927" x2="28125" y2="94869"/>
                      </a14:backgroundRemoval>
                    </a14:imgEffect>
                  </a14:imgLayer>
                </a14:imgProps>
              </a:ext>
              <a:ext uri="{28A0092B-C50C-407E-A947-70E740481C1C}">
                <a14:useLocalDpi xmlns:a14="http://schemas.microsoft.com/office/drawing/2010/main" val="0"/>
              </a:ext>
            </a:extLst>
          </a:blip>
          <a:stretch>
            <a:fillRect/>
          </a:stretch>
        </p:blipFill>
        <p:spPr>
          <a:xfrm>
            <a:off x="9134367" y="755333"/>
            <a:ext cx="1951117" cy="1819645"/>
          </a:xfrm>
          <a:prstGeom prst="rect">
            <a:avLst/>
          </a:prstGeom>
        </p:spPr>
      </p:pic>
      <p:sp>
        <p:nvSpPr>
          <p:cNvPr id="9" name="TextBox 8">
            <a:extLst>
              <a:ext uri="{FF2B5EF4-FFF2-40B4-BE49-F238E27FC236}">
                <a16:creationId xmlns:a16="http://schemas.microsoft.com/office/drawing/2014/main" id="{15C3A253-6E8D-4A04-9CCA-20499238BD02}"/>
              </a:ext>
            </a:extLst>
          </p:cNvPr>
          <p:cNvSpPr txBox="1"/>
          <p:nvPr/>
        </p:nvSpPr>
        <p:spPr>
          <a:xfrm>
            <a:off x="3515360" y="2650070"/>
            <a:ext cx="1198880" cy="253916"/>
          </a:xfrm>
          <a:prstGeom prst="rect">
            <a:avLst/>
          </a:prstGeom>
          <a:noFill/>
          <a:ln>
            <a:noFill/>
          </a:ln>
        </p:spPr>
        <p:txBody>
          <a:bodyPr wrap="square" rtlCol="0">
            <a:spAutoFit/>
          </a:bodyPr>
          <a:lstStyle/>
          <a:p>
            <a:r>
              <a:rPr lang="en-US" sz="1050" i="1">
                <a:solidFill>
                  <a:schemeClr val="tx1">
                    <a:lumMod val="75000"/>
                    <a:lumOff val="25000"/>
                  </a:schemeClr>
                </a:solidFill>
                <a:latin typeface="Calibri Light" panose="020F0302020204030204" pitchFamily="34" charset="0"/>
                <a:cs typeface="Calibri Light" panose="020F0302020204030204" pitchFamily="34" charset="0"/>
              </a:rPr>
              <a:t>Cotton cultivation</a:t>
            </a:r>
            <a:endParaRPr lang="en-US" sz="1050" i="1">
              <a:solidFill>
                <a:schemeClr val="tx1">
                  <a:lumMod val="75000"/>
                  <a:lumOff val="25000"/>
                </a:schemeClr>
              </a:solidFill>
              <a:highlight>
                <a:srgbClr val="FF0000"/>
              </a:highlight>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15A586E0-D309-4482-B5EC-26A66A178454}"/>
              </a:ext>
            </a:extLst>
          </p:cNvPr>
          <p:cNvSpPr txBox="1"/>
          <p:nvPr/>
        </p:nvSpPr>
        <p:spPr>
          <a:xfrm>
            <a:off x="6289674" y="2650070"/>
            <a:ext cx="1698116" cy="253916"/>
          </a:xfrm>
          <a:prstGeom prst="rect">
            <a:avLst/>
          </a:prstGeom>
          <a:noFill/>
          <a:ln>
            <a:noFill/>
          </a:ln>
        </p:spPr>
        <p:txBody>
          <a:bodyPr wrap="square" rtlCol="0">
            <a:spAutoFit/>
          </a:bodyPr>
          <a:lstStyle/>
          <a:p>
            <a:r>
              <a:rPr lang="en-US" sz="1050" i="1">
                <a:solidFill>
                  <a:schemeClr val="tx1">
                    <a:lumMod val="75000"/>
                    <a:lumOff val="25000"/>
                  </a:schemeClr>
                </a:solidFill>
                <a:latin typeface="Calibri Light" panose="020F0302020204030204" pitchFamily="34" charset="0"/>
                <a:cs typeface="Calibri Light" panose="020F0302020204030204" pitchFamily="34" charset="0"/>
              </a:rPr>
              <a:t>Denim textile production</a:t>
            </a:r>
            <a:endParaRPr lang="en-US" sz="1050" i="1">
              <a:solidFill>
                <a:schemeClr val="tx1">
                  <a:lumMod val="75000"/>
                  <a:lumOff val="25000"/>
                </a:schemeClr>
              </a:solidFill>
              <a:highlight>
                <a:srgbClr val="FF0000"/>
              </a:highlight>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937C9CD2-0143-43F4-87B5-0463C5DD8897}"/>
              </a:ext>
            </a:extLst>
          </p:cNvPr>
          <p:cNvSpPr txBox="1"/>
          <p:nvPr/>
        </p:nvSpPr>
        <p:spPr>
          <a:xfrm>
            <a:off x="9339704" y="2650070"/>
            <a:ext cx="1698116" cy="253916"/>
          </a:xfrm>
          <a:prstGeom prst="rect">
            <a:avLst/>
          </a:prstGeom>
          <a:noFill/>
          <a:ln>
            <a:noFill/>
          </a:ln>
        </p:spPr>
        <p:txBody>
          <a:bodyPr wrap="square" rtlCol="0">
            <a:spAutoFit/>
          </a:bodyPr>
          <a:lstStyle/>
          <a:p>
            <a:r>
              <a:rPr lang="en-US" sz="1050" i="1">
                <a:solidFill>
                  <a:schemeClr val="tx1">
                    <a:lumMod val="75000"/>
                    <a:lumOff val="25000"/>
                  </a:schemeClr>
                </a:solidFill>
                <a:latin typeface="Calibri Light" panose="020F0302020204030204" pitchFamily="34" charset="0"/>
                <a:cs typeface="Calibri Light" panose="020F0302020204030204" pitchFamily="34" charset="0"/>
              </a:rPr>
              <a:t>Final product: jeans</a:t>
            </a:r>
            <a:endParaRPr lang="en-US" sz="1050" i="1">
              <a:solidFill>
                <a:schemeClr val="tx1">
                  <a:lumMod val="75000"/>
                  <a:lumOff val="25000"/>
                </a:schemeClr>
              </a:solidFill>
              <a:highlight>
                <a:srgbClr val="FF0000"/>
              </a:highlight>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8E91FA86-D22F-4552-8E49-B45F09ADF737}"/>
              </a:ext>
            </a:extLst>
          </p:cNvPr>
          <p:cNvSpPr txBox="1"/>
          <p:nvPr/>
        </p:nvSpPr>
        <p:spPr>
          <a:xfrm>
            <a:off x="670560" y="6307670"/>
            <a:ext cx="11049000" cy="200055"/>
          </a:xfrm>
          <a:prstGeom prst="rect">
            <a:avLst/>
          </a:prstGeom>
          <a:noFill/>
          <a:ln>
            <a:noFill/>
          </a:ln>
        </p:spPr>
        <p:txBody>
          <a:bodyPr wrap="square" rtlCol="0">
            <a:spAutoFit/>
          </a:bodyPr>
          <a:lstStyle/>
          <a:p>
            <a:r>
              <a:rPr lang="en-US" sz="700">
                <a:solidFill>
                  <a:schemeClr val="tx1">
                    <a:lumMod val="75000"/>
                    <a:lumOff val="25000"/>
                  </a:schemeClr>
                </a:solidFill>
                <a:latin typeface="Calibri Light" panose="020F0302020204030204" pitchFamily="34" charset="0"/>
                <a:cs typeface="Calibri Light" panose="020F0302020204030204" pitchFamily="34" charset="0"/>
              </a:rPr>
              <a:t>1) P&amp;S Intelligence</a:t>
            </a:r>
            <a:endParaRPr lang="en-US" sz="700">
              <a:solidFill>
                <a:schemeClr val="tx1">
                  <a:lumMod val="75000"/>
                  <a:lumOff val="25000"/>
                </a:schemeClr>
              </a:solidFill>
              <a:highlight>
                <a:srgbClr val="FF0000"/>
              </a:highligh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60804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684EEE-5408-4117-8745-2380D84FF697}"/>
              </a:ext>
            </a:extLst>
          </p:cNvPr>
          <p:cNvSpPr>
            <a:spLocks noGrp="1"/>
          </p:cNvSpPr>
          <p:nvPr>
            <p:ph type="body" sz="quarter" idx="10"/>
          </p:nvPr>
        </p:nvSpPr>
        <p:spPr/>
        <p:txBody>
          <a:bodyPr/>
          <a:lstStyle/>
          <a:p>
            <a:r>
              <a:rPr lang="en-US"/>
              <a:t>Contact</a:t>
            </a:r>
            <a:endParaRPr lang="en-NL"/>
          </a:p>
        </p:txBody>
      </p:sp>
      <p:pic>
        <p:nvPicPr>
          <p:cNvPr id="3" name="Picture 2" descr="Afbeeldingsresultaat voor true price logo">
            <a:extLst>
              <a:ext uri="{FF2B5EF4-FFF2-40B4-BE49-F238E27FC236}">
                <a16:creationId xmlns:a16="http://schemas.microsoft.com/office/drawing/2014/main" id="{1296EC79-5929-4821-B4FE-5A204B227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472" y="4918592"/>
            <a:ext cx="1753379" cy="40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674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DD8129-13E0-47C6-BD87-A37819E98C16}"/>
              </a:ext>
            </a:extLst>
          </p:cNvPr>
          <p:cNvSpPr>
            <a:spLocks noGrp="1"/>
          </p:cNvSpPr>
          <p:nvPr>
            <p:ph type="body" sz="quarter" idx="10"/>
          </p:nvPr>
        </p:nvSpPr>
        <p:spPr/>
        <p:txBody>
          <a:bodyPr/>
          <a:lstStyle/>
          <a:p>
            <a:r>
              <a:rPr lang="en-US"/>
              <a:t>Calculation: insufficient wages and social security</a:t>
            </a:r>
            <a:endParaRPr lang="en-NL"/>
          </a:p>
        </p:txBody>
      </p:sp>
      <p:graphicFrame>
        <p:nvGraphicFramePr>
          <p:cNvPr id="7" name="Table 6">
            <a:extLst>
              <a:ext uri="{FF2B5EF4-FFF2-40B4-BE49-F238E27FC236}">
                <a16:creationId xmlns:a16="http://schemas.microsoft.com/office/drawing/2014/main" id="{7E9D4AFC-4E63-4D29-B443-E8575D801F9B}"/>
              </a:ext>
            </a:extLst>
          </p:cNvPr>
          <p:cNvGraphicFramePr>
            <a:graphicFrameLocks noGrp="1"/>
          </p:cNvGraphicFramePr>
          <p:nvPr>
            <p:extLst>
              <p:ext uri="{D42A27DB-BD31-4B8C-83A1-F6EECF244321}">
                <p14:modId xmlns:p14="http://schemas.microsoft.com/office/powerpoint/2010/main" val="2092006543"/>
              </p:ext>
            </p:extLst>
          </p:nvPr>
        </p:nvGraphicFramePr>
        <p:xfrm>
          <a:off x="3829398" y="1097657"/>
          <a:ext cx="6433187" cy="5029200"/>
        </p:xfrm>
        <a:graphic>
          <a:graphicData uri="http://schemas.openxmlformats.org/drawingml/2006/table">
            <a:tbl>
              <a:tblPr/>
              <a:tblGrid>
                <a:gridCol w="1971111">
                  <a:extLst>
                    <a:ext uri="{9D8B030D-6E8A-4147-A177-3AD203B41FA5}">
                      <a16:colId xmlns:a16="http://schemas.microsoft.com/office/drawing/2014/main" val="446556087"/>
                    </a:ext>
                  </a:extLst>
                </a:gridCol>
                <a:gridCol w="2317680">
                  <a:extLst>
                    <a:ext uri="{9D8B030D-6E8A-4147-A177-3AD203B41FA5}">
                      <a16:colId xmlns:a16="http://schemas.microsoft.com/office/drawing/2014/main" val="3596395742"/>
                    </a:ext>
                  </a:extLst>
                </a:gridCol>
                <a:gridCol w="2144396">
                  <a:extLst>
                    <a:ext uri="{9D8B030D-6E8A-4147-A177-3AD203B41FA5}">
                      <a16:colId xmlns:a16="http://schemas.microsoft.com/office/drawing/2014/main" val="2839724793"/>
                    </a:ext>
                  </a:extLst>
                </a:gridCol>
              </a:tblGrid>
              <a:tr h="150874">
                <a:tc>
                  <a:txBody>
                    <a:bodyPr/>
                    <a:lstStyle/>
                    <a:p>
                      <a:pPr algn="l" fontAlgn="b"/>
                      <a:r>
                        <a:rPr lang="en-US" sz="1000" b="1" i="0" u="none" strike="noStrike">
                          <a:solidFill>
                            <a:srgbClr val="FFFFFF"/>
                          </a:solidFill>
                          <a:effectLst/>
                          <a:latin typeface="Calibri" panose="020F0502020204030204" pitchFamily="34" charset="0"/>
                        </a:rPr>
                        <a:t>Insufficient wages and social security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7D31"/>
                    </a:solidFill>
                  </a:tcPr>
                </a:tc>
                <a:tc>
                  <a:txBody>
                    <a:bodyPr/>
                    <a:lstStyle/>
                    <a:p>
                      <a:pPr algn="ctr" fontAlgn="b"/>
                      <a:r>
                        <a:rPr lang="nl-NL" sz="1000" b="1" i="0" u="none" strike="noStrike">
                          <a:solidFill>
                            <a:srgbClr val="FFFFFF"/>
                          </a:solidFill>
                          <a:effectLst/>
                          <a:latin typeface="Calibri" panose="020F0502020204030204" pitchFamily="34" charset="0"/>
                        </a:rPr>
                        <a:t>Cultivation</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6A6A6"/>
                    </a:solidFill>
                  </a:tcPr>
                </a:tc>
                <a:tc>
                  <a:txBody>
                    <a:bodyPr/>
                    <a:lstStyle/>
                    <a:p>
                      <a:pPr algn="ctr" fontAlgn="b"/>
                      <a:r>
                        <a:rPr lang="nl-NL" sz="1000" b="1" i="0" u="none" strike="noStrike">
                          <a:solidFill>
                            <a:srgbClr val="FFFFFF"/>
                          </a:solidFill>
                          <a:effectLst/>
                          <a:latin typeface="Calibri" panose="020F0502020204030204" pitchFamily="34" charset="0"/>
                        </a:rPr>
                        <a:t>Jeans manufacturing</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3268997856"/>
                  </a:ext>
                </a:extLst>
              </a:tr>
              <a:tr h="150874">
                <a:tc>
                  <a:txBody>
                    <a:bodyPr/>
                    <a:lstStyle/>
                    <a:p>
                      <a:pPr algn="l" fontAlgn="b"/>
                      <a:r>
                        <a:rPr lang="nl-NL" sz="1000" b="0" i="0" u="none" strike="noStrike">
                          <a:solidFill>
                            <a:srgbClr val="000000"/>
                          </a:solidFill>
                          <a:effectLst/>
                          <a:latin typeface="Calibri" panose="020F0502020204030204" pitchFamily="34" charset="0"/>
                        </a:rPr>
                        <a:t>Location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NL" sz="1000" b="0" i="0" u="none" strike="noStrike">
                          <a:solidFill>
                            <a:srgbClr val="000000"/>
                          </a:solidFill>
                          <a:effectLst/>
                          <a:latin typeface="Calibri" panose="020F0502020204030204" pitchFamily="34" charset="0"/>
                        </a:rPr>
                        <a:t>India</a:t>
                      </a:r>
                    </a:p>
                  </a:txBody>
                  <a:tcPr marL="0" marR="0" marT="0" marB="0">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NL" sz="1000" b="0" i="0" u="none" strike="noStrike">
                          <a:solidFill>
                            <a:srgbClr val="000000"/>
                          </a:solidFill>
                          <a:effectLst/>
                          <a:latin typeface="Calibri" panose="020F0502020204030204" pitchFamily="34" charset="0"/>
                        </a:rPr>
                        <a:t>Bangladesh</a:t>
                      </a:r>
                    </a:p>
                  </a:txBody>
                  <a:tcPr marL="0" marR="0" marT="0" marB="0">
                    <a:lnL>
                      <a:noFill/>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0972861"/>
                  </a:ext>
                </a:extLst>
              </a:tr>
              <a:tr h="143689">
                <a:tc>
                  <a:txBody>
                    <a:bodyPr/>
                    <a:lstStyle/>
                    <a:p>
                      <a:pPr algn="l" fontAlgn="b"/>
                      <a:r>
                        <a:rPr lang="nl-NL" sz="1000" b="0" i="0" u="none" strike="noStrike">
                          <a:solidFill>
                            <a:srgbClr val="000000"/>
                          </a:solidFill>
                          <a:effectLst/>
                          <a:latin typeface="Calibri" panose="020F0502020204030204" pitchFamily="34" charset="0"/>
                        </a:rPr>
                        <a:t>Living wage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1,173</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1,865</a:t>
                      </a:r>
                    </a:p>
                  </a:txBody>
                  <a:tcPr marL="0" marR="0" marT="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83457538"/>
                  </a:ext>
                </a:extLst>
              </a:tr>
              <a:tr h="143689">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NL" sz="1000" b="0" i="0" u="none" strike="noStrike" err="1">
                          <a:solidFill>
                            <a:srgbClr val="000000"/>
                          </a:solidFill>
                          <a:effectLst/>
                          <a:latin typeface="Calibri" panose="020F0502020204030204" pitchFamily="34" charset="0"/>
                        </a:rPr>
                        <a:t>eur</a:t>
                      </a:r>
                      <a:r>
                        <a:rPr lang="nl-NL" sz="1000" b="0" i="0" u="none" strike="noStrike">
                          <a:solidFill>
                            <a:srgbClr val="000000"/>
                          </a:solidFill>
                          <a:effectLst/>
                          <a:latin typeface="Calibri" panose="020F0502020204030204" pitchFamily="34" charset="0"/>
                        </a:rPr>
                        <a:t>/FTE/</a:t>
                      </a:r>
                      <a:r>
                        <a:rPr lang="nl-NL" sz="1000" b="0" i="0" u="none" strike="noStrike" err="1">
                          <a:solidFill>
                            <a:srgbClr val="000000"/>
                          </a:solidFill>
                          <a:effectLst/>
                          <a:latin typeface="Calibri" panose="020F0502020204030204" pitchFamily="34" charset="0"/>
                        </a:rPr>
                        <a:t>year</a:t>
                      </a:r>
                      <a:endParaRPr lang="nl-NL" sz="10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l-NL" sz="1000" b="0" i="0" u="none" strike="noStrike">
                          <a:solidFill>
                            <a:srgbClr val="000000"/>
                          </a:solidFill>
                          <a:effectLst/>
                          <a:latin typeface="Calibri" panose="020F0502020204030204" pitchFamily="34" charset="0"/>
                        </a:rPr>
                        <a:t>eur/FTE/year</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39698992"/>
                  </a:ext>
                </a:extLst>
              </a:tr>
              <a:tr h="574758">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Based on True Price living wage method. This method builds on available living wage methodologies and calculates all living costs for workers in rural India.</a:t>
                      </a:r>
                    </a:p>
                  </a:txBody>
                  <a:tcPr marL="0" marR="0" marT="0"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Living wage for Bangladesh, based on the location of garment manufacturing factories in Dhaka and outskirts. Source: Global Living Wage Coalition.</a:t>
                      </a:r>
                    </a:p>
                  </a:txBody>
                  <a:tcPr marL="0" marR="0" marT="0" marB="0">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287434"/>
                  </a:ext>
                </a:extLst>
              </a:tr>
              <a:tr h="143689">
                <a:tc>
                  <a:txBody>
                    <a:bodyPr/>
                    <a:lstStyle/>
                    <a:p>
                      <a:pPr algn="l" fontAlgn="b"/>
                      <a:r>
                        <a:rPr lang="nl-NL" sz="1000" b="0" i="0" u="none" strike="noStrike">
                          <a:solidFill>
                            <a:srgbClr val="000000"/>
                          </a:solidFill>
                          <a:effectLst/>
                          <a:latin typeface="Calibri" panose="020F0502020204030204" pitchFamily="34" charset="0"/>
                        </a:rPr>
                        <a:t>Average wage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612</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805</a:t>
                      </a:r>
                    </a:p>
                  </a:txBody>
                  <a:tcPr marL="0" marR="0" marT="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15243161"/>
                  </a:ext>
                </a:extLst>
              </a:tr>
              <a:tr h="143689">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NL" sz="1000" b="0" i="0" u="none" strike="noStrike" err="1">
                          <a:solidFill>
                            <a:srgbClr val="000000"/>
                          </a:solidFill>
                          <a:effectLst/>
                          <a:latin typeface="Calibri" panose="020F0502020204030204" pitchFamily="34" charset="0"/>
                        </a:rPr>
                        <a:t>eur</a:t>
                      </a:r>
                      <a:r>
                        <a:rPr lang="nl-NL" sz="1000" b="0" i="0" u="none" strike="noStrike">
                          <a:solidFill>
                            <a:srgbClr val="000000"/>
                          </a:solidFill>
                          <a:effectLst/>
                          <a:latin typeface="Calibri" panose="020F0502020204030204" pitchFamily="34" charset="0"/>
                        </a:rPr>
                        <a:t>/FTE/</a:t>
                      </a:r>
                      <a:r>
                        <a:rPr lang="nl-NL" sz="1000" b="0" i="0" u="none" strike="noStrike" err="1">
                          <a:solidFill>
                            <a:srgbClr val="000000"/>
                          </a:solidFill>
                          <a:effectLst/>
                          <a:latin typeface="Calibri" panose="020F0502020204030204" pitchFamily="34" charset="0"/>
                        </a:rPr>
                        <a:t>year</a:t>
                      </a:r>
                      <a:endParaRPr lang="nl-NL" sz="10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l-NL" sz="1000" b="0" i="0" u="none" strike="noStrike">
                          <a:solidFill>
                            <a:srgbClr val="000000"/>
                          </a:solidFill>
                          <a:effectLst/>
                          <a:latin typeface="Calibri" panose="020F0502020204030204" pitchFamily="34" charset="0"/>
                        </a:rPr>
                        <a:t>eur/FTE/year</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18104233"/>
                  </a:ext>
                </a:extLst>
              </a:tr>
              <a:tr h="862135">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Average wage for all activities during cotton cultivation, across regions in India. Source: </a:t>
                      </a:r>
                      <a:r>
                        <a:rPr lang="en-US" sz="1000" b="0" i="0" u="none" strike="noStrike" err="1">
                          <a:solidFill>
                            <a:srgbClr val="000000"/>
                          </a:solidFill>
                          <a:effectLst/>
                          <a:latin typeface="Calibri" panose="020F0502020204030204" pitchFamily="34" charset="0"/>
                        </a:rPr>
                        <a:t>Venketeswarlu</a:t>
                      </a:r>
                      <a:r>
                        <a:rPr lang="en-US" sz="1000" b="0" i="0" u="none" strike="noStrike">
                          <a:solidFill>
                            <a:srgbClr val="000000"/>
                          </a:solidFill>
                          <a:effectLst/>
                          <a:latin typeface="Calibri" panose="020F0502020204030204" pitchFamily="34" charset="0"/>
                        </a:rPr>
                        <a:t> &amp; </a:t>
                      </a:r>
                      <a:r>
                        <a:rPr lang="en-US" sz="1000" b="0" i="0" u="none" strike="noStrike" err="1">
                          <a:solidFill>
                            <a:srgbClr val="000000"/>
                          </a:solidFill>
                          <a:effectLst/>
                          <a:latin typeface="Calibri" panose="020F0502020204030204" pitchFamily="34" charset="0"/>
                        </a:rPr>
                        <a:t>Kalle</a:t>
                      </a:r>
                      <a:r>
                        <a:rPr lang="en-US" sz="1000" b="0" i="0" u="none" strike="noStrike">
                          <a:solidFill>
                            <a:srgbClr val="000000"/>
                          </a:solidFill>
                          <a:effectLst/>
                          <a:latin typeface="Calibri" panose="020F0502020204030204" pitchFamily="34" charset="0"/>
                        </a:rPr>
                        <a:t> (2012).</a:t>
                      </a:r>
                    </a:p>
                  </a:txBody>
                  <a:tcPr marL="0" marR="0" marT="0"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Average wage for workers in garment manufacturing, based on job grades in Bangladesh and average pay levels for 2018. Sources: Daily Star, "Garment workers in Bangladesh: social impact of the garment industry".</a:t>
                      </a:r>
                    </a:p>
                  </a:txBody>
                  <a:tcPr marL="0" marR="0" marT="0" marB="0">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869893"/>
                  </a:ext>
                </a:extLst>
              </a:tr>
              <a:tr h="143689">
                <a:tc>
                  <a:txBody>
                    <a:bodyPr/>
                    <a:lstStyle/>
                    <a:p>
                      <a:pPr algn="l" fontAlgn="b"/>
                      <a:r>
                        <a:rPr lang="nl-NL" sz="1000" b="0" i="0" u="none" strike="noStrike">
                          <a:solidFill>
                            <a:srgbClr val="000000"/>
                          </a:solidFill>
                          <a:effectLst/>
                          <a:latin typeface="Calibri" panose="020F0502020204030204" pitchFamily="34" charset="0"/>
                        </a:rPr>
                        <a:t>Wage gap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561</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1,060</a:t>
                      </a:r>
                    </a:p>
                  </a:txBody>
                  <a:tcPr marL="0" marR="0" marT="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69591967"/>
                  </a:ext>
                </a:extLst>
              </a:tr>
              <a:tr h="143689">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nl-NL" sz="1000" b="0" i="0" u="none" strike="noStrike">
                          <a:solidFill>
                            <a:srgbClr val="000000"/>
                          </a:solidFill>
                          <a:effectLst/>
                          <a:latin typeface="Calibri" panose="020F0502020204030204" pitchFamily="34" charset="0"/>
                        </a:rPr>
                        <a:t>eur/FTE/year</a:t>
                      </a:r>
                    </a:p>
                  </a:txBody>
                  <a:tcPr marL="0" marR="0" marT="0"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l-NL" sz="1000" b="0" i="0" u="none" strike="noStrike" err="1">
                          <a:solidFill>
                            <a:srgbClr val="000000"/>
                          </a:solidFill>
                          <a:effectLst/>
                          <a:latin typeface="Calibri" panose="020F0502020204030204" pitchFamily="34" charset="0"/>
                        </a:rPr>
                        <a:t>eur</a:t>
                      </a:r>
                      <a:r>
                        <a:rPr lang="nl-NL" sz="1000" b="0" i="0" u="none" strike="noStrike">
                          <a:solidFill>
                            <a:srgbClr val="000000"/>
                          </a:solidFill>
                          <a:effectLst/>
                          <a:latin typeface="Calibri" panose="020F0502020204030204" pitchFamily="34" charset="0"/>
                        </a:rPr>
                        <a:t>/FTE/</a:t>
                      </a:r>
                      <a:r>
                        <a:rPr lang="nl-NL" sz="1000" b="0" i="0" u="none" strike="noStrike" err="1">
                          <a:solidFill>
                            <a:srgbClr val="000000"/>
                          </a:solidFill>
                          <a:effectLst/>
                          <a:latin typeface="Calibri" panose="020F0502020204030204" pitchFamily="34" charset="0"/>
                        </a:rPr>
                        <a:t>year</a:t>
                      </a:r>
                      <a:endParaRPr lang="nl-NL" sz="1000" b="0" i="0" u="none" strike="noStrike">
                        <a:solidFill>
                          <a:srgbClr val="000000"/>
                        </a:solidFill>
                        <a:effectLst/>
                        <a:latin typeface="Calibri" panose="020F0502020204030204" pitchFamily="34" charset="0"/>
                      </a:endParaRPr>
                    </a:p>
                  </a:txBody>
                  <a:tcPr marL="0" marR="0" marT="0" marB="0">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016313"/>
                  </a:ext>
                </a:extLst>
              </a:tr>
              <a:tr h="143689">
                <a:tc>
                  <a:txBody>
                    <a:bodyPr/>
                    <a:lstStyle/>
                    <a:p>
                      <a:pPr algn="l" fontAlgn="b"/>
                      <a:r>
                        <a:rPr lang="nl-NL" sz="1000" b="0" i="0" u="none" strike="noStrike">
                          <a:solidFill>
                            <a:srgbClr val="000000"/>
                          </a:solidFill>
                          <a:effectLst/>
                          <a:latin typeface="Calibri" panose="020F0502020204030204" pitchFamily="34" charset="0"/>
                        </a:rPr>
                        <a:t>Labour </a:t>
                      </a:r>
                      <a:r>
                        <a:rPr lang="nl-NL" sz="1000" b="0" i="0" u="none" strike="noStrike" err="1">
                          <a:solidFill>
                            <a:srgbClr val="000000"/>
                          </a:solidFill>
                          <a:effectLst/>
                          <a:latin typeface="Calibri" panose="020F0502020204030204" pitchFamily="34" charset="0"/>
                        </a:rPr>
                        <a:t>productivity</a:t>
                      </a:r>
                      <a:endParaRPr lang="nl-NL" sz="10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2,588</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5,040</a:t>
                      </a:r>
                    </a:p>
                  </a:txBody>
                  <a:tcPr marL="0" marR="0" marT="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12747023"/>
                  </a:ext>
                </a:extLst>
              </a:tr>
              <a:tr h="143689">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kg seed cotton/FTE/year</a:t>
                      </a:r>
                    </a:p>
                  </a:txBody>
                  <a:tcPr marL="0" marR="0" marT="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l-NL" sz="1000" b="0" i="0" u="none" strike="noStrike">
                          <a:solidFill>
                            <a:srgbClr val="000000"/>
                          </a:solidFill>
                          <a:effectLst/>
                          <a:latin typeface="Calibri" panose="020F0502020204030204" pitchFamily="34" charset="0"/>
                        </a:rPr>
                        <a:t>jeans/FTE/year</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0391521"/>
                  </a:ext>
                </a:extLst>
              </a:tr>
              <a:tr h="718447">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Average based on cotton cultivation in four states (Andra Pradesh, Gujarat, Madhya Pradesh en Punjab). This cotton can be used for 1226 jeans. Sources: Better Cotton Initiative, Ge &amp; Waarts (2011).</a:t>
                      </a:r>
                    </a:p>
                  </a:txBody>
                  <a:tcPr marL="0" marR="0" marT="0"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Based on literature research into the productivity of garment workers in Bangladesh. Source: Journal of Cleaner Production.</a:t>
                      </a:r>
                    </a:p>
                  </a:txBody>
                  <a:tcPr marL="0" marR="0" marT="0" marB="0">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4938735"/>
                  </a:ext>
                </a:extLst>
              </a:tr>
              <a:tr h="143689">
                <a:tc>
                  <a:txBody>
                    <a:bodyPr/>
                    <a:lstStyle/>
                    <a:p>
                      <a:pPr algn="l" fontAlgn="b"/>
                      <a:r>
                        <a:rPr lang="nl-NL" sz="1000" b="0" i="0" u="none" strike="noStrike">
                          <a:solidFill>
                            <a:srgbClr val="000000"/>
                          </a:solidFill>
                          <a:effectLst/>
                          <a:latin typeface="Calibri" panose="020F0502020204030204" pitchFamily="34" charset="0"/>
                        </a:rPr>
                        <a:t>Monetization factor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1.36</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1.33</a:t>
                      </a:r>
                    </a:p>
                  </a:txBody>
                  <a:tcPr marL="0" marR="0" marT="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36975318"/>
                  </a:ext>
                </a:extLst>
              </a:tr>
              <a:tr h="438252">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000" b="0" i="0" u="none" strike="noStrike">
                          <a:solidFill>
                            <a:srgbClr val="000000"/>
                          </a:solidFill>
                          <a:effectLst/>
                          <a:latin typeface="Calibri" panose="020F0502020204030204" pitchFamily="34" charset="0"/>
                        </a:rPr>
                        <a:t>True Price method: one euro of underpayment has more than one euro external negative effects. There are small differences due to geographical differences as some effects are time-dependent. </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NL"/>
                    </a:p>
                  </a:txBody>
                  <a:tcPr/>
                </a:tc>
                <a:extLst>
                  <a:ext uri="{0D108BD9-81ED-4DB2-BD59-A6C34878D82A}">
                    <a16:rowId xmlns:a16="http://schemas.microsoft.com/office/drawing/2014/main" val="1959852060"/>
                  </a:ext>
                </a:extLst>
              </a:tr>
              <a:tr h="143689">
                <a:tc>
                  <a:txBody>
                    <a:bodyPr/>
                    <a:lstStyle/>
                    <a:p>
                      <a:pPr algn="l" fontAlgn="b"/>
                      <a:r>
                        <a:rPr lang="nl-NL" sz="1000" b="0" i="0" u="none" strike="noStrike">
                          <a:solidFill>
                            <a:srgbClr val="000000"/>
                          </a:solidFill>
                          <a:effectLst/>
                          <a:latin typeface="Calibri" panose="020F0502020204030204" pitchFamily="34" charset="0"/>
                        </a:rPr>
                        <a:t>True price gap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0.62</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0.28</a:t>
                      </a:r>
                    </a:p>
                  </a:txBody>
                  <a:tcPr marL="0" marR="0" marT="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91619465"/>
                  </a:ext>
                </a:extLst>
              </a:tr>
              <a:tr h="143689">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nl-NL" sz="1000" b="0" i="0" u="none" strike="noStrike">
                          <a:solidFill>
                            <a:srgbClr val="000000"/>
                          </a:solidFill>
                          <a:effectLst/>
                          <a:latin typeface="Calibri" panose="020F0502020204030204" pitchFamily="34" charset="0"/>
                        </a:rPr>
                        <a:t>eur/jeans</a:t>
                      </a:r>
                    </a:p>
                  </a:txBody>
                  <a:tcPr marL="0" marR="0" marT="0"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l-NL" sz="1000" b="0" i="0" u="none" strike="noStrike" err="1">
                          <a:solidFill>
                            <a:srgbClr val="000000"/>
                          </a:solidFill>
                          <a:effectLst/>
                          <a:latin typeface="Calibri" panose="020F0502020204030204" pitchFamily="34" charset="0"/>
                        </a:rPr>
                        <a:t>eur</a:t>
                      </a:r>
                      <a:r>
                        <a:rPr lang="nl-NL" sz="1000" b="0" i="0" u="none" strike="noStrike">
                          <a:solidFill>
                            <a:srgbClr val="000000"/>
                          </a:solidFill>
                          <a:effectLst/>
                          <a:latin typeface="Calibri" panose="020F0502020204030204" pitchFamily="34" charset="0"/>
                        </a:rPr>
                        <a:t>/jeans</a:t>
                      </a:r>
                    </a:p>
                  </a:txBody>
                  <a:tcPr marL="0" marR="0" marT="0" marB="0">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5580545"/>
                  </a:ext>
                </a:extLst>
              </a:tr>
              <a:tr h="143689">
                <a:tc rowSpan="2">
                  <a:txBody>
                    <a:bodyPr/>
                    <a:lstStyle/>
                    <a:p>
                      <a:pPr algn="l" fontAlgn="b"/>
                      <a:r>
                        <a:rPr lang="en-US" sz="1000" b="0" i="0" u="none" strike="noStrike">
                          <a:solidFill>
                            <a:srgbClr val="000000"/>
                          </a:solidFill>
                          <a:effectLst/>
                          <a:latin typeface="Calibri" panose="020F0502020204030204" pitchFamily="34" charset="0"/>
                        </a:rPr>
                        <a:t>Additional lack of social security true price gap contribution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NL" sz="1000" b="0" i="0" u="none" strike="noStrike">
                          <a:solidFill>
                            <a:srgbClr val="000000"/>
                          </a:solidFill>
                          <a:effectLst/>
                          <a:latin typeface="Calibri" panose="020F0502020204030204" pitchFamily="34" charset="0"/>
                        </a:rPr>
                        <a:t>0.12</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0.04</a:t>
                      </a:r>
                    </a:p>
                  </a:txBody>
                  <a:tcPr marL="0" marR="0" marT="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79522414"/>
                  </a:ext>
                </a:extLst>
              </a:tr>
              <a:tr h="150874">
                <a:tc vMerge="1">
                  <a:txBody>
                    <a:bodyPr/>
                    <a:lstStyle/>
                    <a:p>
                      <a:endParaRPr lang="en-NL"/>
                    </a:p>
                  </a:txBody>
                  <a:tcPr/>
                </a:tc>
                <a:tc>
                  <a:txBody>
                    <a:bodyPr/>
                    <a:lstStyle/>
                    <a:p>
                      <a:pPr algn="ctr" fontAlgn="b"/>
                      <a:r>
                        <a:rPr lang="nl-NL" sz="1000" b="0" i="0" u="none" strike="noStrike" err="1">
                          <a:solidFill>
                            <a:srgbClr val="000000"/>
                          </a:solidFill>
                          <a:effectLst/>
                          <a:latin typeface="Calibri" panose="020F0502020204030204" pitchFamily="34" charset="0"/>
                        </a:rPr>
                        <a:t>eur</a:t>
                      </a:r>
                      <a:r>
                        <a:rPr lang="nl-NL" sz="1000" b="0" i="0" u="none" strike="noStrike">
                          <a:solidFill>
                            <a:srgbClr val="000000"/>
                          </a:solidFill>
                          <a:effectLst/>
                          <a:latin typeface="Calibri" panose="020F0502020204030204" pitchFamily="34" charset="0"/>
                        </a:rPr>
                        <a:t>/jeans</a:t>
                      </a:r>
                    </a:p>
                  </a:txBody>
                  <a:tcPr marL="0" marR="0" marT="0" marB="0">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nl-NL" sz="1000" b="0" i="0" u="none" strike="noStrike" err="1">
                          <a:solidFill>
                            <a:srgbClr val="000000"/>
                          </a:solidFill>
                          <a:effectLst/>
                          <a:latin typeface="Calibri" panose="020F0502020204030204" pitchFamily="34" charset="0"/>
                        </a:rPr>
                        <a:t>eur</a:t>
                      </a:r>
                      <a:r>
                        <a:rPr lang="nl-NL" sz="1000" b="0" i="0" u="none" strike="noStrike">
                          <a:solidFill>
                            <a:srgbClr val="000000"/>
                          </a:solidFill>
                          <a:effectLst/>
                          <a:latin typeface="Calibri" panose="020F0502020204030204" pitchFamily="34" charset="0"/>
                        </a:rPr>
                        <a:t>/jeans</a:t>
                      </a: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857867"/>
                  </a:ext>
                </a:extLst>
              </a:tr>
            </a:tbl>
          </a:graphicData>
        </a:graphic>
      </p:graphicFrame>
    </p:spTree>
    <p:extLst>
      <p:ext uri="{BB962C8B-B14F-4D97-AF65-F5344CB8AC3E}">
        <p14:creationId xmlns:p14="http://schemas.microsoft.com/office/powerpoint/2010/main" val="3239529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5A4D15-0A80-43AA-8AEA-5F2F1CC7DF75}"/>
              </a:ext>
            </a:extLst>
          </p:cNvPr>
          <p:cNvSpPr>
            <a:spLocks noGrp="1"/>
          </p:cNvSpPr>
          <p:nvPr>
            <p:ph type="body" sz="quarter" idx="10"/>
          </p:nvPr>
        </p:nvSpPr>
        <p:spPr/>
        <p:txBody>
          <a:bodyPr/>
          <a:lstStyle/>
          <a:p>
            <a:r>
              <a:rPr lang="en-US"/>
              <a:t>Calculation: harassment</a:t>
            </a:r>
            <a:endParaRPr lang="en-NL"/>
          </a:p>
        </p:txBody>
      </p:sp>
      <p:graphicFrame>
        <p:nvGraphicFramePr>
          <p:cNvPr id="7" name="Table 6">
            <a:extLst>
              <a:ext uri="{FF2B5EF4-FFF2-40B4-BE49-F238E27FC236}">
                <a16:creationId xmlns:a16="http://schemas.microsoft.com/office/drawing/2014/main" id="{A1DA8EA9-850E-48B9-9835-079C5C2E50E0}"/>
              </a:ext>
            </a:extLst>
          </p:cNvPr>
          <p:cNvGraphicFramePr>
            <a:graphicFrameLocks noGrp="1"/>
          </p:cNvGraphicFramePr>
          <p:nvPr>
            <p:extLst>
              <p:ext uri="{D42A27DB-BD31-4B8C-83A1-F6EECF244321}">
                <p14:modId xmlns:p14="http://schemas.microsoft.com/office/powerpoint/2010/main" val="3460430120"/>
              </p:ext>
            </p:extLst>
          </p:nvPr>
        </p:nvGraphicFramePr>
        <p:xfrm>
          <a:off x="4120560" y="1399495"/>
          <a:ext cx="4756742" cy="4351342"/>
        </p:xfrm>
        <a:graphic>
          <a:graphicData uri="http://schemas.openxmlformats.org/drawingml/2006/table">
            <a:tbl>
              <a:tblPr/>
              <a:tblGrid>
                <a:gridCol w="2186179">
                  <a:extLst>
                    <a:ext uri="{9D8B030D-6E8A-4147-A177-3AD203B41FA5}">
                      <a16:colId xmlns:a16="http://schemas.microsoft.com/office/drawing/2014/main" val="4093537664"/>
                    </a:ext>
                  </a:extLst>
                </a:gridCol>
                <a:gridCol w="2570563">
                  <a:extLst>
                    <a:ext uri="{9D8B030D-6E8A-4147-A177-3AD203B41FA5}">
                      <a16:colId xmlns:a16="http://schemas.microsoft.com/office/drawing/2014/main" val="1716004055"/>
                    </a:ext>
                  </a:extLst>
                </a:gridCol>
              </a:tblGrid>
              <a:tr h="189189">
                <a:tc>
                  <a:txBody>
                    <a:bodyPr/>
                    <a:lstStyle/>
                    <a:p>
                      <a:pPr algn="l" fontAlgn="b"/>
                      <a:r>
                        <a:rPr lang="nl-NL" sz="1000" b="1" i="0" u="none" strike="noStrike" err="1">
                          <a:solidFill>
                            <a:srgbClr val="FFFFFF"/>
                          </a:solidFill>
                          <a:effectLst/>
                          <a:latin typeface="Calibri" panose="020F0502020204030204" pitchFamily="34" charset="0"/>
                        </a:rPr>
                        <a:t>Harassment</a:t>
                      </a:r>
                      <a:endParaRPr lang="nl-NL" sz="1000" b="1" i="0" u="none" strike="noStrike">
                        <a:solidFill>
                          <a:srgbClr val="FFFFFF"/>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7D31"/>
                    </a:solidFill>
                  </a:tcPr>
                </a:tc>
                <a:tc>
                  <a:txBody>
                    <a:bodyPr/>
                    <a:lstStyle/>
                    <a:p>
                      <a:pPr algn="ctr" fontAlgn="b"/>
                      <a:r>
                        <a:rPr lang="nl-NL" sz="1000" b="1" i="0" u="none" strike="noStrike">
                          <a:solidFill>
                            <a:srgbClr val="FFFFFF"/>
                          </a:solidFill>
                          <a:effectLst/>
                          <a:latin typeface="Calibri" panose="020F0502020204030204" pitchFamily="34" charset="0"/>
                        </a:rPr>
                        <a:t>Jeans manufacturing</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256690007"/>
                  </a:ext>
                </a:extLst>
              </a:tr>
              <a:tr h="189189">
                <a:tc>
                  <a:txBody>
                    <a:bodyPr/>
                    <a:lstStyle/>
                    <a:p>
                      <a:pPr algn="l" fontAlgn="b"/>
                      <a:r>
                        <a:rPr lang="nl-NL" sz="1000" b="0" i="0" u="none" strike="noStrike">
                          <a:solidFill>
                            <a:srgbClr val="000000"/>
                          </a:solidFill>
                          <a:effectLst/>
                          <a:latin typeface="Calibri" panose="020F0502020204030204" pitchFamily="34" charset="0"/>
                        </a:rPr>
                        <a:t>Location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NL" sz="1000" b="0" i="0" u="none" strike="noStrike">
                          <a:solidFill>
                            <a:srgbClr val="000000"/>
                          </a:solidFill>
                          <a:effectLst/>
                          <a:latin typeface="Calibri" panose="020F0502020204030204" pitchFamily="34" charset="0"/>
                        </a:rPr>
                        <a:t>Bangladesh</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429221"/>
                  </a:ext>
                </a:extLst>
              </a:tr>
              <a:tr h="180180">
                <a:tc>
                  <a:txBody>
                    <a:bodyPr/>
                    <a:lstStyle/>
                    <a:p>
                      <a:pPr algn="l" fontAlgn="b"/>
                      <a:r>
                        <a:rPr lang="nl-NL" sz="1000" b="0" i="0" u="none" strike="noStrike">
                          <a:solidFill>
                            <a:srgbClr val="000000"/>
                          </a:solidFill>
                          <a:effectLst/>
                          <a:latin typeface="Calibri" panose="020F0502020204030204" pitchFamily="34" charset="0"/>
                        </a:rPr>
                        <a:t>Workers victims of harassment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nl-NL" sz="1000" b="0" i="0" u="none" strike="noStrike">
                          <a:solidFill>
                            <a:srgbClr val="000000"/>
                          </a:solidFill>
                          <a:effectLst/>
                          <a:latin typeface="Calibri" panose="020F0502020204030204" pitchFamily="34" charset="0"/>
                        </a:rPr>
                        <a:t>23% Non-physical harassment (non-sexual)</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04734252"/>
                  </a:ext>
                </a:extLst>
              </a:tr>
              <a:tr h="180180">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NL" sz="1000" b="0" i="0" u="none" strike="noStrike">
                          <a:solidFill>
                            <a:srgbClr val="000000"/>
                          </a:solidFill>
                          <a:effectLst/>
                          <a:latin typeface="Calibri" panose="020F0502020204030204" pitchFamily="34" charset="0"/>
                        </a:rPr>
                        <a:t>13% Physical harassment (non-sexual)</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60139883"/>
                  </a:ext>
                </a:extLst>
              </a:tr>
              <a:tr h="180180">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NL" sz="1000" b="0" i="0" u="none" strike="noStrike">
                          <a:solidFill>
                            <a:srgbClr val="000000"/>
                          </a:solidFill>
                          <a:effectLst/>
                          <a:latin typeface="Calibri" panose="020F0502020204030204" pitchFamily="34" charset="0"/>
                        </a:rPr>
                        <a:t>1% Non-</a:t>
                      </a:r>
                      <a:r>
                        <a:rPr lang="nl-NL" sz="1000" b="0" i="0" u="none" strike="noStrike" err="1">
                          <a:solidFill>
                            <a:srgbClr val="000000"/>
                          </a:solidFill>
                          <a:effectLst/>
                          <a:latin typeface="Calibri" panose="020F0502020204030204" pitchFamily="34" charset="0"/>
                        </a:rPr>
                        <a:t>physical</a:t>
                      </a:r>
                      <a:r>
                        <a:rPr lang="nl-NL" sz="1000" b="0" i="0" u="none" strike="noStrike">
                          <a:solidFill>
                            <a:srgbClr val="000000"/>
                          </a:solidFill>
                          <a:effectLst/>
                          <a:latin typeface="Calibri" panose="020F0502020204030204" pitchFamily="34" charset="0"/>
                        </a:rPr>
                        <a:t> </a:t>
                      </a:r>
                      <a:r>
                        <a:rPr lang="nl-NL" sz="1000" b="0" i="0" u="none" strike="noStrike" err="1">
                          <a:solidFill>
                            <a:srgbClr val="000000"/>
                          </a:solidFill>
                          <a:effectLst/>
                          <a:latin typeface="Calibri" panose="020F0502020204030204" pitchFamily="34" charset="0"/>
                        </a:rPr>
                        <a:t>sexual</a:t>
                      </a:r>
                      <a:r>
                        <a:rPr lang="nl-NL" sz="1000" b="0" i="0" u="none" strike="noStrike">
                          <a:solidFill>
                            <a:srgbClr val="000000"/>
                          </a:solidFill>
                          <a:effectLst/>
                          <a:latin typeface="Calibri" panose="020F0502020204030204" pitchFamily="34" charset="0"/>
                        </a:rPr>
                        <a:t> </a:t>
                      </a:r>
                      <a:r>
                        <a:rPr lang="nl-NL" sz="1000" b="0" i="0" u="none" strike="noStrike" err="1">
                          <a:solidFill>
                            <a:srgbClr val="000000"/>
                          </a:solidFill>
                          <a:effectLst/>
                          <a:latin typeface="Calibri" panose="020F0502020204030204" pitchFamily="34" charset="0"/>
                        </a:rPr>
                        <a:t>harassment</a:t>
                      </a:r>
                      <a:endParaRPr lang="nl-NL" sz="10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40676409"/>
                  </a:ext>
                </a:extLst>
              </a:tr>
              <a:tr h="180180">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25% Physical sexual harassment (non severe)</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34976128"/>
                  </a:ext>
                </a:extLst>
              </a:tr>
              <a:tr h="180180">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NL" sz="1000" b="0" i="0" u="none" strike="noStrike">
                          <a:solidFill>
                            <a:srgbClr val="000000"/>
                          </a:solidFill>
                          <a:effectLst/>
                          <a:latin typeface="Calibri" panose="020F0502020204030204" pitchFamily="34" charset="0"/>
                        </a:rPr>
                        <a:t>% victims/FTE</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6241555"/>
                  </a:ext>
                </a:extLst>
              </a:tr>
              <a:tr h="540539">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Based on field research and interviews with women workers in garment factories in Bangladesh. Source: War on Want.</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755089"/>
                  </a:ext>
                </a:extLst>
              </a:tr>
              <a:tr h="180180">
                <a:tc>
                  <a:txBody>
                    <a:bodyPr/>
                    <a:lstStyle/>
                    <a:p>
                      <a:pPr algn="l" fontAlgn="b"/>
                      <a:r>
                        <a:rPr lang="nl-NL" sz="1000" b="0" i="0" u="none" strike="noStrike">
                          <a:solidFill>
                            <a:srgbClr val="000000"/>
                          </a:solidFill>
                          <a:effectLst/>
                          <a:latin typeface="Calibri" panose="020F0502020204030204" pitchFamily="34" charset="0"/>
                        </a:rPr>
                        <a:t>Labour </a:t>
                      </a:r>
                      <a:r>
                        <a:rPr lang="nl-NL" sz="1000" b="0" i="0" u="none" strike="noStrike" err="1">
                          <a:solidFill>
                            <a:srgbClr val="000000"/>
                          </a:solidFill>
                          <a:effectLst/>
                          <a:latin typeface="Calibri" panose="020F0502020204030204" pitchFamily="34" charset="0"/>
                        </a:rPr>
                        <a:t>productivity</a:t>
                      </a:r>
                      <a:endParaRPr lang="nl-NL" sz="10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5,040</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32404904"/>
                  </a:ext>
                </a:extLst>
              </a:tr>
              <a:tr h="180180">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NL" sz="1000" b="0" i="0" u="none" strike="noStrike">
                          <a:solidFill>
                            <a:srgbClr val="000000"/>
                          </a:solidFill>
                          <a:effectLst/>
                          <a:latin typeface="Calibri" panose="020F0502020204030204" pitchFamily="34" charset="0"/>
                        </a:rPr>
                        <a:t>jeans/FTE/year</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46006976"/>
                  </a:ext>
                </a:extLst>
              </a:tr>
              <a:tr h="720718">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Based on literature research into the productivity of garment workers in Bangladesh. Source: Journal of Cleaner Production.</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66787"/>
                  </a:ext>
                </a:extLst>
              </a:tr>
              <a:tr h="180180">
                <a:tc>
                  <a:txBody>
                    <a:bodyPr/>
                    <a:lstStyle/>
                    <a:p>
                      <a:pPr algn="l" fontAlgn="b"/>
                      <a:r>
                        <a:rPr lang="nl-NL" sz="1000" b="0" i="0" u="none" strike="noStrike">
                          <a:solidFill>
                            <a:srgbClr val="000000"/>
                          </a:solidFill>
                          <a:effectLst/>
                          <a:latin typeface="Calibri" panose="020F0502020204030204" pitchFamily="34" charset="0"/>
                        </a:rPr>
                        <a:t>Monetization factor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9,856 - 31,640</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4222248"/>
                  </a:ext>
                </a:extLst>
              </a:tr>
              <a:tr h="900898">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True Price method: monetization ranges from non-physical (non-sexual) to physical sexual harassment and includes (psychological) treatment costs and both mental and physical health loss.</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9701472"/>
                  </a:ext>
                </a:extLst>
              </a:tr>
              <a:tr h="180180">
                <a:tc>
                  <a:txBody>
                    <a:bodyPr/>
                    <a:lstStyle/>
                    <a:p>
                      <a:pPr algn="l" fontAlgn="b"/>
                      <a:r>
                        <a:rPr lang="nl-NL" sz="1000" b="0" i="0" u="none" strike="noStrike">
                          <a:solidFill>
                            <a:srgbClr val="000000"/>
                          </a:solidFill>
                          <a:effectLst/>
                          <a:latin typeface="Calibri" panose="020F0502020204030204" pitchFamily="34" charset="0"/>
                        </a:rPr>
                        <a:t>True price gap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NL" sz="1000" b="0" i="0" u="none" strike="noStrike">
                          <a:solidFill>
                            <a:srgbClr val="000000"/>
                          </a:solidFill>
                          <a:effectLst/>
                          <a:latin typeface="Calibri" panose="020F0502020204030204" pitchFamily="34" charset="0"/>
                        </a:rPr>
                        <a:t>1.68</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19244153"/>
                  </a:ext>
                </a:extLst>
              </a:tr>
              <a:tr h="189189">
                <a:tc>
                  <a:txBody>
                    <a:bodyPr/>
                    <a:lstStyle/>
                    <a:p>
                      <a:pPr algn="l" fontAlgn="b"/>
                      <a:r>
                        <a:rPr lang="en-NL"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nl-NL" sz="1000" b="0" i="0" u="none" strike="noStrike" err="1">
                          <a:solidFill>
                            <a:srgbClr val="000000"/>
                          </a:solidFill>
                          <a:effectLst/>
                          <a:latin typeface="Calibri" panose="020F0502020204030204" pitchFamily="34" charset="0"/>
                        </a:rPr>
                        <a:t>eur</a:t>
                      </a:r>
                      <a:r>
                        <a:rPr lang="nl-NL" sz="1000" b="0" i="0" u="none" strike="noStrike">
                          <a:solidFill>
                            <a:srgbClr val="000000"/>
                          </a:solidFill>
                          <a:effectLst/>
                          <a:latin typeface="Calibri" panose="020F0502020204030204" pitchFamily="34" charset="0"/>
                        </a:rPr>
                        <a:t>/jeans</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271935"/>
                  </a:ext>
                </a:extLst>
              </a:tr>
            </a:tbl>
          </a:graphicData>
        </a:graphic>
      </p:graphicFrame>
    </p:spTree>
    <p:extLst>
      <p:ext uri="{BB962C8B-B14F-4D97-AF65-F5344CB8AC3E}">
        <p14:creationId xmlns:p14="http://schemas.microsoft.com/office/powerpoint/2010/main" val="2135710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8D41BA-8FD7-428E-B087-C18FD6022ECD}"/>
              </a:ext>
            </a:extLst>
          </p:cNvPr>
          <p:cNvSpPr>
            <a:spLocks noGrp="1"/>
          </p:cNvSpPr>
          <p:nvPr>
            <p:ph type="body" sz="quarter" idx="10"/>
          </p:nvPr>
        </p:nvSpPr>
        <p:spPr/>
        <p:txBody>
          <a:bodyPr/>
          <a:lstStyle/>
          <a:p>
            <a:r>
              <a:rPr lang="en-GB"/>
              <a:t>Calculation: social engagement intervention</a:t>
            </a:r>
          </a:p>
        </p:txBody>
      </p:sp>
      <p:graphicFrame>
        <p:nvGraphicFramePr>
          <p:cNvPr id="9" name="Table 8">
            <a:extLst>
              <a:ext uri="{FF2B5EF4-FFF2-40B4-BE49-F238E27FC236}">
                <a16:creationId xmlns:a16="http://schemas.microsoft.com/office/drawing/2014/main" id="{27A49CA7-8256-4E7B-B479-3B003BAE81F5}"/>
              </a:ext>
            </a:extLst>
          </p:cNvPr>
          <p:cNvGraphicFramePr>
            <a:graphicFrameLocks noGrp="1"/>
          </p:cNvGraphicFramePr>
          <p:nvPr>
            <p:extLst>
              <p:ext uri="{D42A27DB-BD31-4B8C-83A1-F6EECF244321}">
                <p14:modId xmlns:p14="http://schemas.microsoft.com/office/powerpoint/2010/main" val="4007313113"/>
              </p:ext>
            </p:extLst>
          </p:nvPr>
        </p:nvGraphicFramePr>
        <p:xfrm>
          <a:off x="3541042" y="1313635"/>
          <a:ext cx="6235418" cy="4351338"/>
        </p:xfrm>
        <a:graphic>
          <a:graphicData uri="http://schemas.openxmlformats.org/drawingml/2006/table">
            <a:tbl>
              <a:tblPr/>
              <a:tblGrid>
                <a:gridCol w="2191553">
                  <a:extLst>
                    <a:ext uri="{9D8B030D-6E8A-4147-A177-3AD203B41FA5}">
                      <a16:colId xmlns:a16="http://schemas.microsoft.com/office/drawing/2014/main" val="417476198"/>
                    </a:ext>
                  </a:extLst>
                </a:gridCol>
                <a:gridCol w="981695">
                  <a:extLst>
                    <a:ext uri="{9D8B030D-6E8A-4147-A177-3AD203B41FA5}">
                      <a16:colId xmlns:a16="http://schemas.microsoft.com/office/drawing/2014/main" val="3213846887"/>
                    </a:ext>
                  </a:extLst>
                </a:gridCol>
                <a:gridCol w="1981404">
                  <a:extLst>
                    <a:ext uri="{9D8B030D-6E8A-4147-A177-3AD203B41FA5}">
                      <a16:colId xmlns:a16="http://schemas.microsoft.com/office/drawing/2014/main" val="3630342623"/>
                    </a:ext>
                  </a:extLst>
                </a:gridCol>
                <a:gridCol w="1080766">
                  <a:extLst>
                    <a:ext uri="{9D8B030D-6E8A-4147-A177-3AD203B41FA5}">
                      <a16:colId xmlns:a16="http://schemas.microsoft.com/office/drawing/2014/main" val="3390702654"/>
                    </a:ext>
                  </a:extLst>
                </a:gridCol>
              </a:tblGrid>
              <a:tr h="174271">
                <a:tc gridSpan="4">
                  <a:txBody>
                    <a:bodyPr/>
                    <a:lstStyle/>
                    <a:p>
                      <a:pPr algn="ctr" fontAlgn="b"/>
                      <a:r>
                        <a:rPr lang="en-GB" sz="1000" b="1" i="0" u="none" strike="noStrike">
                          <a:solidFill>
                            <a:srgbClr val="FFFFFF"/>
                          </a:solidFill>
                          <a:effectLst/>
                          <a:latin typeface="Calibri" panose="020F0502020204030204" pitchFamily="34" charset="0"/>
                        </a:rPr>
                        <a:t>Social engagement in value chain</a:t>
                      </a:r>
                    </a:p>
                  </a:txBody>
                  <a:tcPr marL="7261" marR="7261" marT="7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GB"/>
                    </a:p>
                  </a:txBody>
                  <a:tcPr>
                    <a:lnL w="6350" cap="flat" cmpd="sng" algn="ctr">
                      <a:solidFill>
                        <a:srgbClr val="000000"/>
                      </a:solidFill>
                      <a:prstDash val="solid"/>
                      <a:round/>
                      <a:headEnd type="none" w="med" len="med"/>
                      <a:tailEnd type="none" w="med" len="med"/>
                    </a:ln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875913095"/>
                  </a:ext>
                </a:extLst>
              </a:tr>
              <a:tr h="1216269">
                <a:tc gridSpan="2">
                  <a:txBody>
                    <a:bodyPr/>
                    <a:lstStyle/>
                    <a:p>
                      <a:pPr marL="0" algn="ctr" defTabSz="457200" rtl="0" eaLnBrk="1" fontAlgn="ctr" latinLnBrk="0" hangingPunct="1"/>
                      <a:r>
                        <a:rPr lang="en-US" sz="1000" b="0" i="0" u="none" strike="noStrike" kern="1200">
                          <a:solidFill>
                            <a:srgbClr val="000000"/>
                          </a:solidFill>
                          <a:effectLst/>
                          <a:latin typeface="Calibri" panose="020F0502020204030204" pitchFamily="34" charset="0"/>
                          <a:ea typeface="+mn-ea"/>
                          <a:cs typeface="+mn-cs"/>
                        </a:rPr>
                        <a:t>Increasing community capacity in South India to prevent bonded labor and taking action against laborers that are currently victims of bonded labor. When 95% of bonded laborers can be reached and work without characteristics of bonded labor, reduction of external costs amount to approximately €5 billion. </a:t>
                      </a:r>
                    </a:p>
                  </a:txBody>
                  <a:tcPr marL="36000" marR="36000" marT="7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6350" cap="flat" cmpd="sng" algn="ctr">
                      <a:solidFill>
                        <a:srgbClr val="000000"/>
                      </a:solidFill>
                      <a:prstDash val="solid"/>
                      <a:round/>
                      <a:headEnd type="none" w="med" len="med"/>
                      <a:tailEnd type="none" w="med" len="med"/>
                    </a:lnL>
                  </a:tcPr>
                </a:tc>
                <a:tc gridSpan="2">
                  <a:txBody>
                    <a:bodyPr/>
                    <a:lstStyle/>
                    <a:p>
                      <a:pPr algn="ctr" fontAlgn="ctr"/>
                      <a:r>
                        <a:rPr lang="en-US" sz="1000" b="0" i="0" u="none" strike="noStrike">
                          <a:solidFill>
                            <a:srgbClr val="000000"/>
                          </a:solidFill>
                          <a:effectLst/>
                          <a:latin typeface="Calibri" panose="020F0502020204030204" pitchFamily="34" charset="0"/>
                        </a:rPr>
                        <a:t>Moving towards paying living income and wages throughout the value chain of jeans can alleviate many workers in cotton cultivation, denim textile production and jeans manufacturing out of poverty.</a:t>
                      </a:r>
                    </a:p>
                  </a:txBody>
                  <a:tcPr marL="36000" marR="36000" marT="7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887302772"/>
                  </a:ext>
                </a:extLst>
              </a:tr>
              <a:tr h="726131">
                <a:tc>
                  <a:txBody>
                    <a:bodyPr/>
                    <a:lstStyle/>
                    <a:p>
                      <a:pPr algn="l" fontAlgn="ctr"/>
                      <a:r>
                        <a:rPr lang="en-US" sz="1000" b="0" i="0" u="none" strike="noStrike">
                          <a:solidFill>
                            <a:srgbClr val="000000"/>
                          </a:solidFill>
                          <a:effectLst/>
                          <a:latin typeface="Calibri" panose="020F0502020204030204" pitchFamily="34" charset="0"/>
                        </a:rPr>
                        <a:t>Bonded labor true price gap before intervention</a:t>
                      </a:r>
                    </a:p>
                  </a:txBody>
                  <a:tcPr marL="36000" marR="36000" marT="7261" marB="0" anchor="ctr">
                    <a:lnL w="6350" cap="flat" cmpd="sng" algn="ctr">
                      <a:solidFill>
                        <a:srgbClr val="000000"/>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000" b="0" i="0" u="none" strike="noStrike" kern="1200">
                          <a:solidFill>
                            <a:srgbClr val="000000"/>
                          </a:solidFill>
                          <a:effectLst/>
                          <a:latin typeface="Calibri" panose="020F0502020204030204" pitchFamily="34" charset="0"/>
                          <a:ea typeface="+mn-ea"/>
                          <a:cs typeface="+mn-cs"/>
                        </a:rPr>
                        <a:t>10.83 </a:t>
                      </a:r>
                      <a:r>
                        <a:rPr lang="en-GB" sz="1000" b="0" i="0" u="none" strike="noStrike" kern="1200" err="1">
                          <a:solidFill>
                            <a:srgbClr val="000000"/>
                          </a:solidFill>
                          <a:effectLst/>
                          <a:latin typeface="Calibri" panose="020F0502020204030204" pitchFamily="34" charset="0"/>
                          <a:ea typeface="+mn-ea"/>
                          <a:cs typeface="+mn-cs"/>
                        </a:rPr>
                        <a:t>eur</a:t>
                      </a:r>
                      <a:r>
                        <a:rPr lang="en-GB" sz="1000" b="0" i="0" u="none" strike="noStrike" kern="1200">
                          <a:solidFill>
                            <a:srgbClr val="000000"/>
                          </a:solidFill>
                          <a:effectLst/>
                          <a:latin typeface="Calibri" panose="020F0502020204030204" pitchFamily="34" charset="0"/>
                          <a:ea typeface="+mn-ea"/>
                          <a:cs typeface="+mn-cs"/>
                        </a:rPr>
                        <a:t>/jeans</a:t>
                      </a:r>
                    </a:p>
                  </a:txBody>
                  <a:tcPr marL="36000" marR="36000" marT="7261" marB="0" anchor="ctr">
                    <a:lnL>
                      <a:noFill/>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Calibri" panose="020F0502020204030204" pitchFamily="34" charset="0"/>
                        </a:rPr>
                        <a:t>Insufficient income and wages and social security true price gap before intervention</a:t>
                      </a:r>
                    </a:p>
                  </a:txBody>
                  <a:tcPr marL="36000" marR="36000" marT="7261" marB="0" anchor="ctr">
                    <a:lnL w="6350" cap="flat" cmpd="sng" algn="ctr">
                      <a:solidFill>
                        <a:srgbClr val="000000"/>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Calibri" panose="020F0502020204030204" pitchFamily="34" charset="0"/>
                        </a:rPr>
                        <a:t>2.96 </a:t>
                      </a:r>
                      <a:r>
                        <a:rPr lang="en-GB" sz="1000" b="0" i="0" u="none" strike="noStrike" err="1">
                          <a:solidFill>
                            <a:srgbClr val="000000"/>
                          </a:solidFill>
                          <a:effectLst/>
                          <a:latin typeface="Calibri" panose="020F0502020204030204" pitchFamily="34" charset="0"/>
                        </a:rPr>
                        <a:t>eur</a:t>
                      </a:r>
                      <a:r>
                        <a:rPr lang="en-GB" sz="1000" b="0" i="0" u="none" strike="noStrike">
                          <a:solidFill>
                            <a:srgbClr val="000000"/>
                          </a:solidFill>
                          <a:effectLst/>
                          <a:latin typeface="Calibri" panose="020F0502020204030204" pitchFamily="34" charset="0"/>
                        </a:rPr>
                        <a:t>/jeans</a:t>
                      </a:r>
                    </a:p>
                  </a:txBody>
                  <a:tcPr marL="36000" marR="36000" marT="7261" marB="0" anchor="ctr">
                    <a:lnL>
                      <a:noFill/>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7484324"/>
                  </a:ext>
                </a:extLst>
              </a:tr>
              <a:tr h="1009322">
                <a:tc>
                  <a:txBody>
                    <a:bodyPr/>
                    <a:lstStyle/>
                    <a:p>
                      <a:pPr algn="l" fontAlgn="ctr"/>
                      <a:r>
                        <a:rPr lang="en-US" sz="1000" b="0" i="0" u="none" strike="noStrike">
                          <a:solidFill>
                            <a:srgbClr val="000000"/>
                          </a:solidFill>
                          <a:effectLst/>
                          <a:latin typeface="Calibri" panose="020F0502020204030204" pitchFamily="34" charset="0"/>
                        </a:rPr>
                        <a:t>Bonded labor true price gap after intervention (95% reduction in forced laborers)</a:t>
                      </a:r>
                    </a:p>
                  </a:txBody>
                  <a:tcPr marL="36000" marR="36000" marT="72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000" b="0" i="0" u="none" strike="noStrike" kern="1200">
                          <a:solidFill>
                            <a:srgbClr val="000000"/>
                          </a:solidFill>
                          <a:effectLst/>
                          <a:latin typeface="Calibri" panose="020F0502020204030204" pitchFamily="34" charset="0"/>
                          <a:ea typeface="+mn-ea"/>
                          <a:cs typeface="+mn-cs"/>
                        </a:rPr>
                        <a:t>0.54 </a:t>
                      </a:r>
                      <a:r>
                        <a:rPr lang="en-GB" sz="1000" b="0" i="0" u="none" strike="noStrike" kern="1200" err="1">
                          <a:solidFill>
                            <a:srgbClr val="000000"/>
                          </a:solidFill>
                          <a:effectLst/>
                          <a:latin typeface="Calibri" panose="020F0502020204030204" pitchFamily="34" charset="0"/>
                          <a:ea typeface="+mn-ea"/>
                          <a:cs typeface="+mn-cs"/>
                        </a:rPr>
                        <a:t>eur</a:t>
                      </a:r>
                      <a:r>
                        <a:rPr lang="en-GB" sz="1000" b="0" i="0" u="none" strike="noStrike" kern="1200">
                          <a:solidFill>
                            <a:srgbClr val="000000"/>
                          </a:solidFill>
                          <a:effectLst/>
                          <a:latin typeface="Calibri" panose="020F0502020204030204" pitchFamily="34" charset="0"/>
                          <a:ea typeface="+mn-ea"/>
                          <a:cs typeface="+mn-cs"/>
                        </a:rPr>
                        <a:t>/jeans</a:t>
                      </a:r>
                    </a:p>
                  </a:txBody>
                  <a:tcPr marL="36000" marR="36000" marT="72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Calibri" panose="020F0502020204030204" pitchFamily="34" charset="0"/>
                        </a:rPr>
                        <a:t>Insufficient income and wages and social security true price gap after intervention (full mitigation of underpayment)</a:t>
                      </a:r>
                    </a:p>
                  </a:txBody>
                  <a:tcPr marL="36000" marR="36000" marT="72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Calibri" panose="020F0502020204030204" pitchFamily="34" charset="0"/>
                        </a:rPr>
                        <a:t>0.00 </a:t>
                      </a:r>
                      <a:r>
                        <a:rPr lang="en-GB" sz="1000" b="0" i="0" u="none" strike="noStrike" err="1">
                          <a:solidFill>
                            <a:srgbClr val="000000"/>
                          </a:solidFill>
                          <a:effectLst/>
                          <a:latin typeface="Calibri" panose="020F0502020204030204" pitchFamily="34" charset="0"/>
                        </a:rPr>
                        <a:t>eur</a:t>
                      </a:r>
                      <a:r>
                        <a:rPr lang="en-GB" sz="1000" b="0" i="0" u="none" strike="noStrike">
                          <a:solidFill>
                            <a:srgbClr val="000000"/>
                          </a:solidFill>
                          <a:effectLst/>
                          <a:latin typeface="Calibri" panose="020F0502020204030204" pitchFamily="34" charset="0"/>
                        </a:rPr>
                        <a:t>/jeans</a:t>
                      </a:r>
                    </a:p>
                  </a:txBody>
                  <a:tcPr marL="36000" marR="36000" marT="72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7879097"/>
                  </a:ext>
                </a:extLst>
              </a:tr>
              <a:tr h="662594">
                <a:tc>
                  <a:txBody>
                    <a:bodyPr/>
                    <a:lstStyle/>
                    <a:p>
                      <a:pPr algn="l" fontAlgn="ctr"/>
                      <a:r>
                        <a:rPr lang="en-GB" sz="1000" b="0" i="0" u="none" strike="noStrike">
                          <a:solidFill>
                            <a:srgbClr val="000000"/>
                          </a:solidFill>
                          <a:effectLst/>
                          <a:latin typeface="Calibri" panose="020F0502020204030204" pitchFamily="34" charset="0"/>
                        </a:rPr>
                        <a:t>Jeans production in Bangladesh</a:t>
                      </a:r>
                    </a:p>
                  </a:txBody>
                  <a:tcPr marL="36000" marR="36000" marT="72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Calibri" panose="020F0502020204030204" pitchFamily="34" charset="0"/>
                        </a:rPr>
                        <a:t>485,826,000 jeans/year </a:t>
                      </a:r>
                    </a:p>
                  </a:txBody>
                  <a:tcPr marL="36000" marR="36000" marT="72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000" b="0" i="0" u="none" strike="noStrike">
                          <a:solidFill>
                            <a:srgbClr val="000000"/>
                          </a:solidFill>
                          <a:effectLst/>
                          <a:latin typeface="Calibri" panose="020F0502020204030204" pitchFamily="34" charset="0"/>
                        </a:rPr>
                        <a:t>Jeans production in Bangladesh</a:t>
                      </a:r>
                    </a:p>
                  </a:txBody>
                  <a:tcPr marL="36000" marR="36000" marT="72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Calibri" panose="020F0502020204030204" pitchFamily="34" charset="0"/>
                        </a:rPr>
                        <a:t>485,826,000 jeans/year </a:t>
                      </a:r>
                    </a:p>
                  </a:txBody>
                  <a:tcPr marL="36000" marR="36000" marT="72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0991410"/>
                  </a:ext>
                </a:extLst>
              </a:tr>
              <a:tr h="562751">
                <a:tc>
                  <a:txBody>
                    <a:bodyPr/>
                    <a:lstStyle/>
                    <a:p>
                      <a:pPr algn="l" fontAlgn="ctr"/>
                      <a:r>
                        <a:rPr lang="en-US" sz="1000" b="0" i="0" u="none" strike="noStrike">
                          <a:solidFill>
                            <a:srgbClr val="000000"/>
                          </a:solidFill>
                          <a:effectLst/>
                          <a:latin typeface="Calibri" panose="020F0502020204030204" pitchFamily="34" charset="0"/>
                        </a:rPr>
                        <a:t>Decline in true price gap by reducing the number of forced labourers</a:t>
                      </a:r>
                    </a:p>
                  </a:txBody>
                  <a:tcPr marL="36000" marR="36000" marT="72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Calibri" panose="020F0502020204030204" pitchFamily="34" charset="0"/>
                        </a:rPr>
                        <a:t>5,000,000,000 </a:t>
                      </a:r>
                      <a:r>
                        <a:rPr lang="en-GB" sz="1000" b="0" i="0" u="none" strike="noStrike" err="1">
                          <a:solidFill>
                            <a:srgbClr val="000000"/>
                          </a:solidFill>
                          <a:effectLst/>
                          <a:latin typeface="Calibri" panose="020F0502020204030204" pitchFamily="34" charset="0"/>
                        </a:rPr>
                        <a:t>eur</a:t>
                      </a:r>
                      <a:r>
                        <a:rPr lang="en-GB" sz="1000" b="0" i="0" u="none" strike="noStrike">
                          <a:solidFill>
                            <a:srgbClr val="000000"/>
                          </a:solidFill>
                          <a:effectLst/>
                          <a:latin typeface="Calibri" panose="020F0502020204030204" pitchFamily="34" charset="0"/>
                        </a:rPr>
                        <a:t> </a:t>
                      </a:r>
                    </a:p>
                  </a:txBody>
                  <a:tcPr marL="36000" marR="36000" marT="72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Calibri" panose="020F0502020204030204" pitchFamily="34" charset="0"/>
                        </a:rPr>
                        <a:t>Decline in true price gap by increasing wages towards living wage</a:t>
                      </a:r>
                    </a:p>
                  </a:txBody>
                  <a:tcPr marL="36000" marR="36000" marT="72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Calibri" panose="020F0502020204030204" pitchFamily="34" charset="0"/>
                        </a:rPr>
                        <a:t>1,400,000,000 </a:t>
                      </a:r>
                      <a:r>
                        <a:rPr lang="en-GB" sz="1000" b="0" i="0" u="none" strike="noStrike" err="1">
                          <a:solidFill>
                            <a:srgbClr val="000000"/>
                          </a:solidFill>
                          <a:effectLst/>
                          <a:latin typeface="Calibri" panose="020F0502020204030204" pitchFamily="34" charset="0"/>
                        </a:rPr>
                        <a:t>eur</a:t>
                      </a:r>
                      <a:r>
                        <a:rPr lang="en-GB" sz="1000" b="0" i="0" u="none" strike="noStrike">
                          <a:solidFill>
                            <a:srgbClr val="000000"/>
                          </a:solidFill>
                          <a:effectLst/>
                          <a:latin typeface="Calibri" panose="020F0502020204030204" pitchFamily="34" charset="0"/>
                        </a:rPr>
                        <a:t> </a:t>
                      </a:r>
                    </a:p>
                  </a:txBody>
                  <a:tcPr marL="36000" marR="36000" marT="72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980783"/>
                  </a:ext>
                </a:extLst>
              </a:tr>
            </a:tbl>
          </a:graphicData>
        </a:graphic>
      </p:graphicFrame>
    </p:spTree>
    <p:extLst>
      <p:ext uri="{BB962C8B-B14F-4D97-AF65-F5344CB8AC3E}">
        <p14:creationId xmlns:p14="http://schemas.microsoft.com/office/powerpoint/2010/main" val="2551281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99D8E1B-4539-4CF7-A107-88447199FEE5}"/>
              </a:ext>
            </a:extLst>
          </p:cNvPr>
          <p:cNvGrpSpPr/>
          <p:nvPr/>
        </p:nvGrpSpPr>
        <p:grpSpPr>
          <a:xfrm>
            <a:off x="2581122" y="1673382"/>
            <a:ext cx="7313842" cy="3498793"/>
            <a:chOff x="2581122" y="1673382"/>
            <a:chExt cx="7313842" cy="3498793"/>
          </a:xfrm>
        </p:grpSpPr>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6C883BF0-B2F4-4C08-A0DD-D7E1CC23A409}"/>
                    </a:ext>
                  </a:extLst>
                </p:cNvPr>
                <p:cNvGraphicFramePr/>
                <p:nvPr>
                  <p:extLst>
                    <p:ext uri="{D42A27DB-BD31-4B8C-83A1-F6EECF244321}">
                      <p14:modId xmlns:p14="http://schemas.microsoft.com/office/powerpoint/2010/main" val="368173795"/>
                    </p:ext>
                  </p:extLst>
                </p:nvPr>
              </p:nvGraphicFramePr>
              <p:xfrm>
                <a:off x="2581122" y="1970994"/>
                <a:ext cx="7313842" cy="291601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a:extLst>
                    <a:ext uri="{FF2B5EF4-FFF2-40B4-BE49-F238E27FC236}">
                      <a16:creationId xmlns:a16="http://schemas.microsoft.com/office/drawing/2014/main" id="{6C883BF0-B2F4-4C08-A0DD-D7E1CC23A409}"/>
                    </a:ext>
                  </a:extLst>
                </p:cNvPr>
                <p:cNvPicPr>
                  <a:picLocks noGrp="1" noRot="1" noChangeAspect="1" noMove="1" noResize="1" noEditPoints="1" noAdjustHandles="1" noChangeArrowheads="1" noChangeShapeType="1"/>
                </p:cNvPicPr>
                <p:nvPr/>
              </p:nvPicPr>
              <p:blipFill>
                <a:blip r:embed="rId3"/>
                <a:stretch>
                  <a:fillRect/>
                </a:stretch>
              </p:blipFill>
              <p:spPr>
                <a:xfrm>
                  <a:off x="2581122" y="1970994"/>
                  <a:ext cx="7313842" cy="2916012"/>
                </a:xfrm>
                <a:prstGeom prst="rect">
                  <a:avLst/>
                </a:prstGeom>
              </p:spPr>
            </p:pic>
          </mc:Fallback>
        </mc:AlternateContent>
        <p:sp>
          <p:nvSpPr>
            <p:cNvPr id="7" name="Rectangle 6">
              <a:extLst>
                <a:ext uri="{FF2B5EF4-FFF2-40B4-BE49-F238E27FC236}">
                  <a16:creationId xmlns:a16="http://schemas.microsoft.com/office/drawing/2014/main" id="{A43E66B7-5E0A-4653-95A7-69B913F32B09}"/>
                </a:ext>
              </a:extLst>
            </p:cNvPr>
            <p:cNvSpPr/>
            <p:nvPr/>
          </p:nvSpPr>
          <p:spPr>
            <a:xfrm>
              <a:off x="3262960" y="2287444"/>
              <a:ext cx="748800" cy="2305987"/>
            </a:xfrm>
            <a:prstGeom prst="rect">
              <a:avLst/>
            </a:prstGeom>
            <a:solidFill>
              <a:srgbClr val="C00000"/>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8" name="Rectangle 7">
              <a:extLst>
                <a:ext uri="{FF2B5EF4-FFF2-40B4-BE49-F238E27FC236}">
                  <a16:creationId xmlns:a16="http://schemas.microsoft.com/office/drawing/2014/main" id="{DB068D23-B309-4EDE-B939-85AC84CCDFA0}"/>
                </a:ext>
              </a:extLst>
            </p:cNvPr>
            <p:cNvSpPr/>
            <p:nvPr/>
          </p:nvSpPr>
          <p:spPr>
            <a:xfrm>
              <a:off x="3262961" y="3830231"/>
              <a:ext cx="748799" cy="763200"/>
            </a:xfrm>
            <a:prstGeom prst="rect">
              <a:avLst/>
            </a:prstGeom>
            <a:solidFill>
              <a:srgbClr val="46863E"/>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9" name="TextBox 8">
              <a:extLst>
                <a:ext uri="{FF2B5EF4-FFF2-40B4-BE49-F238E27FC236}">
                  <a16:creationId xmlns:a16="http://schemas.microsoft.com/office/drawing/2014/main" id="{7BAC4515-F5CD-4FDD-908F-08FA4FCD9894}"/>
                </a:ext>
              </a:extLst>
            </p:cNvPr>
            <p:cNvSpPr txBox="1"/>
            <p:nvPr/>
          </p:nvSpPr>
          <p:spPr>
            <a:xfrm>
              <a:off x="3396812" y="4104862"/>
              <a:ext cx="498852" cy="369332"/>
            </a:xfrm>
            <a:prstGeom prst="rect">
              <a:avLst/>
            </a:prstGeom>
            <a:noFill/>
            <a:ln>
              <a:noFill/>
            </a:ln>
          </p:spPr>
          <p:txBody>
            <a:bodyPr wrap="square" rtlCol="0">
              <a:spAutoFit/>
            </a:bodyPr>
            <a:lstStyle/>
            <a:p>
              <a:pPr algn="ctr"/>
              <a:r>
                <a:rPr lang="nl-NL" sz="900">
                  <a:solidFill>
                    <a:schemeClr val="bg1"/>
                  </a:solidFill>
                  <a:latin typeface="Calibri Light" panose="020F0302020204030204" pitchFamily="34" charset="0"/>
                  <a:cs typeface="Calibri Light" panose="020F0302020204030204" pitchFamily="34" charset="0"/>
                </a:rPr>
                <a:t>€ 10.90</a:t>
              </a:r>
            </a:p>
          </p:txBody>
        </p:sp>
        <p:sp>
          <p:nvSpPr>
            <p:cNvPr id="10" name="TextBox 9">
              <a:extLst>
                <a:ext uri="{FF2B5EF4-FFF2-40B4-BE49-F238E27FC236}">
                  <a16:creationId xmlns:a16="http://schemas.microsoft.com/office/drawing/2014/main" id="{FA1D7C60-FE6F-4CBF-95CE-838FF1249E3E}"/>
                </a:ext>
              </a:extLst>
            </p:cNvPr>
            <p:cNvSpPr txBox="1"/>
            <p:nvPr/>
          </p:nvSpPr>
          <p:spPr>
            <a:xfrm>
              <a:off x="3364892" y="2993041"/>
              <a:ext cx="562692" cy="230832"/>
            </a:xfrm>
            <a:prstGeom prst="rect">
              <a:avLst/>
            </a:prstGeom>
            <a:noFill/>
            <a:ln>
              <a:noFill/>
            </a:ln>
          </p:spPr>
          <p:txBody>
            <a:bodyPr wrap="square" rtlCol="0">
              <a:spAutoFit/>
            </a:bodyPr>
            <a:lstStyle/>
            <a:p>
              <a:pPr algn="ctr"/>
              <a:r>
                <a:rPr lang="nl-NL" sz="900">
                  <a:solidFill>
                    <a:schemeClr val="bg1"/>
                  </a:solidFill>
                  <a:latin typeface="Calibri Light" panose="020F0302020204030204" pitchFamily="34" charset="0"/>
                  <a:cs typeface="Calibri Light" panose="020F0302020204030204" pitchFamily="34" charset="0"/>
                </a:rPr>
                <a:t>€ 22.00</a:t>
              </a:r>
            </a:p>
          </p:txBody>
        </p:sp>
        <p:sp>
          <p:nvSpPr>
            <p:cNvPr id="11" name="Rectangle 10">
              <a:extLst>
                <a:ext uri="{FF2B5EF4-FFF2-40B4-BE49-F238E27FC236}">
                  <a16:creationId xmlns:a16="http://schemas.microsoft.com/office/drawing/2014/main" id="{3E69E205-1D39-4D5D-87C3-E9C6BDB87EE2}"/>
                </a:ext>
              </a:extLst>
            </p:cNvPr>
            <p:cNvSpPr/>
            <p:nvPr/>
          </p:nvSpPr>
          <p:spPr>
            <a:xfrm>
              <a:off x="4391820" y="2293794"/>
              <a:ext cx="748799" cy="58087"/>
            </a:xfrm>
            <a:prstGeom prst="rect">
              <a:avLst/>
            </a:prstGeom>
            <a:solidFill>
              <a:srgbClr val="46863E"/>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2" name="Rectangle 11">
              <a:extLst>
                <a:ext uri="{FF2B5EF4-FFF2-40B4-BE49-F238E27FC236}">
                  <a16:creationId xmlns:a16="http://schemas.microsoft.com/office/drawing/2014/main" id="{35DE254E-1310-4C61-A97E-0E9C59D240D7}"/>
                </a:ext>
              </a:extLst>
            </p:cNvPr>
            <p:cNvSpPr/>
            <p:nvPr/>
          </p:nvSpPr>
          <p:spPr>
            <a:xfrm>
              <a:off x="7755732" y="3264694"/>
              <a:ext cx="748799" cy="90487"/>
            </a:xfrm>
            <a:prstGeom prst="rect">
              <a:avLst/>
            </a:prstGeom>
            <a:solidFill>
              <a:srgbClr val="C00000"/>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3" name="Rectangle 12">
              <a:extLst>
                <a:ext uri="{FF2B5EF4-FFF2-40B4-BE49-F238E27FC236}">
                  <a16:creationId xmlns:a16="http://schemas.microsoft.com/office/drawing/2014/main" id="{F8888033-5360-46C4-B146-A11DD31F450C}"/>
                </a:ext>
              </a:extLst>
            </p:cNvPr>
            <p:cNvSpPr/>
            <p:nvPr/>
          </p:nvSpPr>
          <p:spPr>
            <a:xfrm>
              <a:off x="7755731" y="3305971"/>
              <a:ext cx="748799" cy="50400"/>
            </a:xfrm>
            <a:prstGeom prst="rect">
              <a:avLst/>
            </a:prstGeom>
            <a:solidFill>
              <a:srgbClr val="46863E"/>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4" name="Rectangle 13">
              <a:extLst>
                <a:ext uri="{FF2B5EF4-FFF2-40B4-BE49-F238E27FC236}">
                  <a16:creationId xmlns:a16="http://schemas.microsoft.com/office/drawing/2014/main" id="{5B974F79-F603-42A9-B8D8-CAAA07EF5B02}"/>
                </a:ext>
              </a:extLst>
            </p:cNvPr>
            <p:cNvSpPr/>
            <p:nvPr/>
          </p:nvSpPr>
          <p:spPr>
            <a:xfrm>
              <a:off x="8875712" y="3355181"/>
              <a:ext cx="748800" cy="1238250"/>
            </a:xfrm>
            <a:prstGeom prst="rect">
              <a:avLst/>
            </a:prstGeom>
            <a:solidFill>
              <a:srgbClr val="C00000"/>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5" name="Rectangle 14">
              <a:extLst>
                <a:ext uri="{FF2B5EF4-FFF2-40B4-BE49-F238E27FC236}">
                  <a16:creationId xmlns:a16="http://schemas.microsoft.com/office/drawing/2014/main" id="{4C178B54-7E14-4556-89DC-579AEDC29556}"/>
                </a:ext>
              </a:extLst>
            </p:cNvPr>
            <p:cNvSpPr/>
            <p:nvPr/>
          </p:nvSpPr>
          <p:spPr>
            <a:xfrm>
              <a:off x="8879566" y="3931031"/>
              <a:ext cx="748799" cy="662400"/>
            </a:xfrm>
            <a:prstGeom prst="rect">
              <a:avLst/>
            </a:prstGeom>
            <a:solidFill>
              <a:srgbClr val="46863E"/>
            </a:solid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endParaRPr lang="en-NL">
                <a:solidFill>
                  <a:schemeClr val="bg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6" name="TextBox 15">
              <a:extLst>
                <a:ext uri="{FF2B5EF4-FFF2-40B4-BE49-F238E27FC236}">
                  <a16:creationId xmlns:a16="http://schemas.microsoft.com/office/drawing/2014/main" id="{5CDD1DE4-673D-4F6B-B00B-658BFC3DAD9C}"/>
                </a:ext>
              </a:extLst>
            </p:cNvPr>
            <p:cNvSpPr txBox="1"/>
            <p:nvPr/>
          </p:nvSpPr>
          <p:spPr>
            <a:xfrm>
              <a:off x="9000686" y="4104862"/>
              <a:ext cx="498852" cy="230832"/>
            </a:xfrm>
            <a:prstGeom prst="rect">
              <a:avLst/>
            </a:prstGeom>
            <a:noFill/>
            <a:ln>
              <a:noFill/>
            </a:ln>
          </p:spPr>
          <p:txBody>
            <a:bodyPr wrap="square" rtlCol="0">
              <a:spAutoFit/>
            </a:bodyPr>
            <a:lstStyle/>
            <a:p>
              <a:pPr algn="ctr"/>
              <a:r>
                <a:rPr lang="nl-NL" sz="900">
                  <a:solidFill>
                    <a:schemeClr val="bg1"/>
                  </a:solidFill>
                  <a:latin typeface="Calibri Light" panose="020F0302020204030204" pitchFamily="34" charset="0"/>
                  <a:cs typeface="Calibri Light" panose="020F0302020204030204" pitchFamily="34" charset="0"/>
                </a:rPr>
                <a:t>€ 9.50</a:t>
              </a:r>
            </a:p>
          </p:txBody>
        </p:sp>
        <p:sp>
          <p:nvSpPr>
            <p:cNvPr id="17" name="TextBox 16">
              <a:extLst>
                <a:ext uri="{FF2B5EF4-FFF2-40B4-BE49-F238E27FC236}">
                  <a16:creationId xmlns:a16="http://schemas.microsoft.com/office/drawing/2014/main" id="{CD9E57DF-CD50-4FE0-A3B6-31AEEEC2A8DC}"/>
                </a:ext>
              </a:extLst>
            </p:cNvPr>
            <p:cNvSpPr txBox="1"/>
            <p:nvPr/>
          </p:nvSpPr>
          <p:spPr>
            <a:xfrm>
              <a:off x="8968766" y="3557878"/>
              <a:ext cx="562692" cy="230832"/>
            </a:xfrm>
            <a:prstGeom prst="rect">
              <a:avLst/>
            </a:prstGeom>
            <a:noFill/>
            <a:ln>
              <a:noFill/>
            </a:ln>
          </p:spPr>
          <p:txBody>
            <a:bodyPr wrap="square" rtlCol="0">
              <a:spAutoFit/>
            </a:bodyPr>
            <a:lstStyle/>
            <a:p>
              <a:pPr algn="ctr"/>
              <a:r>
                <a:rPr lang="nl-NL" sz="900">
                  <a:solidFill>
                    <a:schemeClr val="bg1"/>
                  </a:solidFill>
                  <a:latin typeface="Calibri Light" panose="020F0302020204030204" pitchFamily="34" charset="0"/>
                  <a:cs typeface="Calibri Light" panose="020F0302020204030204" pitchFamily="34" charset="0"/>
                </a:rPr>
                <a:t>€ 8.25</a:t>
              </a:r>
            </a:p>
          </p:txBody>
        </p:sp>
        <p:sp>
          <p:nvSpPr>
            <p:cNvPr id="18" name="TextBox 17">
              <a:extLst>
                <a:ext uri="{FF2B5EF4-FFF2-40B4-BE49-F238E27FC236}">
                  <a16:creationId xmlns:a16="http://schemas.microsoft.com/office/drawing/2014/main" id="{D1B75F56-8EE4-478B-8680-3662716C4DE2}"/>
                </a:ext>
              </a:extLst>
            </p:cNvPr>
            <p:cNvSpPr txBox="1"/>
            <p:nvPr/>
          </p:nvSpPr>
          <p:spPr>
            <a:xfrm>
              <a:off x="4484873" y="2318074"/>
              <a:ext cx="562692" cy="230832"/>
            </a:xfrm>
            <a:prstGeom prst="rect">
              <a:avLst/>
            </a:prstGeom>
            <a:noFill/>
            <a:ln>
              <a:noFill/>
            </a:ln>
          </p:spPr>
          <p:txBody>
            <a:bodyPr wrap="square" rtlCol="0">
              <a:spAutoFit/>
            </a:bodyPr>
            <a:lstStyle/>
            <a:p>
              <a:pPr algn="ctr"/>
              <a:r>
                <a:rPr lang="nl-NL" sz="900">
                  <a:solidFill>
                    <a:srgbClr val="46863E"/>
                  </a:solidFill>
                  <a:latin typeface="Calibri Light" panose="020F0302020204030204" pitchFamily="34" charset="0"/>
                  <a:cs typeface="Calibri Light" panose="020F0302020204030204" pitchFamily="34" charset="0"/>
                </a:rPr>
                <a:t>€ 0.70</a:t>
              </a:r>
            </a:p>
          </p:txBody>
        </p:sp>
        <p:sp>
          <p:nvSpPr>
            <p:cNvPr id="19" name="TextBox 18">
              <a:extLst>
                <a:ext uri="{FF2B5EF4-FFF2-40B4-BE49-F238E27FC236}">
                  <a16:creationId xmlns:a16="http://schemas.microsoft.com/office/drawing/2014/main" id="{24ED7563-B892-494A-8F60-FB72116217DC}"/>
                </a:ext>
              </a:extLst>
            </p:cNvPr>
            <p:cNvSpPr txBox="1"/>
            <p:nvPr/>
          </p:nvSpPr>
          <p:spPr>
            <a:xfrm>
              <a:off x="5604137" y="2576300"/>
              <a:ext cx="562692" cy="230832"/>
            </a:xfrm>
            <a:prstGeom prst="rect">
              <a:avLst/>
            </a:prstGeom>
            <a:noFill/>
            <a:ln>
              <a:noFill/>
            </a:ln>
          </p:spPr>
          <p:txBody>
            <a:bodyPr wrap="square" rtlCol="0">
              <a:spAutoFit/>
            </a:bodyPr>
            <a:lstStyle/>
            <a:p>
              <a:pPr algn="ctr"/>
              <a:r>
                <a:rPr lang="nl-NL" sz="900">
                  <a:solidFill>
                    <a:schemeClr val="bg1"/>
                  </a:solidFill>
                  <a:latin typeface="Calibri Light" panose="020F0302020204030204" pitchFamily="34" charset="0"/>
                  <a:cs typeface="Calibri Light" panose="020F0302020204030204" pitchFamily="34" charset="0"/>
                </a:rPr>
                <a:t>€ 10.30</a:t>
              </a:r>
            </a:p>
          </p:txBody>
        </p:sp>
        <p:sp>
          <p:nvSpPr>
            <p:cNvPr id="20" name="TextBox 19">
              <a:extLst>
                <a:ext uri="{FF2B5EF4-FFF2-40B4-BE49-F238E27FC236}">
                  <a16:creationId xmlns:a16="http://schemas.microsoft.com/office/drawing/2014/main" id="{81A2BC65-61C4-4F91-9CF4-61B9E4783FEB}"/>
                </a:ext>
              </a:extLst>
            </p:cNvPr>
            <p:cNvSpPr txBox="1"/>
            <p:nvPr/>
          </p:nvSpPr>
          <p:spPr>
            <a:xfrm>
              <a:off x="6721845" y="3046714"/>
              <a:ext cx="562692" cy="230832"/>
            </a:xfrm>
            <a:prstGeom prst="rect">
              <a:avLst/>
            </a:prstGeom>
            <a:noFill/>
            <a:ln>
              <a:noFill/>
            </a:ln>
          </p:spPr>
          <p:txBody>
            <a:bodyPr wrap="square" rtlCol="0">
              <a:spAutoFit/>
            </a:bodyPr>
            <a:lstStyle/>
            <a:p>
              <a:pPr algn="ctr"/>
              <a:r>
                <a:rPr lang="nl-NL" sz="900">
                  <a:solidFill>
                    <a:schemeClr val="bg1"/>
                  </a:solidFill>
                  <a:latin typeface="Calibri Light" panose="020F0302020204030204" pitchFamily="34" charset="0"/>
                  <a:cs typeface="Calibri Light" panose="020F0302020204030204" pitchFamily="34" charset="0"/>
                </a:rPr>
                <a:t>€ 2.95</a:t>
              </a:r>
            </a:p>
          </p:txBody>
        </p:sp>
        <p:sp>
          <p:nvSpPr>
            <p:cNvPr id="21" name="TextBox 20">
              <a:extLst>
                <a:ext uri="{FF2B5EF4-FFF2-40B4-BE49-F238E27FC236}">
                  <a16:creationId xmlns:a16="http://schemas.microsoft.com/office/drawing/2014/main" id="{625DC27C-C4B9-4572-A438-B50FD2675514}"/>
                </a:ext>
              </a:extLst>
            </p:cNvPr>
            <p:cNvSpPr txBox="1"/>
            <p:nvPr/>
          </p:nvSpPr>
          <p:spPr>
            <a:xfrm>
              <a:off x="7846083" y="3355181"/>
              <a:ext cx="562692" cy="230832"/>
            </a:xfrm>
            <a:prstGeom prst="rect">
              <a:avLst/>
            </a:prstGeom>
            <a:noFill/>
            <a:ln>
              <a:noFill/>
            </a:ln>
          </p:spPr>
          <p:txBody>
            <a:bodyPr wrap="square" rtlCol="0">
              <a:spAutoFit/>
            </a:bodyPr>
            <a:lstStyle/>
            <a:p>
              <a:pPr algn="ctr"/>
              <a:r>
                <a:rPr lang="nl-NL" sz="900">
                  <a:solidFill>
                    <a:srgbClr val="46863E"/>
                  </a:solidFill>
                  <a:latin typeface="Calibri Light" panose="020F0302020204030204" pitchFamily="34" charset="0"/>
                  <a:cs typeface="Calibri Light" panose="020F0302020204030204" pitchFamily="34" charset="0"/>
                </a:rPr>
                <a:t>€ 0.75</a:t>
              </a:r>
            </a:p>
          </p:txBody>
        </p:sp>
        <p:sp>
          <p:nvSpPr>
            <p:cNvPr id="22" name="TextBox 21">
              <a:extLst>
                <a:ext uri="{FF2B5EF4-FFF2-40B4-BE49-F238E27FC236}">
                  <a16:creationId xmlns:a16="http://schemas.microsoft.com/office/drawing/2014/main" id="{A2B1AAB3-2D15-4EC8-A44E-03D2D602CBF0}"/>
                </a:ext>
              </a:extLst>
            </p:cNvPr>
            <p:cNvSpPr txBox="1"/>
            <p:nvPr/>
          </p:nvSpPr>
          <p:spPr>
            <a:xfrm>
              <a:off x="7846083" y="3029373"/>
              <a:ext cx="562692" cy="230832"/>
            </a:xfrm>
            <a:prstGeom prst="rect">
              <a:avLst/>
            </a:prstGeom>
            <a:noFill/>
            <a:ln>
              <a:noFill/>
            </a:ln>
          </p:spPr>
          <p:txBody>
            <a:bodyPr wrap="square" rtlCol="0">
              <a:spAutoFit/>
            </a:bodyPr>
            <a:lstStyle/>
            <a:p>
              <a:pPr algn="ctr"/>
              <a:r>
                <a:rPr lang="nl-NL" sz="900">
                  <a:solidFill>
                    <a:srgbClr val="C00000"/>
                  </a:solidFill>
                  <a:latin typeface="Calibri Light" panose="020F0302020204030204" pitchFamily="34" charset="0"/>
                  <a:cs typeface="Calibri Light" panose="020F0302020204030204" pitchFamily="34" charset="0"/>
                </a:rPr>
                <a:t>€ 0.55</a:t>
              </a:r>
            </a:p>
          </p:txBody>
        </p:sp>
        <p:sp>
          <p:nvSpPr>
            <p:cNvPr id="23" name="Rectangle 22">
              <a:extLst>
                <a:ext uri="{FF2B5EF4-FFF2-40B4-BE49-F238E27FC236}">
                  <a16:creationId xmlns:a16="http://schemas.microsoft.com/office/drawing/2014/main" id="{8376581B-8CBF-44E1-84E5-929A4E57F7B9}"/>
                </a:ext>
              </a:extLst>
            </p:cNvPr>
            <p:cNvSpPr/>
            <p:nvPr/>
          </p:nvSpPr>
          <p:spPr>
            <a:xfrm>
              <a:off x="3239838" y="4766660"/>
              <a:ext cx="812800" cy="405515"/>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Total true price gap</a:t>
              </a:r>
              <a:endParaRPr lang="en-NL" sz="11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4" name="Rectangle 23">
              <a:extLst>
                <a:ext uri="{FF2B5EF4-FFF2-40B4-BE49-F238E27FC236}">
                  <a16:creationId xmlns:a16="http://schemas.microsoft.com/office/drawing/2014/main" id="{EF6E2274-43E9-4D6F-9535-B879EF16A4B2}"/>
                </a:ext>
              </a:extLst>
            </p:cNvPr>
            <p:cNvSpPr/>
            <p:nvPr/>
          </p:nvSpPr>
          <p:spPr>
            <a:xfrm>
              <a:off x="4360613" y="4766660"/>
              <a:ext cx="812800" cy="405515"/>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Water use efficiency</a:t>
              </a:r>
              <a:endParaRPr lang="en-NL" sz="11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5" name="Rectangle 24">
              <a:extLst>
                <a:ext uri="{FF2B5EF4-FFF2-40B4-BE49-F238E27FC236}">
                  <a16:creationId xmlns:a16="http://schemas.microsoft.com/office/drawing/2014/main" id="{046536FE-57F0-44B0-A8D9-46D7C765CE61}"/>
                </a:ext>
              </a:extLst>
            </p:cNvPr>
            <p:cNvSpPr/>
            <p:nvPr/>
          </p:nvSpPr>
          <p:spPr>
            <a:xfrm>
              <a:off x="5481388" y="4766660"/>
              <a:ext cx="812800" cy="405515"/>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Address bonded </a:t>
              </a:r>
              <a:r>
                <a:rPr lang="en-US" sz="1100" err="1">
                  <a:solidFill>
                    <a:schemeClr val="tx1">
                      <a:lumMod val="65000"/>
                      <a:lumOff val="35000"/>
                    </a:schemeClr>
                  </a:solidFill>
                  <a:latin typeface="Calibri Light" panose="020F0302020204030204" pitchFamily="34" charset="0"/>
                  <a:ea typeface="ＭＳ Ｐゴシック" panose="020B0600070205080204" pitchFamily="34" charset="-128"/>
                </a:rPr>
                <a:t>labour</a:t>
              </a:r>
              <a:endParaRPr lang="en-NL" sz="11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6" name="Rectangle 25">
              <a:extLst>
                <a:ext uri="{FF2B5EF4-FFF2-40B4-BE49-F238E27FC236}">
                  <a16:creationId xmlns:a16="http://schemas.microsoft.com/office/drawing/2014/main" id="{766FBA10-49F9-48E5-8960-6635CF2C3619}"/>
                </a:ext>
              </a:extLst>
            </p:cNvPr>
            <p:cNvSpPr/>
            <p:nvPr/>
          </p:nvSpPr>
          <p:spPr>
            <a:xfrm>
              <a:off x="6602163" y="4766660"/>
              <a:ext cx="812800" cy="405515"/>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Towards living income and wages</a:t>
              </a:r>
              <a:endParaRPr lang="en-NL" sz="11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7" name="Rectangle 26">
              <a:extLst>
                <a:ext uri="{FF2B5EF4-FFF2-40B4-BE49-F238E27FC236}">
                  <a16:creationId xmlns:a16="http://schemas.microsoft.com/office/drawing/2014/main" id="{B3593859-229E-4C60-A4A3-BE475D07322D}"/>
                </a:ext>
              </a:extLst>
            </p:cNvPr>
            <p:cNvSpPr/>
            <p:nvPr/>
          </p:nvSpPr>
          <p:spPr>
            <a:xfrm>
              <a:off x="7722938" y="4766660"/>
              <a:ext cx="812800" cy="405515"/>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Re-using denim textile from jeans</a:t>
              </a:r>
              <a:endParaRPr lang="en-NL" sz="11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29" name="Rectangle 28">
              <a:extLst>
                <a:ext uri="{FF2B5EF4-FFF2-40B4-BE49-F238E27FC236}">
                  <a16:creationId xmlns:a16="http://schemas.microsoft.com/office/drawing/2014/main" id="{BA9EFD67-D664-4E07-9278-69CE00EDE066}"/>
                </a:ext>
              </a:extLst>
            </p:cNvPr>
            <p:cNvSpPr/>
            <p:nvPr/>
          </p:nvSpPr>
          <p:spPr>
            <a:xfrm>
              <a:off x="8843712" y="4766660"/>
              <a:ext cx="812800" cy="405515"/>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100">
                  <a:solidFill>
                    <a:schemeClr val="tx1">
                      <a:lumMod val="65000"/>
                      <a:lumOff val="35000"/>
                    </a:schemeClr>
                  </a:solidFill>
                  <a:latin typeface="Calibri Light" panose="020F0302020204030204" pitchFamily="34" charset="0"/>
                  <a:ea typeface="ＭＳ Ｐゴシック" panose="020B0600070205080204" pitchFamily="34" charset="-128"/>
                </a:rPr>
                <a:t>Target true price gap</a:t>
              </a:r>
              <a:endParaRPr lang="en-NL" sz="11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sp>
          <p:nvSpPr>
            <p:cNvPr id="31" name="Rectangle 30">
              <a:extLst>
                <a:ext uri="{FF2B5EF4-FFF2-40B4-BE49-F238E27FC236}">
                  <a16:creationId xmlns:a16="http://schemas.microsoft.com/office/drawing/2014/main" id="{25E79CA2-7DA9-49DB-8D1D-56CEBDD4DB0C}"/>
                </a:ext>
              </a:extLst>
            </p:cNvPr>
            <p:cNvSpPr/>
            <p:nvPr/>
          </p:nvSpPr>
          <p:spPr>
            <a:xfrm>
              <a:off x="4269153" y="1673382"/>
              <a:ext cx="4050070" cy="405515"/>
            </a:xfrm>
            <a:prstGeom prst="rect">
              <a:avLst/>
            </a:prstGeom>
            <a:noFill/>
          </p:spPr>
          <p:txBody>
            <a:bodyPr lIns="0" tIns="0" rIns="0" bIns="0" numCol="1" spcCol="180000" rtlCol="0" anchor="ctr">
              <a:noAutofit/>
            </a:bodyPr>
            <a:lstStyle/>
            <a:p>
              <a:pPr algn="ctr" defTabSz="457200" fontAlgn="base">
                <a:lnSpc>
                  <a:spcPct val="120000"/>
                </a:lnSpc>
                <a:spcBef>
                  <a:spcPts val="600"/>
                </a:spcBef>
                <a:spcAft>
                  <a:spcPct val="0"/>
                </a:spcAft>
                <a:buClr>
                  <a:schemeClr val="accent1"/>
                </a:buClr>
              </a:pPr>
              <a:r>
                <a:rPr lang="en-US" sz="1400">
                  <a:solidFill>
                    <a:schemeClr val="tx1">
                      <a:lumMod val="65000"/>
                      <a:lumOff val="35000"/>
                    </a:schemeClr>
                  </a:solidFill>
                  <a:latin typeface="Calibri Light" panose="020F0302020204030204" pitchFamily="34" charset="0"/>
                  <a:ea typeface="ＭＳ Ｐゴシック" panose="020B0600070205080204" pitchFamily="34" charset="-128"/>
                </a:rPr>
                <a:t>Industry interventions to close the true price gap</a:t>
              </a:r>
              <a:endParaRPr lang="en-NL" sz="1400">
                <a:solidFill>
                  <a:schemeClr val="tx1">
                    <a:lumMod val="65000"/>
                    <a:lumOff val="35000"/>
                  </a:schemeClr>
                </a:solidFill>
                <a:latin typeface="Calibri Light" panose="020F0302020204030204" pitchFamily="34" charset="0"/>
                <a:ea typeface="ＭＳ Ｐゴシック" panose="020B0600070205080204" pitchFamily="34" charset="-128"/>
              </a:endParaRPr>
            </a:p>
          </p:txBody>
        </p:sp>
      </p:grpSp>
    </p:spTree>
    <p:extLst>
      <p:ext uri="{BB962C8B-B14F-4D97-AF65-F5344CB8AC3E}">
        <p14:creationId xmlns:p14="http://schemas.microsoft.com/office/powerpoint/2010/main" val="1737715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7721B-A325-4564-8B4C-D2D267664DCB}"/>
              </a:ext>
            </a:extLst>
          </p:cNvPr>
          <p:cNvSpPr>
            <a:spLocks noGrp="1"/>
          </p:cNvSpPr>
          <p:nvPr>
            <p:ph type="body" sz="quarter" idx="10"/>
          </p:nvPr>
        </p:nvSpPr>
        <p:spPr/>
        <p:txBody>
          <a:bodyPr/>
          <a:lstStyle/>
          <a:p>
            <a:r>
              <a:rPr lang="en-GB"/>
              <a:t>Example of business cases of interventions in agriculture</a:t>
            </a:r>
          </a:p>
        </p:txBody>
      </p:sp>
      <p:sp>
        <p:nvSpPr>
          <p:cNvPr id="5" name="Text Placeholder 4">
            <a:extLst>
              <a:ext uri="{FF2B5EF4-FFF2-40B4-BE49-F238E27FC236}">
                <a16:creationId xmlns:a16="http://schemas.microsoft.com/office/drawing/2014/main" id="{60ABC00C-3861-4AB1-927C-B83972140FF8}"/>
              </a:ext>
            </a:extLst>
          </p:cNvPr>
          <p:cNvSpPr>
            <a:spLocks noGrp="1"/>
          </p:cNvSpPr>
          <p:nvPr>
            <p:ph type="body" sz="quarter" idx="11"/>
          </p:nvPr>
        </p:nvSpPr>
        <p:spPr>
          <a:xfrm>
            <a:off x="609600" y="2249458"/>
            <a:ext cx="11004550" cy="3922742"/>
          </a:xfrm>
        </p:spPr>
        <p:txBody>
          <a:bodyPr/>
          <a:lstStyle/>
          <a:p>
            <a:pPr marL="0" lvl="1" indent="0" algn="just">
              <a:buNone/>
            </a:pPr>
            <a:r>
              <a:rPr lang="en-GB" sz="1200">
                <a:ea typeface="Open Sans" panose="020B0606030504020204" pitchFamily="34" charset="0"/>
                <a:cs typeface="Open Sans" panose="020B0606030504020204" pitchFamily="34" charset="0"/>
              </a:rPr>
              <a:t>In this example, options are identified to reduce external costs for an agricultural product. As can be seen in the graphs interventions reducing environmental costs can at the same time reduce financial costs, thus increasing profits at grower level. The reduction of social cost requires an increase of the employee wages thus decreasing profits at grower level.</a:t>
            </a:r>
          </a:p>
        </p:txBody>
      </p:sp>
      <p:sp>
        <p:nvSpPr>
          <p:cNvPr id="6" name="TextBox 5">
            <a:extLst>
              <a:ext uri="{FF2B5EF4-FFF2-40B4-BE49-F238E27FC236}">
                <a16:creationId xmlns:a16="http://schemas.microsoft.com/office/drawing/2014/main" id="{8343EA1B-DEFF-4C66-8379-3E006F88353E}"/>
              </a:ext>
            </a:extLst>
          </p:cNvPr>
          <p:cNvSpPr txBox="1"/>
          <p:nvPr/>
        </p:nvSpPr>
        <p:spPr>
          <a:xfrm>
            <a:off x="8102177" y="5778367"/>
            <a:ext cx="543472" cy="403957"/>
          </a:xfrm>
          <a:prstGeom prst="rect">
            <a:avLst/>
          </a:prstGeom>
          <a:noFill/>
        </p:spPr>
        <p:txBody>
          <a:bodyPr wrap="square" rtlCol="0">
            <a:spAutoFit/>
          </a:bodyPr>
          <a:lstStyle/>
          <a:p>
            <a:pPr>
              <a:lnSpc>
                <a:spcPct val="150000"/>
              </a:lnSpc>
            </a:pPr>
            <a:r>
              <a:rPr lang="en-GB" sz="675">
                <a:latin typeface="Open Sans" panose="020B0606030504020204" pitchFamily="34" charset="0"/>
                <a:ea typeface="Open Sans" panose="020B0606030504020204" pitchFamily="34" charset="0"/>
                <a:cs typeface="Open Sans" panose="020B0606030504020204" pitchFamily="34" charset="0"/>
              </a:rPr>
              <a:t>Profit</a:t>
            </a:r>
          </a:p>
          <a:p>
            <a:pPr>
              <a:lnSpc>
                <a:spcPct val="150000"/>
              </a:lnSpc>
            </a:pPr>
            <a:r>
              <a:rPr lang="en-GB" sz="675">
                <a:latin typeface="Open Sans" panose="020B0606030504020204" pitchFamily="34" charset="0"/>
                <a:ea typeface="Open Sans" panose="020B0606030504020204" pitchFamily="34" charset="0"/>
                <a:cs typeface="Open Sans" panose="020B0606030504020204" pitchFamily="34" charset="0"/>
              </a:rPr>
              <a:t>Loss</a:t>
            </a:r>
          </a:p>
        </p:txBody>
      </p:sp>
      <p:sp>
        <p:nvSpPr>
          <p:cNvPr id="7" name="Rectangle 6">
            <a:extLst>
              <a:ext uri="{FF2B5EF4-FFF2-40B4-BE49-F238E27FC236}">
                <a16:creationId xmlns:a16="http://schemas.microsoft.com/office/drawing/2014/main" id="{B8E33CDC-66FC-4D3B-B423-9FA6AAAC3126}"/>
              </a:ext>
            </a:extLst>
          </p:cNvPr>
          <p:cNvSpPr/>
          <p:nvPr/>
        </p:nvSpPr>
        <p:spPr>
          <a:xfrm>
            <a:off x="7948194" y="5847702"/>
            <a:ext cx="169396" cy="86786"/>
          </a:xfrm>
          <a:prstGeom prst="rect">
            <a:avLst/>
          </a:prstGeom>
          <a:solidFill>
            <a:srgbClr val="0138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8" name="Rectangle 7">
            <a:extLst>
              <a:ext uri="{FF2B5EF4-FFF2-40B4-BE49-F238E27FC236}">
                <a16:creationId xmlns:a16="http://schemas.microsoft.com/office/drawing/2014/main" id="{484E17F4-B1A4-4DDF-A648-A189CBB6CB17}"/>
              </a:ext>
            </a:extLst>
          </p:cNvPr>
          <p:cNvSpPr/>
          <p:nvPr/>
        </p:nvSpPr>
        <p:spPr>
          <a:xfrm>
            <a:off x="7948194" y="6004796"/>
            <a:ext cx="169396" cy="8678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nvGrpSpPr>
          <p:cNvPr id="9" name="Group 8">
            <a:extLst>
              <a:ext uri="{FF2B5EF4-FFF2-40B4-BE49-F238E27FC236}">
                <a16:creationId xmlns:a16="http://schemas.microsoft.com/office/drawing/2014/main" id="{6BD897D1-002B-4838-AAB0-50DDA5264C21}"/>
              </a:ext>
            </a:extLst>
          </p:cNvPr>
          <p:cNvGrpSpPr/>
          <p:nvPr/>
        </p:nvGrpSpPr>
        <p:grpSpPr>
          <a:xfrm>
            <a:off x="5086083" y="636464"/>
            <a:ext cx="6961057" cy="3426094"/>
            <a:chOff x="5352892" y="1073699"/>
            <a:chExt cx="5748993" cy="2909115"/>
          </a:xfrm>
        </p:grpSpPr>
        <p:graphicFrame>
          <p:nvGraphicFramePr>
            <p:cNvPr id="10" name="Chart 9">
              <a:extLst>
                <a:ext uri="{FF2B5EF4-FFF2-40B4-BE49-F238E27FC236}">
                  <a16:creationId xmlns:a16="http://schemas.microsoft.com/office/drawing/2014/main" id="{D2B50AB3-4485-4F46-965F-62CBDBA55F99}"/>
                </a:ext>
              </a:extLst>
            </p:cNvPr>
            <p:cNvGraphicFramePr>
              <a:graphicFrameLocks/>
            </p:cNvGraphicFramePr>
            <p:nvPr>
              <p:extLst>
                <p:ext uri="{D42A27DB-BD31-4B8C-83A1-F6EECF244321}">
                  <p14:modId xmlns:p14="http://schemas.microsoft.com/office/powerpoint/2010/main" val="1271124242"/>
                </p:ext>
              </p:extLst>
            </p:nvPr>
          </p:nvGraphicFramePr>
          <p:xfrm>
            <a:off x="5724231" y="1073699"/>
            <a:ext cx="5377654" cy="2104541"/>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a:extLst>
                <a:ext uri="{FF2B5EF4-FFF2-40B4-BE49-F238E27FC236}">
                  <a16:creationId xmlns:a16="http://schemas.microsoft.com/office/drawing/2014/main" id="{B549265E-20B0-406C-BAF9-9525A8632423}"/>
                </a:ext>
              </a:extLst>
            </p:cNvPr>
            <p:cNvCxnSpPr/>
            <p:nvPr/>
          </p:nvCxnSpPr>
          <p:spPr>
            <a:xfrm>
              <a:off x="5731958" y="3058202"/>
              <a:ext cx="5327574" cy="0"/>
            </a:xfrm>
            <a:prstGeom prst="line">
              <a:avLst/>
            </a:prstGeom>
            <a:ln w="31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2967A74-0A41-4479-888B-DAB9F06B37B3}"/>
                </a:ext>
              </a:extLst>
            </p:cNvPr>
            <p:cNvSpPr txBox="1"/>
            <p:nvPr/>
          </p:nvSpPr>
          <p:spPr>
            <a:xfrm>
              <a:off x="5635520" y="3134607"/>
              <a:ext cx="673461" cy="169868"/>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Average Farm</a:t>
              </a:r>
            </a:p>
          </p:txBody>
        </p:sp>
        <p:sp>
          <p:nvSpPr>
            <p:cNvPr id="13" name="TextBox 12">
              <a:hlinkClick r:id="" action="ppaction://noaction"/>
              <a:extLst>
                <a:ext uri="{FF2B5EF4-FFF2-40B4-BE49-F238E27FC236}">
                  <a16:creationId xmlns:a16="http://schemas.microsoft.com/office/drawing/2014/main" id="{17267773-2CAE-4B06-9141-82EC5367F08C}"/>
                </a:ext>
              </a:extLst>
            </p:cNvPr>
            <p:cNvSpPr txBox="1"/>
            <p:nvPr/>
          </p:nvSpPr>
          <p:spPr>
            <a:xfrm>
              <a:off x="6450998" y="3121796"/>
              <a:ext cx="417677" cy="261335"/>
            </a:xfrm>
            <a:prstGeom prst="rect">
              <a:avLst/>
            </a:prstGeom>
            <a:noFill/>
            <a:ln>
              <a:noFill/>
            </a:ln>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In-kind </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Wages</a:t>
              </a:r>
            </a:p>
          </p:txBody>
        </p:sp>
        <p:sp>
          <p:nvSpPr>
            <p:cNvPr id="14" name="TextBox 13">
              <a:hlinkClick r:id="rId3" action="ppaction://hlinksldjump"/>
              <a:extLst>
                <a:ext uri="{FF2B5EF4-FFF2-40B4-BE49-F238E27FC236}">
                  <a16:creationId xmlns:a16="http://schemas.microsoft.com/office/drawing/2014/main" id="{53E431B6-B466-41F4-8EE0-28621905546F}"/>
                </a:ext>
              </a:extLst>
            </p:cNvPr>
            <p:cNvSpPr txBox="1"/>
            <p:nvPr/>
          </p:nvSpPr>
          <p:spPr>
            <a:xfrm>
              <a:off x="6118027" y="3538545"/>
              <a:ext cx="461388" cy="261335"/>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Training</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15" name="TextBox 14">
              <a:hlinkClick r:id="rId3" action="ppaction://hlinksldjump"/>
              <a:extLst>
                <a:ext uri="{FF2B5EF4-FFF2-40B4-BE49-F238E27FC236}">
                  <a16:creationId xmlns:a16="http://schemas.microsoft.com/office/drawing/2014/main" id="{CD728739-90B1-437C-92AF-132A1A8CD61A}"/>
                </a:ext>
              </a:extLst>
            </p:cNvPr>
            <p:cNvSpPr txBox="1"/>
            <p:nvPr/>
          </p:nvSpPr>
          <p:spPr>
            <a:xfrm>
              <a:off x="6721949" y="3538545"/>
              <a:ext cx="553637" cy="261335"/>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Gender Committee</a:t>
              </a:r>
            </a:p>
          </p:txBody>
        </p:sp>
        <p:sp>
          <p:nvSpPr>
            <p:cNvPr id="16" name="TextBox 15">
              <a:hlinkClick r:id="" action="ppaction://noaction"/>
              <a:extLst>
                <a:ext uri="{FF2B5EF4-FFF2-40B4-BE49-F238E27FC236}">
                  <a16:creationId xmlns:a16="http://schemas.microsoft.com/office/drawing/2014/main" id="{4BA0027E-3DB1-42AB-AA87-DEDED8C78822}"/>
                </a:ext>
              </a:extLst>
            </p:cNvPr>
            <p:cNvSpPr txBox="1"/>
            <p:nvPr/>
          </p:nvSpPr>
          <p:spPr>
            <a:xfrm>
              <a:off x="7913771" y="3105494"/>
              <a:ext cx="351347" cy="261335"/>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50%</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IPM</a:t>
              </a:r>
            </a:p>
          </p:txBody>
        </p:sp>
        <p:sp>
          <p:nvSpPr>
            <p:cNvPr id="17" name="TextBox 16">
              <a:hlinkClick r:id="" action="ppaction://noaction"/>
              <a:extLst>
                <a:ext uri="{FF2B5EF4-FFF2-40B4-BE49-F238E27FC236}">
                  <a16:creationId xmlns:a16="http://schemas.microsoft.com/office/drawing/2014/main" id="{F21B520D-0ABC-49D0-9476-7CF410CC3C46}"/>
                </a:ext>
              </a:extLst>
            </p:cNvPr>
            <p:cNvSpPr txBox="1"/>
            <p:nvPr/>
          </p:nvSpPr>
          <p:spPr>
            <a:xfrm>
              <a:off x="7580278" y="3538545"/>
              <a:ext cx="423509" cy="352802"/>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Small </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Scale</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Solar</a:t>
              </a:r>
            </a:p>
          </p:txBody>
        </p:sp>
        <p:sp>
          <p:nvSpPr>
            <p:cNvPr id="18" name="TextBox 17">
              <a:extLst>
                <a:ext uri="{FF2B5EF4-FFF2-40B4-BE49-F238E27FC236}">
                  <a16:creationId xmlns:a16="http://schemas.microsoft.com/office/drawing/2014/main" id="{8DCE1C7C-C10A-4A82-8AEA-2E23B7451FEB}"/>
                </a:ext>
              </a:extLst>
            </p:cNvPr>
            <p:cNvSpPr txBox="1"/>
            <p:nvPr/>
          </p:nvSpPr>
          <p:spPr>
            <a:xfrm>
              <a:off x="7157077" y="3047460"/>
              <a:ext cx="576649" cy="444269"/>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Drip</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Irrigation,</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Bore Holes,</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Rain Water</a:t>
              </a:r>
            </a:p>
          </p:txBody>
        </p:sp>
        <p:sp>
          <p:nvSpPr>
            <p:cNvPr id="19" name="TextBox 18">
              <a:hlinkClick r:id="rId4" action="ppaction://hlinksldjump"/>
              <a:extLst>
                <a:ext uri="{FF2B5EF4-FFF2-40B4-BE49-F238E27FC236}">
                  <a16:creationId xmlns:a16="http://schemas.microsoft.com/office/drawing/2014/main" id="{AD8DECF4-0A50-4D3F-AAB4-209C3518F25E}"/>
                </a:ext>
              </a:extLst>
            </p:cNvPr>
            <p:cNvSpPr txBox="1"/>
            <p:nvPr/>
          </p:nvSpPr>
          <p:spPr>
            <a:xfrm>
              <a:off x="8554476" y="3088336"/>
              <a:ext cx="425329" cy="352802"/>
            </a:xfrm>
            <a:prstGeom prst="rect">
              <a:avLst/>
            </a:prstGeom>
            <a:noFill/>
            <a:ln>
              <a:noFill/>
            </a:ln>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Basic </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Living </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Wage</a:t>
              </a:r>
            </a:p>
          </p:txBody>
        </p:sp>
        <p:sp>
          <p:nvSpPr>
            <p:cNvPr id="20" name="TextBox 19">
              <a:hlinkClick r:id="rId3" action="ppaction://hlinksldjump"/>
              <a:extLst>
                <a:ext uri="{FF2B5EF4-FFF2-40B4-BE49-F238E27FC236}">
                  <a16:creationId xmlns:a16="http://schemas.microsoft.com/office/drawing/2014/main" id="{5F3949A4-B3AB-4EC8-8209-F8CAA4323D7C}"/>
                </a:ext>
              </a:extLst>
            </p:cNvPr>
            <p:cNvSpPr txBox="1"/>
            <p:nvPr/>
          </p:nvSpPr>
          <p:spPr>
            <a:xfrm>
              <a:off x="8828352" y="3538545"/>
              <a:ext cx="563507" cy="444269"/>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More Effective</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Gender</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Committee</a:t>
              </a:r>
            </a:p>
          </p:txBody>
        </p:sp>
        <p:sp>
          <p:nvSpPr>
            <p:cNvPr id="21" name="TextBox 20">
              <a:hlinkClick r:id="rId3" action="ppaction://hlinksldjump"/>
              <a:extLst>
                <a:ext uri="{FF2B5EF4-FFF2-40B4-BE49-F238E27FC236}">
                  <a16:creationId xmlns:a16="http://schemas.microsoft.com/office/drawing/2014/main" id="{A95B5617-14EA-4E1D-BE9A-8C42E1FB6582}"/>
                </a:ext>
              </a:extLst>
            </p:cNvPr>
            <p:cNvSpPr txBox="1"/>
            <p:nvPr/>
          </p:nvSpPr>
          <p:spPr>
            <a:xfrm>
              <a:off x="8148658" y="3538545"/>
              <a:ext cx="475675" cy="261335"/>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Training</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(II)</a:t>
              </a:r>
            </a:p>
          </p:txBody>
        </p:sp>
        <p:sp>
          <p:nvSpPr>
            <p:cNvPr id="22" name="TextBox 21">
              <a:hlinkClick r:id="" action="ppaction://noaction"/>
              <a:extLst>
                <a:ext uri="{FF2B5EF4-FFF2-40B4-BE49-F238E27FC236}">
                  <a16:creationId xmlns:a16="http://schemas.microsoft.com/office/drawing/2014/main" id="{F30F776F-26A8-4137-983A-178E87092488}"/>
                </a:ext>
              </a:extLst>
            </p:cNvPr>
            <p:cNvSpPr txBox="1"/>
            <p:nvPr/>
          </p:nvSpPr>
          <p:spPr>
            <a:xfrm>
              <a:off x="9263186" y="3125270"/>
              <a:ext cx="419097" cy="261335"/>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100%</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IPM</a:t>
              </a:r>
            </a:p>
          </p:txBody>
        </p:sp>
        <p:sp>
          <p:nvSpPr>
            <p:cNvPr id="23" name="TextBox 22">
              <a:hlinkClick r:id="" action="ppaction://noaction"/>
              <a:extLst>
                <a:ext uri="{FF2B5EF4-FFF2-40B4-BE49-F238E27FC236}">
                  <a16:creationId xmlns:a16="http://schemas.microsoft.com/office/drawing/2014/main" id="{2941D4D2-9092-4CF2-8D88-715C3BA3819F}"/>
                </a:ext>
              </a:extLst>
            </p:cNvPr>
            <p:cNvSpPr txBox="1"/>
            <p:nvPr/>
          </p:nvSpPr>
          <p:spPr>
            <a:xfrm>
              <a:off x="9548664" y="3538548"/>
              <a:ext cx="426373" cy="261335"/>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Sea Freight</a:t>
              </a:r>
            </a:p>
          </p:txBody>
        </p:sp>
        <p:sp>
          <p:nvSpPr>
            <p:cNvPr id="24" name="TextBox 23">
              <a:hlinkClick r:id="" action="ppaction://noaction"/>
              <a:extLst>
                <a:ext uri="{FF2B5EF4-FFF2-40B4-BE49-F238E27FC236}">
                  <a16:creationId xmlns:a16="http://schemas.microsoft.com/office/drawing/2014/main" id="{49257546-F68A-4A00-8B35-AC7B02165189}"/>
                </a:ext>
              </a:extLst>
            </p:cNvPr>
            <p:cNvSpPr txBox="1"/>
            <p:nvPr/>
          </p:nvSpPr>
          <p:spPr>
            <a:xfrm>
              <a:off x="9832629" y="3088337"/>
              <a:ext cx="491719" cy="352802"/>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Solar Powered GH</a:t>
              </a:r>
            </a:p>
          </p:txBody>
        </p:sp>
        <p:sp>
          <p:nvSpPr>
            <p:cNvPr id="25" name="TextBox 24">
              <a:hlinkClick r:id="rId4" action="ppaction://hlinksldjump"/>
              <a:extLst>
                <a:ext uri="{FF2B5EF4-FFF2-40B4-BE49-F238E27FC236}">
                  <a16:creationId xmlns:a16="http://schemas.microsoft.com/office/drawing/2014/main" id="{1EDB10DC-DCF7-4C4F-967D-C70889B3D425}"/>
                </a:ext>
              </a:extLst>
            </p:cNvPr>
            <p:cNvSpPr txBox="1"/>
            <p:nvPr/>
          </p:nvSpPr>
          <p:spPr>
            <a:xfrm>
              <a:off x="10182589" y="3538548"/>
              <a:ext cx="614582" cy="352802"/>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Closed-loop hydroponics &amp; coco peat</a:t>
              </a:r>
            </a:p>
          </p:txBody>
        </p:sp>
        <p:sp>
          <p:nvSpPr>
            <p:cNvPr id="26" name="TextBox 25">
              <a:extLst>
                <a:ext uri="{FF2B5EF4-FFF2-40B4-BE49-F238E27FC236}">
                  <a16:creationId xmlns:a16="http://schemas.microsoft.com/office/drawing/2014/main" id="{640D052A-B3D8-49E8-9A24-B3B35C9DBAD7}"/>
                </a:ext>
              </a:extLst>
            </p:cNvPr>
            <p:cNvSpPr txBox="1"/>
            <p:nvPr/>
          </p:nvSpPr>
          <p:spPr>
            <a:xfrm>
              <a:off x="10581936" y="3111994"/>
              <a:ext cx="519064" cy="261335"/>
            </a:xfrm>
            <a:prstGeom prst="rect">
              <a:avLst/>
            </a:prstGeom>
            <a:noFill/>
          </p:spPr>
          <p:txBody>
            <a:bodyPr wrap="square" rtlCol="0">
              <a:spAutoFit/>
            </a:bodyPr>
            <a:lstStyle/>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Target</a:t>
              </a:r>
            </a:p>
            <a:p>
              <a:pPr algn="ctr"/>
              <a:r>
                <a:rPr lang="en-GB" sz="7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Farm</a:t>
              </a:r>
            </a:p>
          </p:txBody>
        </p:sp>
        <p:sp>
          <p:nvSpPr>
            <p:cNvPr id="27" name="TextBox 26">
              <a:extLst>
                <a:ext uri="{FF2B5EF4-FFF2-40B4-BE49-F238E27FC236}">
                  <a16:creationId xmlns:a16="http://schemas.microsoft.com/office/drawing/2014/main" id="{CF1CB86B-ECBC-4CA2-9A75-8014A43352DE}"/>
                </a:ext>
              </a:extLst>
            </p:cNvPr>
            <p:cNvSpPr txBox="1"/>
            <p:nvPr/>
          </p:nvSpPr>
          <p:spPr>
            <a:xfrm>
              <a:off x="7806897" y="2598709"/>
              <a:ext cx="912838" cy="403957"/>
            </a:xfrm>
            <a:prstGeom prst="rect">
              <a:avLst/>
            </a:prstGeom>
            <a:noFill/>
          </p:spPr>
          <p:txBody>
            <a:bodyPr wrap="square" rtlCol="0">
              <a:spAutoFit/>
            </a:bodyPr>
            <a:lstStyle/>
            <a:p>
              <a:pPr>
                <a:lnSpc>
                  <a:spcPct val="150000"/>
                </a:lnSpc>
              </a:pPr>
              <a:r>
                <a:rPr lang="en-GB" sz="675">
                  <a:latin typeface="Open Sans" panose="020B0606030504020204" pitchFamily="34" charset="0"/>
                  <a:ea typeface="Open Sans" panose="020B0606030504020204" pitchFamily="34" charset="0"/>
                  <a:cs typeface="Open Sans" panose="020B0606030504020204" pitchFamily="34" charset="0"/>
                </a:rPr>
                <a:t>Social </a:t>
              </a:r>
            </a:p>
            <a:p>
              <a:pPr>
                <a:lnSpc>
                  <a:spcPct val="150000"/>
                </a:lnSpc>
              </a:pPr>
              <a:r>
                <a:rPr lang="en-GB" sz="675">
                  <a:latin typeface="Open Sans" panose="020B0606030504020204" pitchFamily="34" charset="0"/>
                  <a:ea typeface="Open Sans" panose="020B0606030504020204" pitchFamily="34" charset="0"/>
                  <a:cs typeface="Open Sans" panose="020B0606030504020204" pitchFamily="34" charset="0"/>
                </a:rPr>
                <a:t>Environmental</a:t>
              </a:r>
            </a:p>
          </p:txBody>
        </p:sp>
        <p:sp>
          <p:nvSpPr>
            <p:cNvPr id="28" name="Rectangle 27">
              <a:extLst>
                <a:ext uri="{FF2B5EF4-FFF2-40B4-BE49-F238E27FC236}">
                  <a16:creationId xmlns:a16="http://schemas.microsoft.com/office/drawing/2014/main" id="{7A8E772A-AE26-49EB-86A0-9B079AFB86DE}"/>
                </a:ext>
              </a:extLst>
            </p:cNvPr>
            <p:cNvSpPr/>
            <p:nvPr/>
          </p:nvSpPr>
          <p:spPr>
            <a:xfrm>
              <a:off x="7644293" y="2667613"/>
              <a:ext cx="163212" cy="83684"/>
            </a:xfrm>
            <a:prstGeom prst="rect">
              <a:avLst/>
            </a:prstGeom>
            <a:solidFill>
              <a:srgbClr val="D91E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9" name="Rectangle 28">
              <a:extLst>
                <a:ext uri="{FF2B5EF4-FFF2-40B4-BE49-F238E27FC236}">
                  <a16:creationId xmlns:a16="http://schemas.microsoft.com/office/drawing/2014/main" id="{CE0F2ECC-9232-40BC-B2EC-9B13E8E2D2D0}"/>
                </a:ext>
              </a:extLst>
            </p:cNvPr>
            <p:cNvSpPr/>
            <p:nvPr/>
          </p:nvSpPr>
          <p:spPr>
            <a:xfrm>
              <a:off x="7644293" y="2811488"/>
              <a:ext cx="163212" cy="80129"/>
            </a:xfrm>
            <a:prstGeom prst="rect">
              <a:avLst/>
            </a:prstGeom>
            <a:solidFill>
              <a:srgbClr val="5482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3">
              <a:extLst>
                <a:ext uri="{FF2B5EF4-FFF2-40B4-BE49-F238E27FC236}">
                  <a16:creationId xmlns:a16="http://schemas.microsoft.com/office/drawing/2014/main" id="{5AF7894F-FA37-4EF2-B6F2-59BF334AB9DF}"/>
                </a:ext>
              </a:extLst>
            </p:cNvPr>
            <p:cNvSpPr txBox="1"/>
            <p:nvPr/>
          </p:nvSpPr>
          <p:spPr>
            <a:xfrm rot="5400000">
              <a:off x="8229696" y="-954775"/>
              <a:ext cx="313602" cy="4390870"/>
            </a:xfrm>
            <a:prstGeom prst="rect">
              <a:avLst/>
            </a:prstGeom>
            <a:noFill/>
          </p:spPr>
          <p:txBody>
            <a:bodyPr vert="vert270" wrap="square" rtlCol="0">
              <a:spAutoFit/>
            </a:bodyPr>
            <a:lstStyle/>
            <a:p>
              <a:r>
                <a:rPr lang="en-AU" sz="12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Social and environmental costs per product per intervention (€ cents</a:t>
              </a:r>
              <a:r>
                <a:rPr lang="nl-NL" sz="12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en-AU" sz="12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1" name="Group 30">
              <a:extLst>
                <a:ext uri="{FF2B5EF4-FFF2-40B4-BE49-F238E27FC236}">
                  <a16:creationId xmlns:a16="http://schemas.microsoft.com/office/drawing/2014/main" id="{22C77CAE-A219-4353-8DA0-C25F1A391320}"/>
                </a:ext>
              </a:extLst>
            </p:cNvPr>
            <p:cNvGrpSpPr/>
            <p:nvPr/>
          </p:nvGrpSpPr>
          <p:grpSpPr>
            <a:xfrm>
              <a:off x="5352892" y="1091457"/>
              <a:ext cx="374855" cy="2053421"/>
              <a:chOff x="1473498" y="2067466"/>
              <a:chExt cx="392110" cy="2053421"/>
            </a:xfrm>
          </p:grpSpPr>
          <p:cxnSp>
            <p:nvCxnSpPr>
              <p:cNvPr id="32" name="Straight Connector 31">
                <a:extLst>
                  <a:ext uri="{FF2B5EF4-FFF2-40B4-BE49-F238E27FC236}">
                    <a16:creationId xmlns:a16="http://schemas.microsoft.com/office/drawing/2014/main" id="{ED8234F7-F250-4D2E-8CBB-FB666D0ABC2E}"/>
                  </a:ext>
                </a:extLst>
              </p:cNvPr>
              <p:cNvCxnSpPr/>
              <p:nvPr/>
            </p:nvCxnSpPr>
            <p:spPr>
              <a:xfrm flipV="1">
                <a:off x="1865608" y="2117966"/>
                <a:ext cx="0" cy="1928571"/>
              </a:xfrm>
              <a:prstGeom prst="line">
                <a:avLst/>
              </a:prstGeom>
              <a:ln w="31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0260727D-23C7-4100-9C14-D706DAEA0AD2}"/>
                  </a:ext>
                </a:extLst>
              </p:cNvPr>
              <p:cNvSpPr txBox="1"/>
              <p:nvPr/>
            </p:nvSpPr>
            <p:spPr>
              <a:xfrm>
                <a:off x="1498278" y="3561149"/>
                <a:ext cx="338585" cy="230832"/>
              </a:xfrm>
              <a:prstGeom prst="rect">
                <a:avLst/>
              </a:prstGeom>
              <a:noFill/>
            </p:spPr>
            <p:txBody>
              <a:bodyPr wrap="square" rtlCol="0">
                <a:spAutoFit/>
              </a:bodyPr>
              <a:lstStyle/>
              <a:p>
                <a:r>
                  <a:rPr lang="en-GB" sz="9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4" name="TextBox 33">
                <a:extLst>
                  <a:ext uri="{FF2B5EF4-FFF2-40B4-BE49-F238E27FC236}">
                    <a16:creationId xmlns:a16="http://schemas.microsoft.com/office/drawing/2014/main" id="{F16D70BE-6DF1-484D-A037-A1485EFDFBAC}"/>
                  </a:ext>
                </a:extLst>
              </p:cNvPr>
              <p:cNvSpPr txBox="1"/>
              <p:nvPr/>
            </p:nvSpPr>
            <p:spPr>
              <a:xfrm>
                <a:off x="1473498" y="3188478"/>
                <a:ext cx="338585" cy="230832"/>
              </a:xfrm>
              <a:prstGeom prst="rect">
                <a:avLst/>
              </a:prstGeom>
              <a:noFill/>
            </p:spPr>
            <p:txBody>
              <a:bodyPr wrap="square" rtlCol="0">
                <a:spAutoFit/>
              </a:bodyPr>
              <a:lstStyle/>
              <a:p>
                <a:r>
                  <a:rPr lang="en-GB" sz="9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35" name="TextBox 34">
                <a:extLst>
                  <a:ext uri="{FF2B5EF4-FFF2-40B4-BE49-F238E27FC236}">
                    <a16:creationId xmlns:a16="http://schemas.microsoft.com/office/drawing/2014/main" id="{31021164-72FC-4026-87A4-3735687035AB}"/>
                  </a:ext>
                </a:extLst>
              </p:cNvPr>
              <p:cNvSpPr txBox="1"/>
              <p:nvPr/>
            </p:nvSpPr>
            <p:spPr>
              <a:xfrm>
                <a:off x="1473498" y="2823604"/>
                <a:ext cx="338585" cy="230832"/>
              </a:xfrm>
              <a:prstGeom prst="rect">
                <a:avLst/>
              </a:prstGeom>
              <a:noFill/>
            </p:spPr>
            <p:txBody>
              <a:bodyPr wrap="square" rtlCol="0">
                <a:spAutoFit/>
              </a:bodyPr>
              <a:lstStyle/>
              <a:p>
                <a:r>
                  <a:rPr lang="en-GB" sz="9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a:t>
                </a:r>
              </a:p>
            </p:txBody>
          </p:sp>
          <p:sp>
            <p:nvSpPr>
              <p:cNvPr id="36" name="TextBox 35">
                <a:extLst>
                  <a:ext uri="{FF2B5EF4-FFF2-40B4-BE49-F238E27FC236}">
                    <a16:creationId xmlns:a16="http://schemas.microsoft.com/office/drawing/2014/main" id="{21639CF8-F9FA-4124-8C62-ADB5E74133A7}"/>
                  </a:ext>
                </a:extLst>
              </p:cNvPr>
              <p:cNvSpPr txBox="1"/>
              <p:nvPr/>
            </p:nvSpPr>
            <p:spPr>
              <a:xfrm>
                <a:off x="1473498" y="2428255"/>
                <a:ext cx="338585" cy="230832"/>
              </a:xfrm>
              <a:prstGeom prst="rect">
                <a:avLst/>
              </a:prstGeom>
              <a:noFill/>
            </p:spPr>
            <p:txBody>
              <a:bodyPr wrap="square" rtlCol="0">
                <a:spAutoFit/>
              </a:bodyPr>
              <a:lstStyle/>
              <a:p>
                <a:r>
                  <a:rPr lang="en-GB" sz="9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37" name="TextBox 36">
                <a:extLst>
                  <a:ext uri="{FF2B5EF4-FFF2-40B4-BE49-F238E27FC236}">
                    <a16:creationId xmlns:a16="http://schemas.microsoft.com/office/drawing/2014/main" id="{DD7A3602-5845-47FA-8169-0AA9594F9C2C}"/>
                  </a:ext>
                </a:extLst>
              </p:cNvPr>
              <p:cNvSpPr txBox="1"/>
              <p:nvPr/>
            </p:nvSpPr>
            <p:spPr>
              <a:xfrm>
                <a:off x="1514513" y="3890055"/>
                <a:ext cx="246190" cy="230832"/>
              </a:xfrm>
              <a:prstGeom prst="rect">
                <a:avLst/>
              </a:prstGeom>
              <a:noFill/>
            </p:spPr>
            <p:txBody>
              <a:bodyPr wrap="square" rtlCol="0">
                <a:spAutoFit/>
              </a:bodyPr>
              <a:lstStyle/>
              <a:p>
                <a:r>
                  <a:rPr lang="en-GB" sz="9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a:t>
                </a:r>
              </a:p>
            </p:txBody>
          </p:sp>
          <p:sp>
            <p:nvSpPr>
              <p:cNvPr id="38" name="TextBox 37">
                <a:extLst>
                  <a:ext uri="{FF2B5EF4-FFF2-40B4-BE49-F238E27FC236}">
                    <a16:creationId xmlns:a16="http://schemas.microsoft.com/office/drawing/2014/main" id="{30AF09CD-4556-41FD-BDD2-ACF63BDA0F9D}"/>
                  </a:ext>
                </a:extLst>
              </p:cNvPr>
              <p:cNvSpPr txBox="1"/>
              <p:nvPr/>
            </p:nvSpPr>
            <p:spPr>
              <a:xfrm>
                <a:off x="1482271" y="2067466"/>
                <a:ext cx="338585" cy="230832"/>
              </a:xfrm>
              <a:prstGeom prst="rect">
                <a:avLst/>
              </a:prstGeom>
              <a:noFill/>
            </p:spPr>
            <p:txBody>
              <a:bodyPr wrap="square" rtlCol="0">
                <a:spAutoFit/>
              </a:bodyPr>
              <a:lstStyle/>
              <a:p>
                <a:r>
                  <a:rPr lang="en-GB" sz="9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25</a:t>
                </a:r>
              </a:p>
            </p:txBody>
          </p:sp>
        </p:grpSp>
      </p:grpSp>
      <p:grpSp>
        <p:nvGrpSpPr>
          <p:cNvPr id="39" name="Group 38">
            <a:extLst>
              <a:ext uri="{FF2B5EF4-FFF2-40B4-BE49-F238E27FC236}">
                <a16:creationId xmlns:a16="http://schemas.microsoft.com/office/drawing/2014/main" id="{146F1260-5AF5-44AC-828D-3A20035C46C3}"/>
              </a:ext>
            </a:extLst>
          </p:cNvPr>
          <p:cNvGrpSpPr/>
          <p:nvPr/>
        </p:nvGrpSpPr>
        <p:grpSpPr>
          <a:xfrm>
            <a:off x="5013611" y="3726504"/>
            <a:ext cx="6962772" cy="2627579"/>
            <a:chOff x="6040856" y="4422162"/>
            <a:chExt cx="5815784" cy="2035112"/>
          </a:xfrm>
        </p:grpSpPr>
        <p:graphicFrame>
          <p:nvGraphicFramePr>
            <p:cNvPr id="40" name="Chart 39">
              <a:extLst>
                <a:ext uri="{FF2B5EF4-FFF2-40B4-BE49-F238E27FC236}">
                  <a16:creationId xmlns:a16="http://schemas.microsoft.com/office/drawing/2014/main" id="{A35ECB20-C2D1-4FDF-BD71-1B49772F9324}"/>
                </a:ext>
              </a:extLst>
            </p:cNvPr>
            <p:cNvGraphicFramePr>
              <a:graphicFrameLocks/>
            </p:cNvGraphicFramePr>
            <p:nvPr>
              <p:extLst>
                <p:ext uri="{D42A27DB-BD31-4B8C-83A1-F6EECF244321}">
                  <p14:modId xmlns:p14="http://schemas.microsoft.com/office/powerpoint/2010/main" val="2582976786"/>
                </p:ext>
              </p:extLst>
            </p:nvPr>
          </p:nvGraphicFramePr>
          <p:xfrm>
            <a:off x="6492467" y="4536339"/>
            <a:ext cx="5364173" cy="1894516"/>
          </p:xfrm>
          <a:graphic>
            <a:graphicData uri="http://schemas.openxmlformats.org/drawingml/2006/chart">
              <c:chart xmlns:c="http://schemas.openxmlformats.org/drawingml/2006/chart" xmlns:r="http://schemas.openxmlformats.org/officeDocument/2006/relationships" r:id="rId5"/>
            </a:graphicData>
          </a:graphic>
        </p:graphicFrame>
        <p:sp>
          <p:nvSpPr>
            <p:cNvPr id="41" name="TextBox 3">
              <a:extLst>
                <a:ext uri="{FF2B5EF4-FFF2-40B4-BE49-F238E27FC236}">
                  <a16:creationId xmlns:a16="http://schemas.microsoft.com/office/drawing/2014/main" id="{1EE27257-E42C-475E-A987-161155D76E26}"/>
                </a:ext>
              </a:extLst>
            </p:cNvPr>
            <p:cNvSpPr txBox="1"/>
            <p:nvPr/>
          </p:nvSpPr>
          <p:spPr>
            <a:xfrm rot="5400000">
              <a:off x="8930354" y="3450680"/>
              <a:ext cx="286055" cy="2542948"/>
            </a:xfrm>
            <a:prstGeom prst="rect">
              <a:avLst/>
            </a:prstGeom>
            <a:noFill/>
          </p:spPr>
          <p:txBody>
            <a:bodyPr vert="vert270" wrap="square" rtlCol="0">
              <a:spAutoFit/>
            </a:bodyPr>
            <a:lstStyle/>
            <a:p>
              <a:r>
                <a:rPr lang="en-AU" sz="12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Profit &amp; Loss per ha per intervention (</a:t>
              </a:r>
              <a:r>
                <a:rPr lang="nl-NL" sz="12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42" name="Group 41">
              <a:extLst>
                <a:ext uri="{FF2B5EF4-FFF2-40B4-BE49-F238E27FC236}">
                  <a16:creationId xmlns:a16="http://schemas.microsoft.com/office/drawing/2014/main" id="{B58951AD-6C15-4BC3-ACF4-9EBBF76A450E}"/>
                </a:ext>
              </a:extLst>
            </p:cNvPr>
            <p:cNvGrpSpPr/>
            <p:nvPr/>
          </p:nvGrpSpPr>
          <p:grpSpPr>
            <a:xfrm>
              <a:off x="6040856" y="4422162"/>
              <a:ext cx="585553" cy="2035112"/>
              <a:chOff x="6040856" y="4422162"/>
              <a:chExt cx="585553" cy="2035112"/>
            </a:xfrm>
          </p:grpSpPr>
          <p:cxnSp>
            <p:nvCxnSpPr>
              <p:cNvPr id="43" name="Straight Connector 42">
                <a:extLst>
                  <a:ext uri="{FF2B5EF4-FFF2-40B4-BE49-F238E27FC236}">
                    <a16:creationId xmlns:a16="http://schemas.microsoft.com/office/drawing/2014/main" id="{60FA5D81-28FD-42C9-9AF8-7A13376F1425}"/>
                  </a:ext>
                </a:extLst>
              </p:cNvPr>
              <p:cNvCxnSpPr/>
              <p:nvPr/>
            </p:nvCxnSpPr>
            <p:spPr>
              <a:xfrm flipV="1">
                <a:off x="6480914" y="4422162"/>
                <a:ext cx="0" cy="1923908"/>
              </a:xfrm>
              <a:prstGeom prst="line">
                <a:avLst/>
              </a:prstGeom>
              <a:ln w="31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6A1174A6-3524-4837-88AC-C94AB84D5D65}"/>
                  </a:ext>
                </a:extLst>
              </p:cNvPr>
              <p:cNvSpPr txBox="1"/>
              <p:nvPr/>
            </p:nvSpPr>
            <p:spPr>
              <a:xfrm>
                <a:off x="6260061" y="6226442"/>
                <a:ext cx="366348" cy="230832"/>
              </a:xfrm>
              <a:prstGeom prst="rect">
                <a:avLst/>
              </a:prstGeom>
              <a:noFill/>
            </p:spPr>
            <p:txBody>
              <a:bodyPr wrap="square" rtlCol="0">
                <a:spAutoFit/>
              </a:bodyPr>
              <a:lstStyle/>
              <a:p>
                <a:r>
                  <a:rPr lang="en-GB" sz="9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a:t>
                </a:r>
              </a:p>
            </p:txBody>
          </p:sp>
          <p:sp>
            <p:nvSpPr>
              <p:cNvPr id="45" name="TextBox 44">
                <a:extLst>
                  <a:ext uri="{FF2B5EF4-FFF2-40B4-BE49-F238E27FC236}">
                    <a16:creationId xmlns:a16="http://schemas.microsoft.com/office/drawing/2014/main" id="{649B6A95-0025-49EB-A5F3-816AEAD53403}"/>
                  </a:ext>
                </a:extLst>
              </p:cNvPr>
              <p:cNvSpPr txBox="1"/>
              <p:nvPr/>
            </p:nvSpPr>
            <p:spPr>
              <a:xfrm>
                <a:off x="6040856" y="4533092"/>
                <a:ext cx="565425" cy="178784"/>
              </a:xfrm>
              <a:prstGeom prst="rect">
                <a:avLst/>
              </a:prstGeom>
              <a:noFill/>
            </p:spPr>
            <p:txBody>
              <a:bodyPr wrap="square" rtlCol="0">
                <a:spAutoFit/>
              </a:bodyPr>
              <a:lstStyle/>
              <a:p>
                <a:r>
                  <a:rPr lang="en-GB" sz="9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18.000</a:t>
                </a:r>
              </a:p>
            </p:txBody>
          </p:sp>
        </p:grpSp>
      </p:grpSp>
    </p:spTree>
    <p:extLst>
      <p:ext uri="{BB962C8B-B14F-4D97-AF65-F5344CB8AC3E}">
        <p14:creationId xmlns:p14="http://schemas.microsoft.com/office/powerpoint/2010/main" val="4167088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F2B3BB-288F-4A91-A847-464BFA316E24}"/>
              </a:ext>
            </a:extLst>
          </p:cNvPr>
          <p:cNvSpPr>
            <a:spLocks noGrp="1"/>
          </p:cNvSpPr>
          <p:nvPr>
            <p:ph type="body" sz="quarter" idx="10"/>
          </p:nvPr>
        </p:nvSpPr>
        <p:spPr/>
        <p:txBody>
          <a:bodyPr/>
          <a:lstStyle/>
          <a:p>
            <a:r>
              <a:rPr lang="en-GB"/>
              <a:t>The true price gap of a pair of jeans is around € 30</a:t>
            </a:r>
          </a:p>
        </p:txBody>
      </p:sp>
      <p:sp>
        <p:nvSpPr>
          <p:cNvPr id="3" name="Text Placeholder 2">
            <a:extLst>
              <a:ext uri="{FF2B5EF4-FFF2-40B4-BE49-F238E27FC236}">
                <a16:creationId xmlns:a16="http://schemas.microsoft.com/office/drawing/2014/main" id="{1EB32A06-C35B-45C5-9FD1-A77E86F4C4FB}"/>
              </a:ext>
            </a:extLst>
          </p:cNvPr>
          <p:cNvSpPr>
            <a:spLocks noGrp="1"/>
          </p:cNvSpPr>
          <p:nvPr>
            <p:ph type="body" sz="quarter" idx="11"/>
          </p:nvPr>
        </p:nvSpPr>
        <p:spPr>
          <a:xfrm>
            <a:off x="609600" y="2222328"/>
            <a:ext cx="5827534" cy="4247803"/>
          </a:xfrm>
        </p:spPr>
        <p:txBody>
          <a:bodyPr numCol="2"/>
          <a:lstStyle/>
          <a:p>
            <a:pPr algn="just"/>
            <a:r>
              <a:rPr lang="en-GB"/>
              <a:t>As shown in the figure to the right, the true price gap for an average pair of jeans is around € 30. In context: most consumer prices for a pair of jeans in the Netherlands range between € 14 and € 200. </a:t>
            </a:r>
          </a:p>
          <a:p>
            <a:pPr algn="just"/>
            <a:r>
              <a:rPr lang="en-GB"/>
              <a:t>In the value chain, the largest costs are generated in cotton cultivation and denim textile production steps. In the cotton cultivation step, more than half of external costs are environmental, most notably due to scarce water usage and water pollution. However, due to significant social external costs in the denim textile production and jeans manufacturing steps, social external costs account for almost two thirds of the total true price gap. This is mainly due to widespread bonded labour, child labour and underpayment across the value chain in India. </a:t>
            </a:r>
          </a:p>
          <a:p>
            <a:pPr algn="just"/>
            <a:endParaRPr lang="en-GB"/>
          </a:p>
          <a:p>
            <a:pPr algn="just"/>
            <a:r>
              <a:rPr lang="en-GB"/>
              <a:t>Manufacturing jeans from denim textile in Bangladesh comes with social costs for workers, such as harassment and underearning. Per pair of jeans these external costs are however relatively low due to the limited amount of labour time necessary per pair of jeans in this step.</a:t>
            </a:r>
          </a:p>
        </p:txBody>
      </p:sp>
      <p:sp>
        <p:nvSpPr>
          <p:cNvPr id="47" name="Text Placeholder 2">
            <a:extLst>
              <a:ext uri="{FF2B5EF4-FFF2-40B4-BE49-F238E27FC236}">
                <a16:creationId xmlns:a16="http://schemas.microsoft.com/office/drawing/2014/main" id="{14EF8F90-3E90-437D-9D73-58BCEFA64F88}"/>
              </a:ext>
            </a:extLst>
          </p:cNvPr>
          <p:cNvSpPr txBox="1">
            <a:spLocks/>
          </p:cNvSpPr>
          <p:nvPr/>
        </p:nvSpPr>
        <p:spPr>
          <a:xfrm>
            <a:off x="8145387" y="2222328"/>
            <a:ext cx="3437013" cy="3926059"/>
          </a:xfrm>
          <a:prstGeom prst="rect">
            <a:avLst/>
          </a:prstGeom>
        </p:spPr>
        <p:txBody>
          <a:bodyPr numCol="1" spcCol="180000"/>
          <a:lstStyle>
            <a:lvl1pPr marL="0" indent="0" algn="l" defTabSz="457200" rtl="0" eaLnBrk="1" fontAlgn="base" hangingPunct="1">
              <a:lnSpc>
                <a:spcPct val="120000"/>
              </a:lnSpc>
              <a:spcBef>
                <a:spcPts val="600"/>
              </a:spcBef>
              <a:spcAft>
                <a:spcPct val="0"/>
              </a:spcAft>
              <a:buClr>
                <a:schemeClr val="accent1"/>
              </a:buClr>
              <a:buFont typeface="Arial" panose="020B0604020202020204" pitchFamily="34" charset="0"/>
              <a:buNone/>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1pPr>
            <a:lvl2pPr marL="742950" indent="-28575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2pPr>
            <a:lvl3pPr marL="11430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3pPr>
            <a:lvl4pPr marL="16002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4pPr>
            <a:lvl5pPr marL="2057400" indent="-228600" algn="l" defTabSz="457200" rtl="0" eaLnBrk="1" fontAlgn="base" hangingPunct="1">
              <a:lnSpc>
                <a:spcPct val="120000"/>
              </a:lnSpc>
              <a:spcBef>
                <a:spcPts val="600"/>
              </a:spcBef>
              <a:spcAft>
                <a:spcPct val="0"/>
              </a:spcAft>
              <a:buClr>
                <a:schemeClr val="accent1"/>
              </a:buClr>
              <a:buFont typeface="Arial" panose="020B0604020202020204" pitchFamily="34" charset="0"/>
              <a:buChar char="»"/>
              <a:defRPr sz="1100" kern="1200">
                <a:solidFill>
                  <a:schemeClr val="tx1">
                    <a:lumMod val="65000"/>
                    <a:lumOff val="35000"/>
                  </a:schemeClr>
                </a:solidFill>
                <a:latin typeface="Calibri Light" panose="020F0302020204030204" pitchFamily="34" charset="0"/>
                <a:ea typeface="ＭＳ Ｐゴシック" panose="020B0600070205080204"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a:t>The most material external costs reveal key areas for improvement. We suggest a number of interventions for both the jeans industry and consumer behaviour to improve the impact on society, based on the value chain in scope. This can give input for a concrete roadmap of the fashion industry’s transition to sustainability: </a:t>
            </a:r>
          </a:p>
          <a:p>
            <a:pPr marL="228600" indent="-228600" algn="just">
              <a:lnSpc>
                <a:spcPct val="100000"/>
              </a:lnSpc>
              <a:buFont typeface="Arial" panose="020B0604020202020204" pitchFamily="34" charset="0"/>
              <a:buAutoNum type="arabicPeriod"/>
            </a:pPr>
            <a:r>
              <a:rPr lang="en-GB"/>
              <a:t>Increasing water use efficiency in cotton cultivation in India: € 0.70 per jeans with potential impact of € 330 million.</a:t>
            </a:r>
          </a:p>
          <a:p>
            <a:pPr marL="228600" indent="-228600" algn="just">
              <a:lnSpc>
                <a:spcPct val="100000"/>
              </a:lnSpc>
              <a:buFont typeface="Arial" panose="020B0604020202020204" pitchFamily="34" charset="0"/>
              <a:buAutoNum type="arabicPeriod"/>
            </a:pPr>
            <a:r>
              <a:rPr lang="en-GB"/>
              <a:t>Addressing bonded labour in textile production in India: € 10.30 per jeans and potential impact of € 5 billion.</a:t>
            </a:r>
          </a:p>
          <a:p>
            <a:pPr marL="228600" indent="-228600" algn="just">
              <a:lnSpc>
                <a:spcPct val="100000"/>
              </a:lnSpc>
              <a:buAutoNum type="arabicPeriod"/>
            </a:pPr>
            <a:r>
              <a:rPr lang="en-GB"/>
              <a:t>Towards living income and wages across the value chain: € 2.95 per jeans and potential impact of € 1.4 billion.</a:t>
            </a:r>
          </a:p>
          <a:p>
            <a:pPr marL="228600" indent="-228600" algn="just">
              <a:lnSpc>
                <a:spcPct val="100000"/>
              </a:lnSpc>
              <a:buAutoNum type="arabicPeriod"/>
            </a:pPr>
            <a:r>
              <a:rPr lang="en-GB"/>
              <a:t>Re-using denim textile from jeans: € 1.25 per jeans with potential impact of € 550 million.</a:t>
            </a:r>
          </a:p>
          <a:p>
            <a:pPr marL="228600" indent="-228600" algn="just">
              <a:lnSpc>
                <a:spcPct val="100000"/>
              </a:lnSpc>
              <a:buAutoNum type="arabicPeriod"/>
            </a:pPr>
            <a:r>
              <a:rPr lang="en-GB"/>
              <a:t>More responsible consumer purchasing: € 16.45 per jeans with potential impact of € 8 billion</a:t>
            </a:r>
          </a:p>
          <a:p>
            <a:pPr marL="228600" indent="-228600" algn="just">
              <a:lnSpc>
                <a:spcPct val="100000"/>
              </a:lnSpc>
              <a:buAutoNum type="arabicPeriod"/>
            </a:pPr>
            <a:r>
              <a:rPr lang="en-GB"/>
              <a:t>Washing the jeans less often: € 0.90 per jeans with potential impact of € 430 million</a:t>
            </a:r>
          </a:p>
        </p:txBody>
      </p:sp>
      <p:sp>
        <p:nvSpPr>
          <p:cNvPr id="49" name="TextBox 48">
            <a:extLst>
              <a:ext uri="{FF2B5EF4-FFF2-40B4-BE49-F238E27FC236}">
                <a16:creationId xmlns:a16="http://schemas.microsoft.com/office/drawing/2014/main" id="{A0A27B0A-A533-457D-94DA-7F816A359FE2}"/>
              </a:ext>
            </a:extLst>
          </p:cNvPr>
          <p:cNvSpPr txBox="1"/>
          <p:nvPr/>
        </p:nvSpPr>
        <p:spPr>
          <a:xfrm>
            <a:off x="7764270" y="20841"/>
            <a:ext cx="3849881" cy="400110"/>
          </a:xfrm>
          <a:prstGeom prst="rect">
            <a:avLst/>
          </a:prstGeom>
          <a:noFill/>
          <a:ln>
            <a:noFill/>
          </a:ln>
        </p:spPr>
        <p:txBody>
          <a:bodyPr wrap="square" rtlCol="0">
            <a:spAutoFit/>
          </a:bodyPr>
          <a:lstStyle/>
          <a:p>
            <a:pPr algn="r"/>
            <a:r>
              <a:rPr lang="en-GB" sz="2000" b="1">
                <a:solidFill>
                  <a:schemeClr val="tx2"/>
                </a:solidFill>
              </a:rPr>
              <a:t>EXECUTIVE SUMMARY</a:t>
            </a:r>
          </a:p>
        </p:txBody>
      </p:sp>
      <p:graphicFrame>
        <p:nvGraphicFramePr>
          <p:cNvPr id="33" name="Chart 32">
            <a:extLst>
              <a:ext uri="{FF2B5EF4-FFF2-40B4-BE49-F238E27FC236}">
                <a16:creationId xmlns:a16="http://schemas.microsoft.com/office/drawing/2014/main" id="{2FA2AA18-068E-4FF9-855E-FF54804B2371}"/>
              </a:ext>
            </a:extLst>
          </p:cNvPr>
          <p:cNvGraphicFramePr>
            <a:graphicFrameLocks/>
          </p:cNvGraphicFramePr>
          <p:nvPr>
            <p:extLst>
              <p:ext uri="{D42A27DB-BD31-4B8C-83A1-F6EECF244321}">
                <p14:modId xmlns:p14="http://schemas.microsoft.com/office/powerpoint/2010/main" val="2701551242"/>
              </p:ext>
            </p:extLst>
          </p:nvPr>
        </p:nvGraphicFramePr>
        <p:xfrm>
          <a:off x="3629889" y="2760874"/>
          <a:ext cx="4330769" cy="39260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2230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7E672A-B544-4744-B7DD-87260C9CC187}"/>
              </a:ext>
            </a:extLst>
          </p:cNvPr>
          <p:cNvSpPr>
            <a:spLocks noGrp="1"/>
          </p:cNvSpPr>
          <p:nvPr>
            <p:ph type="title"/>
          </p:nvPr>
        </p:nvSpPr>
        <p:spPr/>
        <p:txBody>
          <a:bodyPr/>
          <a:lstStyle/>
          <a:p>
            <a:r>
              <a:rPr lang="en-US"/>
              <a:t>Introduction</a:t>
            </a:r>
            <a:endParaRPr lang="en-NL"/>
          </a:p>
        </p:txBody>
      </p:sp>
      <p:sp>
        <p:nvSpPr>
          <p:cNvPr id="6" name="Content Placeholder 5">
            <a:extLst>
              <a:ext uri="{FF2B5EF4-FFF2-40B4-BE49-F238E27FC236}">
                <a16:creationId xmlns:a16="http://schemas.microsoft.com/office/drawing/2014/main" id="{EBBCAC4D-8FBC-4750-85C1-803DB2F034B1}"/>
              </a:ext>
            </a:extLst>
          </p:cNvPr>
          <p:cNvSpPr>
            <a:spLocks noGrp="1"/>
          </p:cNvSpPr>
          <p:nvPr>
            <p:ph sz="quarter" idx="10"/>
          </p:nvPr>
        </p:nvSpPr>
        <p:spPr/>
        <p:txBody>
          <a:bodyPr/>
          <a:lstStyle/>
          <a:p>
            <a:pPr algn="ctr"/>
            <a:r>
              <a:rPr lang="en-US" sz="13800"/>
              <a:t>1</a:t>
            </a:r>
            <a:endParaRPr lang="en-NL" sz="13800"/>
          </a:p>
        </p:txBody>
      </p:sp>
    </p:spTree>
    <p:extLst>
      <p:ext uri="{BB962C8B-B14F-4D97-AF65-F5344CB8AC3E}">
        <p14:creationId xmlns:p14="http://schemas.microsoft.com/office/powerpoint/2010/main" val="236062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F96602-2D7B-4397-93E9-FBE435CF8E74}"/>
              </a:ext>
            </a:extLst>
          </p:cNvPr>
          <p:cNvSpPr>
            <a:spLocks noGrp="1"/>
          </p:cNvSpPr>
          <p:nvPr>
            <p:ph type="body" sz="quarter" idx="10"/>
          </p:nvPr>
        </p:nvSpPr>
        <p:spPr/>
        <p:txBody>
          <a:bodyPr/>
          <a:lstStyle/>
          <a:p>
            <a:r>
              <a:rPr lang="en-US"/>
              <a:t>With almost two billion pairs produced each year, jeans are key for the fashion industry’s transition to sustainability</a:t>
            </a:r>
            <a:endParaRPr lang="en-GB"/>
          </a:p>
        </p:txBody>
      </p:sp>
      <p:sp>
        <p:nvSpPr>
          <p:cNvPr id="5" name="Text Placeholder 4">
            <a:extLst>
              <a:ext uri="{FF2B5EF4-FFF2-40B4-BE49-F238E27FC236}">
                <a16:creationId xmlns:a16="http://schemas.microsoft.com/office/drawing/2014/main" id="{63DA31DC-6BD7-4A8C-974C-A78311277167}"/>
              </a:ext>
            </a:extLst>
          </p:cNvPr>
          <p:cNvSpPr>
            <a:spLocks noGrp="1"/>
          </p:cNvSpPr>
          <p:nvPr>
            <p:ph type="body" sz="quarter" idx="11"/>
          </p:nvPr>
        </p:nvSpPr>
        <p:spPr/>
        <p:txBody>
          <a:bodyPr/>
          <a:lstStyle/>
          <a:p>
            <a:pPr algn="just"/>
            <a:r>
              <a:rPr lang="en-GB"/>
              <a:t>Clothes are basic items for people and come in many different sizes, colours and finishes from a multitude of production lines. Jeans have become a popular item around the globe with almost two billion pairs of jeans sold per year on a global level, resulting in a global retail market of $ 42 billion in 2017</a:t>
            </a:r>
            <a:r>
              <a:rPr lang="en-GB" baseline="30000"/>
              <a:t>1)</a:t>
            </a:r>
            <a:r>
              <a:rPr lang="en-GB"/>
              <a:t>. On average, consumers own 6 pairs of jeans, globally</a:t>
            </a:r>
            <a:r>
              <a:rPr lang="en-GB" baseline="30000"/>
              <a:t>2)</a:t>
            </a:r>
            <a:r>
              <a:rPr lang="en-GB"/>
              <a:t>. This market is only expected to increase the next couple of years</a:t>
            </a:r>
            <a:r>
              <a:rPr lang="en-GB" baseline="30000"/>
              <a:t>3)</a:t>
            </a:r>
            <a:r>
              <a:rPr lang="en-GB"/>
              <a:t>. Their production comes with both positive effects, such as economic development, and negative effects on society.</a:t>
            </a:r>
            <a:endParaRPr lang="en-NL"/>
          </a:p>
          <a:p>
            <a:pPr algn="just"/>
            <a:r>
              <a:rPr lang="en-GB"/>
              <a:t>The main material used in jeans is cotton, which is primarily cultivated in Asian countries such as China and India</a:t>
            </a:r>
            <a:r>
              <a:rPr lang="en-GB" baseline="30000"/>
              <a:t>4)</a:t>
            </a:r>
            <a:r>
              <a:rPr lang="en-GB"/>
              <a:t>. The cotton is used to make denim textile, which in turn is the main input for the production of jeans. Jeans manufacturing mostly takes place in lower-wage countries such as China, Mexico, Turkey and Bangladesh, the latter having a 27% share of jeans imported by the EU</a:t>
            </a:r>
            <a:r>
              <a:rPr lang="en-GB" baseline="30000"/>
              <a:t>5)</a:t>
            </a:r>
            <a:r>
              <a:rPr lang="en-GB"/>
              <a:t>. Along the supply chain, jeans production provides working opportunities and economic development. </a:t>
            </a:r>
            <a:endParaRPr lang="en-NL"/>
          </a:p>
          <a:p>
            <a:pPr algn="just"/>
            <a:r>
              <a:rPr lang="en-GB"/>
              <a:t>However, the garment industry is also associated with negative impacts on people and planet. These are costs to society that are made during the production, but not paid for by the consumers or the companies in the value chain. For example, the intense process of cotton cultivation requires a lot of water, while it often takes place in regions with water scarcity</a:t>
            </a:r>
            <a:r>
              <a:rPr lang="en-GB" baseline="30000"/>
              <a:t>6)</a:t>
            </a:r>
            <a:r>
              <a:rPr lang="en-GB"/>
              <a:t>. In addition, textile production and jeans manufacturing often occurs in Asian countries with high risks of labour rights violations. </a:t>
            </a:r>
          </a:p>
          <a:p>
            <a:pPr algn="just"/>
            <a:r>
              <a:rPr lang="en-GB"/>
              <a:t>Insight into </a:t>
            </a:r>
            <a:r>
              <a:rPr lang="en-GB" i="1"/>
              <a:t>external costs </a:t>
            </a:r>
            <a:r>
              <a:rPr lang="en-GB"/>
              <a:t>involved in jeans production chains, can support in minimising harm to society and achieving these goals. This report provides insights into these external costs by describing the true price of a pair of jeans from Bangladesh with denim produced in India. </a:t>
            </a:r>
          </a:p>
          <a:p>
            <a:pPr algn="just"/>
            <a:endParaRPr lang="en-NL"/>
          </a:p>
        </p:txBody>
      </p:sp>
      <p:sp>
        <p:nvSpPr>
          <p:cNvPr id="9" name="TextBox 8">
            <a:extLst>
              <a:ext uri="{FF2B5EF4-FFF2-40B4-BE49-F238E27FC236}">
                <a16:creationId xmlns:a16="http://schemas.microsoft.com/office/drawing/2014/main" id="{43A9A53F-A9F7-4912-AA8A-7BD61A2C088D}"/>
              </a:ext>
            </a:extLst>
          </p:cNvPr>
          <p:cNvSpPr txBox="1"/>
          <p:nvPr/>
        </p:nvSpPr>
        <p:spPr>
          <a:xfrm>
            <a:off x="670560" y="6307670"/>
            <a:ext cx="11049000" cy="200055"/>
          </a:xfrm>
          <a:prstGeom prst="rect">
            <a:avLst/>
          </a:prstGeom>
          <a:noFill/>
          <a:ln>
            <a:noFill/>
          </a:ln>
        </p:spPr>
        <p:txBody>
          <a:bodyPr wrap="square" rtlCol="0">
            <a:spAutoFit/>
          </a:bodyPr>
          <a:lstStyle/>
          <a:p>
            <a:r>
              <a:rPr lang="en-US" sz="700">
                <a:solidFill>
                  <a:schemeClr val="tx1">
                    <a:lumMod val="75000"/>
                    <a:lumOff val="25000"/>
                  </a:schemeClr>
                </a:solidFill>
                <a:latin typeface="Calibri Light" panose="020F0302020204030204" pitchFamily="34" charset="0"/>
                <a:cs typeface="Calibri Light" panose="020F0302020204030204" pitchFamily="34" charset="0"/>
              </a:rPr>
              <a:t>1) P&amp;S Intelligence); 2) Cotton Incorporated (2019); 3) Newbery &amp; Wang (2017); 4) National Cotton Council of America (2019); 5) </a:t>
            </a:r>
            <a:r>
              <a:rPr lang="en-US" sz="700" err="1">
                <a:solidFill>
                  <a:schemeClr val="tx1">
                    <a:lumMod val="75000"/>
                    <a:lumOff val="25000"/>
                  </a:schemeClr>
                </a:solidFill>
                <a:latin typeface="Calibri Light" panose="020F0302020204030204" pitchFamily="34" charset="0"/>
                <a:cs typeface="Calibri Light" panose="020F0302020204030204" pitchFamily="34" charset="0"/>
              </a:rPr>
              <a:t>Ovi</a:t>
            </a:r>
            <a:r>
              <a:rPr lang="en-US" sz="700">
                <a:solidFill>
                  <a:schemeClr val="tx1">
                    <a:lumMod val="75000"/>
                    <a:lumOff val="25000"/>
                  </a:schemeClr>
                </a:solidFill>
                <a:latin typeface="Calibri Light" panose="020F0302020204030204" pitchFamily="34" charset="0"/>
                <a:cs typeface="Calibri Light" panose="020F0302020204030204" pitchFamily="34" charset="0"/>
              </a:rPr>
              <a:t> (2018); 6) </a:t>
            </a:r>
            <a:r>
              <a:rPr lang="en-US" sz="700" err="1">
                <a:solidFill>
                  <a:schemeClr val="tx1">
                    <a:lumMod val="75000"/>
                    <a:lumOff val="25000"/>
                  </a:schemeClr>
                </a:solidFill>
                <a:latin typeface="Calibri Light" panose="020F0302020204030204" pitchFamily="34" charset="0"/>
                <a:cs typeface="Calibri Light" panose="020F0302020204030204" pitchFamily="34" charset="0"/>
              </a:rPr>
              <a:t>Grooscurt</a:t>
            </a:r>
            <a:r>
              <a:rPr lang="en-US" sz="700">
                <a:solidFill>
                  <a:schemeClr val="tx1">
                    <a:lumMod val="75000"/>
                    <a:lumOff val="25000"/>
                  </a:schemeClr>
                </a:solidFill>
                <a:latin typeface="Calibri Light" panose="020F0302020204030204" pitchFamily="34" charset="0"/>
                <a:cs typeface="Calibri Light" panose="020F0302020204030204" pitchFamily="34" charset="0"/>
              </a:rPr>
              <a:t> et al. (2016); (7) European Commission (2019).</a:t>
            </a:r>
            <a:endParaRPr lang="en-US" sz="700">
              <a:solidFill>
                <a:schemeClr val="tx1">
                  <a:lumMod val="75000"/>
                  <a:lumOff val="25000"/>
                </a:schemeClr>
              </a:solidFill>
              <a:highlight>
                <a:srgbClr val="FF0000"/>
              </a:highlight>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4556B0D6-40BD-48E1-A3B4-ABD77F0490D9}"/>
              </a:ext>
            </a:extLst>
          </p:cNvPr>
          <p:cNvPicPr>
            <a:picLocks noChangeAspect="1"/>
          </p:cNvPicPr>
          <p:nvPr/>
        </p:nvPicPr>
        <p:blipFill rotWithShape="1">
          <a:blip r:embed="rId3">
            <a:extLst>
              <a:ext uri="{28A0092B-C50C-407E-A947-70E740481C1C}">
                <a14:useLocalDpi xmlns:a14="http://schemas.microsoft.com/office/drawing/2010/main" val="0"/>
              </a:ext>
            </a:extLst>
          </a:blip>
          <a:srcRect b="31417"/>
          <a:stretch/>
        </p:blipFill>
        <p:spPr>
          <a:xfrm>
            <a:off x="3532190" y="709613"/>
            <a:ext cx="5204950" cy="2379816"/>
          </a:xfrm>
          <a:prstGeom prst="rect">
            <a:avLst/>
          </a:prstGeom>
        </p:spPr>
      </p:pic>
      <p:sp>
        <p:nvSpPr>
          <p:cNvPr id="2" name="TextBox 1">
            <a:extLst>
              <a:ext uri="{FF2B5EF4-FFF2-40B4-BE49-F238E27FC236}">
                <a16:creationId xmlns:a16="http://schemas.microsoft.com/office/drawing/2014/main" id="{10C71BD7-3232-4BA2-A353-30F007DC9856}"/>
              </a:ext>
            </a:extLst>
          </p:cNvPr>
          <p:cNvSpPr txBox="1"/>
          <p:nvPr/>
        </p:nvSpPr>
        <p:spPr>
          <a:xfrm>
            <a:off x="8994371" y="709613"/>
            <a:ext cx="1729047" cy="630942"/>
          </a:xfrm>
          <a:prstGeom prst="rect">
            <a:avLst/>
          </a:prstGeom>
          <a:noFill/>
          <a:ln>
            <a:noFill/>
          </a:ln>
        </p:spPr>
        <p:txBody>
          <a:bodyPr wrap="square" rtlCol="0">
            <a:spAutoFit/>
          </a:bodyPr>
          <a:lstStyle/>
          <a:p>
            <a:r>
              <a:rPr lang="nl-NL">
                <a:solidFill>
                  <a:schemeClr val="tx1">
                    <a:lumMod val="75000"/>
                    <a:lumOff val="25000"/>
                  </a:schemeClr>
                </a:solidFill>
              </a:rPr>
              <a:t>$ 42 </a:t>
            </a:r>
            <a:r>
              <a:rPr lang="nl-NL" err="1">
                <a:solidFill>
                  <a:schemeClr val="tx1">
                    <a:lumMod val="75000"/>
                    <a:lumOff val="25000"/>
                  </a:schemeClr>
                </a:solidFill>
              </a:rPr>
              <a:t>billion</a:t>
            </a:r>
            <a:endParaRPr lang="nl-NL" sz="1600">
              <a:solidFill>
                <a:schemeClr val="tx1">
                  <a:lumMod val="75000"/>
                  <a:lumOff val="25000"/>
                </a:schemeClr>
              </a:solidFill>
            </a:endParaRPr>
          </a:p>
          <a:p>
            <a:r>
              <a:rPr lang="nl-NL" sz="800">
                <a:solidFill>
                  <a:schemeClr val="tx1">
                    <a:lumMod val="75000"/>
                    <a:lumOff val="25000"/>
                  </a:schemeClr>
                </a:solidFill>
              </a:rPr>
              <a:t>Global jeans </a:t>
            </a:r>
            <a:r>
              <a:rPr lang="nl-NL" sz="800" err="1">
                <a:solidFill>
                  <a:schemeClr val="tx1">
                    <a:lumMod val="75000"/>
                    <a:lumOff val="25000"/>
                  </a:schemeClr>
                </a:solidFill>
              </a:rPr>
              <a:t>retail</a:t>
            </a:r>
            <a:r>
              <a:rPr lang="nl-NL" sz="800">
                <a:solidFill>
                  <a:schemeClr val="tx1">
                    <a:lumMod val="75000"/>
                    <a:lumOff val="25000"/>
                  </a:schemeClr>
                </a:solidFill>
              </a:rPr>
              <a:t> market 2017</a:t>
            </a:r>
            <a:r>
              <a:rPr lang="en-GB" sz="900" baseline="30000"/>
              <a:t>1)</a:t>
            </a:r>
            <a:endParaRPr lang="nl-NL" sz="1600">
              <a:solidFill>
                <a:schemeClr val="tx1">
                  <a:lumMod val="75000"/>
                  <a:lumOff val="25000"/>
                </a:schemeClr>
              </a:solidFill>
            </a:endParaRPr>
          </a:p>
        </p:txBody>
      </p:sp>
      <p:sp>
        <p:nvSpPr>
          <p:cNvPr id="8" name="TextBox 7">
            <a:extLst>
              <a:ext uri="{FF2B5EF4-FFF2-40B4-BE49-F238E27FC236}">
                <a16:creationId xmlns:a16="http://schemas.microsoft.com/office/drawing/2014/main" id="{911438C6-37F0-4AAE-AA02-019CDAE5BF37}"/>
              </a:ext>
            </a:extLst>
          </p:cNvPr>
          <p:cNvSpPr txBox="1"/>
          <p:nvPr/>
        </p:nvSpPr>
        <p:spPr>
          <a:xfrm>
            <a:off x="8994372" y="1426686"/>
            <a:ext cx="1116280" cy="861774"/>
          </a:xfrm>
          <a:prstGeom prst="rect">
            <a:avLst/>
          </a:prstGeom>
          <a:noFill/>
          <a:ln>
            <a:noFill/>
          </a:ln>
        </p:spPr>
        <p:txBody>
          <a:bodyPr wrap="square" rtlCol="0">
            <a:spAutoFit/>
          </a:bodyPr>
          <a:lstStyle/>
          <a:p>
            <a:r>
              <a:rPr lang="nl-NL">
                <a:solidFill>
                  <a:schemeClr val="tx1">
                    <a:lumMod val="75000"/>
                    <a:lumOff val="25000"/>
                  </a:schemeClr>
                </a:solidFill>
              </a:rPr>
              <a:t>6 pairs</a:t>
            </a:r>
          </a:p>
          <a:p>
            <a:r>
              <a:rPr lang="nl-NL" sz="800" err="1">
                <a:solidFill>
                  <a:schemeClr val="tx1">
                    <a:lumMod val="75000"/>
                    <a:lumOff val="25000"/>
                  </a:schemeClr>
                </a:solidFill>
              </a:rPr>
              <a:t>Average</a:t>
            </a:r>
            <a:r>
              <a:rPr lang="nl-NL" sz="800">
                <a:solidFill>
                  <a:schemeClr val="tx1">
                    <a:lumMod val="75000"/>
                    <a:lumOff val="25000"/>
                  </a:schemeClr>
                </a:solidFill>
              </a:rPr>
              <a:t> </a:t>
            </a:r>
            <a:r>
              <a:rPr lang="nl-NL" sz="800" err="1">
                <a:solidFill>
                  <a:schemeClr val="tx1">
                    <a:lumMod val="75000"/>
                    <a:lumOff val="25000"/>
                  </a:schemeClr>
                </a:solidFill>
              </a:rPr>
              <a:t>number</a:t>
            </a:r>
            <a:r>
              <a:rPr lang="nl-NL" sz="800">
                <a:solidFill>
                  <a:schemeClr val="tx1">
                    <a:lumMod val="75000"/>
                    <a:lumOff val="25000"/>
                  </a:schemeClr>
                </a:solidFill>
              </a:rPr>
              <a:t> of pairs of jeans </a:t>
            </a:r>
            <a:r>
              <a:rPr lang="nl-NL" sz="800" err="1">
                <a:solidFill>
                  <a:schemeClr val="tx1">
                    <a:lumMod val="75000"/>
                    <a:lumOff val="25000"/>
                  </a:schemeClr>
                </a:solidFill>
              </a:rPr>
              <a:t>owned</a:t>
            </a:r>
            <a:r>
              <a:rPr lang="nl-NL" sz="800">
                <a:solidFill>
                  <a:schemeClr val="tx1">
                    <a:lumMod val="75000"/>
                    <a:lumOff val="25000"/>
                  </a:schemeClr>
                </a:solidFill>
              </a:rPr>
              <a:t> per person, </a:t>
            </a:r>
            <a:r>
              <a:rPr lang="nl-NL" sz="800" err="1">
                <a:solidFill>
                  <a:schemeClr val="tx1">
                    <a:lumMod val="75000"/>
                    <a:lumOff val="25000"/>
                  </a:schemeClr>
                </a:solidFill>
              </a:rPr>
              <a:t>globally</a:t>
            </a:r>
            <a:r>
              <a:rPr lang="en-GB" sz="800" baseline="30000"/>
              <a:t>2)</a:t>
            </a:r>
            <a:endParaRPr lang="nl-NL" sz="1400">
              <a:solidFill>
                <a:schemeClr val="tx1">
                  <a:lumMod val="75000"/>
                  <a:lumOff val="25000"/>
                </a:schemeClr>
              </a:solidFill>
            </a:endParaRPr>
          </a:p>
        </p:txBody>
      </p:sp>
      <p:sp>
        <p:nvSpPr>
          <p:cNvPr id="12" name="TextBox 11">
            <a:extLst>
              <a:ext uri="{FF2B5EF4-FFF2-40B4-BE49-F238E27FC236}">
                <a16:creationId xmlns:a16="http://schemas.microsoft.com/office/drawing/2014/main" id="{7E2DA533-023B-4E8F-8E9A-8218D8A6D910}"/>
              </a:ext>
            </a:extLst>
          </p:cNvPr>
          <p:cNvSpPr txBox="1"/>
          <p:nvPr/>
        </p:nvSpPr>
        <p:spPr>
          <a:xfrm>
            <a:off x="8994371" y="2405369"/>
            <a:ext cx="1438498" cy="615553"/>
          </a:xfrm>
          <a:prstGeom prst="rect">
            <a:avLst/>
          </a:prstGeom>
          <a:noFill/>
          <a:ln>
            <a:noFill/>
          </a:ln>
        </p:spPr>
        <p:txBody>
          <a:bodyPr wrap="square" rtlCol="0">
            <a:spAutoFit/>
          </a:bodyPr>
          <a:lstStyle/>
          <a:p>
            <a:r>
              <a:rPr lang="nl-NL">
                <a:solidFill>
                  <a:schemeClr val="tx1">
                    <a:lumMod val="75000"/>
                    <a:lumOff val="25000"/>
                  </a:schemeClr>
                </a:solidFill>
              </a:rPr>
              <a:t>€ 4.9 </a:t>
            </a:r>
            <a:r>
              <a:rPr lang="nl-NL" err="1">
                <a:solidFill>
                  <a:schemeClr val="tx1">
                    <a:lumMod val="75000"/>
                    <a:lumOff val="25000"/>
                  </a:schemeClr>
                </a:solidFill>
              </a:rPr>
              <a:t>billion</a:t>
            </a:r>
            <a:endParaRPr lang="nl-NL">
              <a:solidFill>
                <a:schemeClr val="tx1">
                  <a:lumMod val="75000"/>
                  <a:lumOff val="25000"/>
                </a:schemeClr>
              </a:solidFill>
            </a:endParaRPr>
          </a:p>
          <a:p>
            <a:r>
              <a:rPr lang="nl-NL" sz="800">
                <a:solidFill>
                  <a:schemeClr val="tx1">
                    <a:lumMod val="75000"/>
                    <a:lumOff val="25000"/>
                  </a:schemeClr>
                </a:solidFill>
              </a:rPr>
              <a:t>Import </a:t>
            </a:r>
            <a:r>
              <a:rPr lang="nl-NL" sz="800" err="1">
                <a:solidFill>
                  <a:schemeClr val="tx1">
                    <a:lumMod val="75000"/>
                    <a:lumOff val="25000"/>
                  </a:schemeClr>
                </a:solidFill>
              </a:rPr>
              <a:t>value</a:t>
            </a:r>
            <a:r>
              <a:rPr lang="nl-NL" sz="800">
                <a:solidFill>
                  <a:schemeClr val="tx1">
                    <a:lumMod val="75000"/>
                    <a:lumOff val="25000"/>
                  </a:schemeClr>
                </a:solidFill>
              </a:rPr>
              <a:t> of jeans in EU in 2017</a:t>
            </a:r>
            <a:r>
              <a:rPr lang="en-GB" sz="800" baseline="30000">
                <a:solidFill>
                  <a:schemeClr val="tx1">
                    <a:lumMod val="75000"/>
                    <a:lumOff val="25000"/>
                  </a:schemeClr>
                </a:solidFill>
              </a:rPr>
              <a:t>7</a:t>
            </a:r>
            <a:r>
              <a:rPr lang="en-GB" sz="800" baseline="30000"/>
              <a:t>)</a:t>
            </a:r>
            <a:endParaRPr lang="nl-NL" sz="800">
              <a:solidFill>
                <a:schemeClr val="tx1">
                  <a:lumMod val="75000"/>
                  <a:lumOff val="25000"/>
                </a:schemeClr>
              </a:solidFill>
            </a:endParaRPr>
          </a:p>
        </p:txBody>
      </p:sp>
    </p:spTree>
    <p:extLst>
      <p:ext uri="{BB962C8B-B14F-4D97-AF65-F5344CB8AC3E}">
        <p14:creationId xmlns:p14="http://schemas.microsoft.com/office/powerpoint/2010/main" val="2297257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6FD12A-B6FB-4CA2-ABFE-9EAA24D05A2E}"/>
              </a:ext>
            </a:extLst>
          </p:cNvPr>
          <p:cNvSpPr>
            <a:spLocks noGrp="1"/>
          </p:cNvSpPr>
          <p:nvPr>
            <p:ph type="body" sz="quarter" idx="10"/>
          </p:nvPr>
        </p:nvSpPr>
        <p:spPr/>
        <p:txBody>
          <a:bodyPr/>
          <a:lstStyle/>
          <a:p>
            <a:r>
              <a:rPr lang="en-GB"/>
              <a:t>How can the fashion industry’s transition contribute to the UN Sustainable Development Goals?</a:t>
            </a:r>
          </a:p>
        </p:txBody>
      </p:sp>
      <p:sp>
        <p:nvSpPr>
          <p:cNvPr id="3" name="Text Placeholder 2">
            <a:extLst>
              <a:ext uri="{FF2B5EF4-FFF2-40B4-BE49-F238E27FC236}">
                <a16:creationId xmlns:a16="http://schemas.microsoft.com/office/drawing/2014/main" id="{12BCE60D-832F-4A0A-80B0-37EA33F42FAE}"/>
              </a:ext>
            </a:extLst>
          </p:cNvPr>
          <p:cNvSpPr>
            <a:spLocks noGrp="1"/>
          </p:cNvSpPr>
          <p:nvPr>
            <p:ph type="body" sz="quarter" idx="11"/>
          </p:nvPr>
        </p:nvSpPr>
        <p:spPr/>
        <p:txBody>
          <a:bodyPr/>
          <a:lstStyle/>
          <a:p>
            <a:pPr algn="just"/>
            <a:r>
              <a:rPr lang="en-GB"/>
              <a:t>All United Nations member states have adopted the Sustainable Development Goals as part of the 2030 Agenda for Sustainable Development. The transition of the jeans industry can contribute significantly in reaching these goals. Most notably, the SDGs with a direct link to jeans production include (1) No poverty, (8) Decent work and economic growth, and (12) Responsible consumption and production. </a:t>
            </a:r>
          </a:p>
          <a:p>
            <a:pPr algn="just"/>
            <a:r>
              <a:rPr lang="en-GB"/>
              <a:t>For example, for SDG (1) No poverty, true pricing can identify key areas of improvement such as living wages</a:t>
            </a:r>
            <a:r>
              <a:rPr lang="en-GB" baseline="30000"/>
              <a:t>1)</a:t>
            </a:r>
            <a:r>
              <a:rPr lang="en-GB"/>
              <a:t> across the jeans value chain. For SDG (8) Decent work and economic growth,  working conditions such as health and safety, harassment and bonded labour are identified in the cultivation and processing steps in the value chain. For SDG (12) Responsible consumption and production, material, energy and water intensity in production are key areas for improvement.</a:t>
            </a:r>
          </a:p>
          <a:p>
            <a:pPr algn="just"/>
            <a:endParaRPr lang="en-GB" b="1"/>
          </a:p>
          <a:p>
            <a:pPr algn="just"/>
            <a:endParaRPr lang="en-GB" b="1"/>
          </a:p>
          <a:p>
            <a:pPr algn="just"/>
            <a:r>
              <a:rPr lang="en-GB" b="1"/>
              <a:t>How true pricing can contribute to the SDGs</a:t>
            </a:r>
          </a:p>
          <a:p>
            <a:pPr algn="just"/>
            <a:r>
              <a:rPr lang="en-GB"/>
              <a:t>True pricing is a unique method to quantify and present external costs. Information on true prices (first part of the report) can be used to: </a:t>
            </a:r>
          </a:p>
          <a:p>
            <a:pPr marL="171450" indent="-171450" algn="just">
              <a:buFont typeface="Arial" panose="020B0604020202020204" pitchFamily="34" charset="0"/>
              <a:buChar char="•"/>
            </a:pPr>
            <a:r>
              <a:rPr lang="en-GB"/>
              <a:t>Identify the biggest external costs of jeans production and improvement levers to reduce these external costs;</a:t>
            </a:r>
          </a:p>
          <a:p>
            <a:pPr marL="171450" indent="-171450" algn="just">
              <a:buFont typeface="Arial" panose="020B0604020202020204" pitchFamily="34" charset="0"/>
              <a:buChar char="•"/>
            </a:pPr>
            <a:r>
              <a:rPr lang="en-GB"/>
              <a:t>Draft a roadmap on how to contribute to reaching the SDGs by 2030; and</a:t>
            </a:r>
          </a:p>
          <a:p>
            <a:pPr marL="171450" indent="-171450" algn="just">
              <a:buFont typeface="Arial" panose="020B0604020202020204" pitchFamily="34" charset="0"/>
              <a:buChar char="•"/>
            </a:pPr>
            <a:endParaRPr lang="en-GB"/>
          </a:p>
          <a:p>
            <a:pPr marL="171450" indent="-171450" algn="just">
              <a:buFont typeface="Arial" panose="020B0604020202020204" pitchFamily="34" charset="0"/>
              <a:buChar char="•"/>
            </a:pPr>
            <a:r>
              <a:rPr lang="en-GB"/>
              <a:t>Improve the transition to a more sustainable fashion industry.</a:t>
            </a:r>
          </a:p>
          <a:p>
            <a:pPr algn="just"/>
            <a:r>
              <a:rPr lang="en-GB"/>
              <a:t>The second part of this report discusses actions that  the fashion industry and consumers can take towards more sustainable jeans.</a:t>
            </a:r>
          </a:p>
        </p:txBody>
      </p:sp>
      <p:cxnSp>
        <p:nvCxnSpPr>
          <p:cNvPr id="5" name="Straight Connector 4">
            <a:extLst>
              <a:ext uri="{FF2B5EF4-FFF2-40B4-BE49-F238E27FC236}">
                <a16:creationId xmlns:a16="http://schemas.microsoft.com/office/drawing/2014/main" id="{F884056D-26ED-45BC-9EFD-AAD0B8374437}"/>
              </a:ext>
            </a:extLst>
          </p:cNvPr>
          <p:cNvCxnSpPr>
            <a:cxnSpLocks/>
            <a:stCxn id="13" idx="2"/>
            <a:endCxn id="14" idx="0"/>
          </p:cNvCxnSpPr>
          <p:nvPr/>
        </p:nvCxnSpPr>
        <p:spPr>
          <a:xfrm>
            <a:off x="6263629" y="1384272"/>
            <a:ext cx="688280" cy="0"/>
          </a:xfrm>
          <a:prstGeom prst="line">
            <a:avLst/>
          </a:prstGeom>
          <a:ln w="1270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DF6C5E1-2966-4315-807E-B17B39013D04}"/>
              </a:ext>
            </a:extLst>
          </p:cNvPr>
          <p:cNvCxnSpPr>
            <a:cxnSpLocks/>
            <a:stCxn id="14" idx="2"/>
            <a:endCxn id="16" idx="0"/>
          </p:cNvCxnSpPr>
          <p:nvPr/>
        </p:nvCxnSpPr>
        <p:spPr>
          <a:xfrm flipV="1">
            <a:off x="6951909" y="1742410"/>
            <a:ext cx="745221" cy="3810"/>
          </a:xfrm>
          <a:prstGeom prst="line">
            <a:avLst/>
          </a:prstGeom>
          <a:ln w="1270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5CEEE5C-C0EC-4E22-8BC9-7E1B4465FCBB}"/>
              </a:ext>
            </a:extLst>
          </p:cNvPr>
          <p:cNvCxnSpPr>
            <a:cxnSpLocks/>
            <a:stCxn id="12" idx="2"/>
            <a:endCxn id="13" idx="0"/>
          </p:cNvCxnSpPr>
          <p:nvPr/>
        </p:nvCxnSpPr>
        <p:spPr>
          <a:xfrm>
            <a:off x="5565045" y="1281113"/>
            <a:ext cx="698583" cy="1"/>
          </a:xfrm>
          <a:prstGeom prst="line">
            <a:avLst/>
          </a:prstGeom>
          <a:ln w="1270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78D6A1C-2C0C-4A71-ACD0-48B23C3CEF8D}"/>
              </a:ext>
            </a:extLst>
          </p:cNvPr>
          <p:cNvCxnSpPr>
            <a:cxnSpLocks/>
            <a:stCxn id="11" idx="0"/>
            <a:endCxn id="12" idx="0"/>
          </p:cNvCxnSpPr>
          <p:nvPr/>
        </p:nvCxnSpPr>
        <p:spPr>
          <a:xfrm>
            <a:off x="4866462" y="1068842"/>
            <a:ext cx="698583" cy="0"/>
          </a:xfrm>
          <a:prstGeom prst="line">
            <a:avLst/>
          </a:prstGeom>
          <a:ln w="1270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47A5D3FC-E6C2-4B72-9000-DF237DAB0631}"/>
              </a:ext>
            </a:extLst>
          </p:cNvPr>
          <p:cNvSpPr/>
          <p:nvPr/>
        </p:nvSpPr>
        <p:spPr>
          <a:xfrm>
            <a:off x="4650879" y="1998057"/>
            <a:ext cx="431165" cy="521594"/>
          </a:xfrm>
          <a:prstGeom prst="rect">
            <a:avLst/>
          </a:prstGeom>
          <a:solidFill>
            <a:srgbClr val="4683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sp>
        <p:nvSpPr>
          <p:cNvPr id="11" name="Rectangle 10">
            <a:extLst>
              <a:ext uri="{FF2B5EF4-FFF2-40B4-BE49-F238E27FC236}">
                <a16:creationId xmlns:a16="http://schemas.microsoft.com/office/drawing/2014/main" id="{469DDE88-8846-4A28-83C8-E4E142EE8901}"/>
              </a:ext>
            </a:extLst>
          </p:cNvPr>
          <p:cNvSpPr/>
          <p:nvPr/>
        </p:nvSpPr>
        <p:spPr>
          <a:xfrm>
            <a:off x="4650879" y="1068842"/>
            <a:ext cx="431165" cy="934222"/>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sp>
        <p:nvSpPr>
          <p:cNvPr id="12" name="Rectangle 11">
            <a:extLst>
              <a:ext uri="{FF2B5EF4-FFF2-40B4-BE49-F238E27FC236}">
                <a16:creationId xmlns:a16="http://schemas.microsoft.com/office/drawing/2014/main" id="{7790DE4D-4C05-41C1-930F-2B419BB4116D}"/>
              </a:ext>
            </a:extLst>
          </p:cNvPr>
          <p:cNvSpPr/>
          <p:nvPr/>
        </p:nvSpPr>
        <p:spPr>
          <a:xfrm>
            <a:off x="5349462" y="1068842"/>
            <a:ext cx="431165" cy="21227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sp>
        <p:nvSpPr>
          <p:cNvPr id="13" name="Rectangle 12">
            <a:extLst>
              <a:ext uri="{FF2B5EF4-FFF2-40B4-BE49-F238E27FC236}">
                <a16:creationId xmlns:a16="http://schemas.microsoft.com/office/drawing/2014/main" id="{2F83D358-668E-4A7A-AD71-289E0313CD94}"/>
              </a:ext>
            </a:extLst>
          </p:cNvPr>
          <p:cNvSpPr/>
          <p:nvPr/>
        </p:nvSpPr>
        <p:spPr>
          <a:xfrm>
            <a:off x="6048046" y="1281114"/>
            <a:ext cx="431165" cy="103158"/>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sp>
        <p:nvSpPr>
          <p:cNvPr id="14" name="Rectangle 13">
            <a:extLst>
              <a:ext uri="{FF2B5EF4-FFF2-40B4-BE49-F238E27FC236}">
                <a16:creationId xmlns:a16="http://schemas.microsoft.com/office/drawing/2014/main" id="{61AA878A-8109-4CE5-9894-1BE158A37776}"/>
              </a:ext>
            </a:extLst>
          </p:cNvPr>
          <p:cNvSpPr/>
          <p:nvPr/>
        </p:nvSpPr>
        <p:spPr>
          <a:xfrm>
            <a:off x="6736326" y="1384272"/>
            <a:ext cx="431165" cy="361948"/>
          </a:xfrm>
          <a:prstGeom prst="rect">
            <a:avLst/>
          </a:prstGeom>
          <a:solidFill>
            <a:srgbClr val="4683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sp>
        <p:nvSpPr>
          <p:cNvPr id="15" name="Rectangle 14">
            <a:extLst>
              <a:ext uri="{FF2B5EF4-FFF2-40B4-BE49-F238E27FC236}">
                <a16:creationId xmlns:a16="http://schemas.microsoft.com/office/drawing/2014/main" id="{A68F17FD-F99D-4B11-B017-401F44C18435}"/>
              </a:ext>
            </a:extLst>
          </p:cNvPr>
          <p:cNvSpPr/>
          <p:nvPr/>
        </p:nvSpPr>
        <p:spPr>
          <a:xfrm>
            <a:off x="7481547" y="2264004"/>
            <a:ext cx="431165" cy="255647"/>
          </a:xfrm>
          <a:prstGeom prst="rect">
            <a:avLst/>
          </a:prstGeom>
          <a:solidFill>
            <a:srgbClr val="4683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sp>
        <p:nvSpPr>
          <p:cNvPr id="16" name="Rectangle 15">
            <a:extLst>
              <a:ext uri="{FF2B5EF4-FFF2-40B4-BE49-F238E27FC236}">
                <a16:creationId xmlns:a16="http://schemas.microsoft.com/office/drawing/2014/main" id="{5E65B4E4-4824-49DF-935A-05E225ECF4F4}"/>
              </a:ext>
            </a:extLst>
          </p:cNvPr>
          <p:cNvSpPr/>
          <p:nvPr/>
        </p:nvSpPr>
        <p:spPr>
          <a:xfrm>
            <a:off x="7481547" y="1742410"/>
            <a:ext cx="431165" cy="52159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cxnSp>
        <p:nvCxnSpPr>
          <p:cNvPr id="17" name="Straight Connector 16">
            <a:extLst>
              <a:ext uri="{FF2B5EF4-FFF2-40B4-BE49-F238E27FC236}">
                <a16:creationId xmlns:a16="http://schemas.microsoft.com/office/drawing/2014/main" id="{B2E71715-8476-421E-BF78-6595BA930A49}"/>
              </a:ext>
            </a:extLst>
          </p:cNvPr>
          <p:cNvCxnSpPr>
            <a:cxnSpLocks/>
          </p:cNvCxnSpPr>
          <p:nvPr/>
        </p:nvCxnSpPr>
        <p:spPr>
          <a:xfrm>
            <a:off x="4425460" y="683231"/>
            <a:ext cx="0" cy="1836420"/>
          </a:xfrm>
          <a:prstGeom prst="line">
            <a:avLst/>
          </a:prstGeom>
          <a:ln w="12700">
            <a:solidFill>
              <a:schemeClr val="tx1">
                <a:lumMod val="50000"/>
                <a:lumOff val="50000"/>
              </a:schemeClr>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D987330-5749-472F-A000-61BFC5CCCF12}"/>
              </a:ext>
            </a:extLst>
          </p:cNvPr>
          <p:cNvCxnSpPr>
            <a:cxnSpLocks/>
          </p:cNvCxnSpPr>
          <p:nvPr/>
        </p:nvCxnSpPr>
        <p:spPr>
          <a:xfrm flipH="1">
            <a:off x="4425460" y="2519651"/>
            <a:ext cx="4386472" cy="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4790523-F69E-43C7-9E3E-FE37ED0E406D}"/>
              </a:ext>
            </a:extLst>
          </p:cNvPr>
          <p:cNvSpPr txBox="1"/>
          <p:nvPr/>
        </p:nvSpPr>
        <p:spPr>
          <a:xfrm>
            <a:off x="4652991" y="2061140"/>
            <a:ext cx="446017" cy="338554"/>
          </a:xfrm>
          <a:prstGeom prst="rect">
            <a:avLst/>
          </a:prstGeom>
          <a:noFill/>
        </p:spPr>
        <p:txBody>
          <a:bodyPr wrap="square" rtlCol="0">
            <a:spAutoFit/>
          </a:bodyPr>
          <a:lstStyle/>
          <a:p>
            <a:pPr algn="ctr"/>
            <a:r>
              <a:rPr lang="en-GB" sz="800">
                <a:solidFill>
                  <a:schemeClr val="bg1"/>
                </a:solidFill>
                <a:latin typeface="Calibri Light" panose="020F0302020204030204" pitchFamily="34" charset="0"/>
                <a:cs typeface="Calibri Light" panose="020F0302020204030204" pitchFamily="34" charset="0"/>
              </a:rPr>
              <a:t>Env. costs</a:t>
            </a:r>
          </a:p>
        </p:txBody>
      </p:sp>
      <p:sp>
        <p:nvSpPr>
          <p:cNvPr id="20" name="TextBox 19">
            <a:extLst>
              <a:ext uri="{FF2B5EF4-FFF2-40B4-BE49-F238E27FC236}">
                <a16:creationId xmlns:a16="http://schemas.microsoft.com/office/drawing/2014/main" id="{3DB4120D-A300-4C2F-A88B-71FB6C1B9E43}"/>
              </a:ext>
            </a:extLst>
          </p:cNvPr>
          <p:cNvSpPr txBox="1"/>
          <p:nvPr/>
        </p:nvSpPr>
        <p:spPr>
          <a:xfrm>
            <a:off x="4649367" y="1387836"/>
            <a:ext cx="446017" cy="338554"/>
          </a:xfrm>
          <a:prstGeom prst="rect">
            <a:avLst/>
          </a:prstGeom>
          <a:noFill/>
        </p:spPr>
        <p:txBody>
          <a:bodyPr wrap="square" rtlCol="0">
            <a:spAutoFit/>
          </a:bodyPr>
          <a:lstStyle/>
          <a:p>
            <a:pPr algn="ctr"/>
            <a:r>
              <a:rPr lang="en-GB" sz="800" dirty="0">
                <a:solidFill>
                  <a:schemeClr val="bg1"/>
                </a:solidFill>
                <a:latin typeface="Calibri Light" panose="020F0302020204030204" pitchFamily="34" charset="0"/>
                <a:cs typeface="Calibri Light" panose="020F0302020204030204" pitchFamily="34" charset="0"/>
              </a:rPr>
              <a:t>Social costs</a:t>
            </a:r>
          </a:p>
        </p:txBody>
      </p:sp>
      <p:sp>
        <p:nvSpPr>
          <p:cNvPr id="21" name="TextBox 20">
            <a:extLst>
              <a:ext uri="{FF2B5EF4-FFF2-40B4-BE49-F238E27FC236}">
                <a16:creationId xmlns:a16="http://schemas.microsoft.com/office/drawing/2014/main" id="{06B8802F-6583-4ECD-84AF-CA3CCB7A6853}"/>
              </a:ext>
            </a:extLst>
          </p:cNvPr>
          <p:cNvSpPr txBox="1"/>
          <p:nvPr/>
        </p:nvSpPr>
        <p:spPr>
          <a:xfrm>
            <a:off x="4586364" y="2558593"/>
            <a:ext cx="579272" cy="215444"/>
          </a:xfrm>
          <a:prstGeom prst="rect">
            <a:avLst/>
          </a:prstGeom>
          <a:noFill/>
        </p:spPr>
        <p:txBody>
          <a:bodyPr wrap="square" rtlCol="0">
            <a:spAutoFit/>
          </a:bodyPr>
          <a:lstStyle/>
          <a:p>
            <a:pPr algn="ctr"/>
            <a:r>
              <a:rPr lang="en-GB" sz="800" b="1">
                <a:solidFill>
                  <a:schemeClr val="tx1">
                    <a:lumMod val="65000"/>
                    <a:lumOff val="35000"/>
                  </a:schemeClr>
                </a:solidFill>
                <a:latin typeface="Calibri Light" panose="020F0302020204030204" pitchFamily="34" charset="0"/>
                <a:cs typeface="Calibri Light" panose="020F0302020204030204" pitchFamily="34" charset="0"/>
              </a:rPr>
              <a:t>2018</a:t>
            </a:r>
          </a:p>
        </p:txBody>
      </p:sp>
      <p:sp>
        <p:nvSpPr>
          <p:cNvPr id="23" name="TextBox 22">
            <a:extLst>
              <a:ext uri="{FF2B5EF4-FFF2-40B4-BE49-F238E27FC236}">
                <a16:creationId xmlns:a16="http://schemas.microsoft.com/office/drawing/2014/main" id="{BF8A9502-A9B8-4205-AC50-3E9EFA132004}"/>
              </a:ext>
            </a:extLst>
          </p:cNvPr>
          <p:cNvSpPr txBox="1"/>
          <p:nvPr/>
        </p:nvSpPr>
        <p:spPr>
          <a:xfrm>
            <a:off x="7330895" y="2558593"/>
            <a:ext cx="785408" cy="215444"/>
          </a:xfrm>
          <a:prstGeom prst="rect">
            <a:avLst/>
          </a:prstGeom>
          <a:noFill/>
        </p:spPr>
        <p:txBody>
          <a:bodyPr wrap="square" rtlCol="0">
            <a:spAutoFit/>
          </a:bodyPr>
          <a:lstStyle/>
          <a:p>
            <a:pPr algn="ctr"/>
            <a:r>
              <a:rPr lang="en-GB" sz="800" b="1">
                <a:solidFill>
                  <a:schemeClr val="tx1">
                    <a:lumMod val="65000"/>
                    <a:lumOff val="35000"/>
                  </a:schemeClr>
                </a:solidFill>
                <a:latin typeface="Calibri Light" panose="020F0302020204030204" pitchFamily="34" charset="0"/>
                <a:cs typeface="Calibri Light" panose="020F0302020204030204" pitchFamily="34" charset="0"/>
              </a:rPr>
              <a:t>2030</a:t>
            </a:r>
          </a:p>
        </p:txBody>
      </p:sp>
      <p:sp>
        <p:nvSpPr>
          <p:cNvPr id="26" name="Rectangle 25">
            <a:extLst>
              <a:ext uri="{FF2B5EF4-FFF2-40B4-BE49-F238E27FC236}">
                <a16:creationId xmlns:a16="http://schemas.microsoft.com/office/drawing/2014/main" id="{53601AE3-2631-4A55-B654-2A83093356A6}"/>
              </a:ext>
            </a:extLst>
          </p:cNvPr>
          <p:cNvSpPr/>
          <p:nvPr/>
        </p:nvSpPr>
        <p:spPr>
          <a:xfrm>
            <a:off x="6736326" y="1381781"/>
            <a:ext cx="431165" cy="17301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sp>
        <p:nvSpPr>
          <p:cNvPr id="27" name="TextBox 26">
            <a:extLst>
              <a:ext uri="{FF2B5EF4-FFF2-40B4-BE49-F238E27FC236}">
                <a16:creationId xmlns:a16="http://schemas.microsoft.com/office/drawing/2014/main" id="{66B5043F-CCD0-4CD9-B060-60F5C1CE308C}"/>
              </a:ext>
            </a:extLst>
          </p:cNvPr>
          <p:cNvSpPr txBox="1"/>
          <p:nvPr/>
        </p:nvSpPr>
        <p:spPr>
          <a:xfrm>
            <a:off x="3726877" y="885616"/>
            <a:ext cx="609286" cy="338554"/>
          </a:xfrm>
          <a:prstGeom prst="rect">
            <a:avLst/>
          </a:prstGeom>
          <a:noFill/>
        </p:spPr>
        <p:txBody>
          <a:bodyPr wrap="square" rtlCol="0">
            <a:spAutoFit/>
          </a:bodyPr>
          <a:lstStyle/>
          <a:p>
            <a:pPr algn="r"/>
            <a:r>
              <a:rPr lang="en-GB" sz="800">
                <a:solidFill>
                  <a:schemeClr val="tx1">
                    <a:lumMod val="65000"/>
                    <a:lumOff val="35000"/>
                  </a:schemeClr>
                </a:solidFill>
                <a:latin typeface="Calibri Light" panose="020F0302020204030204" pitchFamily="34" charset="0"/>
                <a:cs typeface="Calibri Light" panose="020F0302020204030204" pitchFamily="34" charset="0"/>
              </a:rPr>
              <a:t>External costs</a:t>
            </a:r>
          </a:p>
        </p:txBody>
      </p:sp>
      <p:pic>
        <p:nvPicPr>
          <p:cNvPr id="1026" name="Picture 2" descr="Afbeeldingsresultaat voor spijkerbroek">
            <a:extLst>
              <a:ext uri="{FF2B5EF4-FFF2-40B4-BE49-F238E27FC236}">
                <a16:creationId xmlns:a16="http://schemas.microsoft.com/office/drawing/2014/main" id="{40FB22EE-5703-43C7-B6DB-BAFD7E44C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416" y="1876564"/>
            <a:ext cx="503747" cy="629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C0F5B7-BB16-4E5F-BE86-340F2C24EFBC}"/>
              </a:ext>
            </a:extLst>
          </p:cNvPr>
          <p:cNvPicPr>
            <a:picLocks noChangeAspect="1"/>
          </p:cNvPicPr>
          <p:nvPr/>
        </p:nvPicPr>
        <p:blipFill rotWithShape="1">
          <a:blip r:embed="rId4"/>
          <a:srcRect t="20945" r="-1182"/>
          <a:stretch/>
        </p:blipFill>
        <p:spPr>
          <a:xfrm>
            <a:off x="8910842" y="1002905"/>
            <a:ext cx="2703308" cy="1313745"/>
          </a:xfrm>
          <a:prstGeom prst="rect">
            <a:avLst/>
          </a:prstGeom>
        </p:spPr>
      </p:pic>
      <p:sp>
        <p:nvSpPr>
          <p:cNvPr id="25" name="TextBox 24">
            <a:extLst>
              <a:ext uri="{FF2B5EF4-FFF2-40B4-BE49-F238E27FC236}">
                <a16:creationId xmlns:a16="http://schemas.microsoft.com/office/drawing/2014/main" id="{020AD0D8-8150-4DD6-8419-4A0B644FBAB9}"/>
              </a:ext>
            </a:extLst>
          </p:cNvPr>
          <p:cNvSpPr txBox="1"/>
          <p:nvPr/>
        </p:nvSpPr>
        <p:spPr>
          <a:xfrm>
            <a:off x="670560" y="6307670"/>
            <a:ext cx="11049000" cy="200055"/>
          </a:xfrm>
          <a:prstGeom prst="rect">
            <a:avLst/>
          </a:prstGeom>
          <a:noFill/>
          <a:ln>
            <a:noFill/>
          </a:ln>
        </p:spPr>
        <p:txBody>
          <a:bodyPr wrap="square" rtlCol="0">
            <a:spAutoFit/>
          </a:bodyPr>
          <a:lstStyle/>
          <a:p>
            <a:r>
              <a:rPr lang="en-US" sz="700">
                <a:solidFill>
                  <a:schemeClr val="tx1">
                    <a:lumMod val="75000"/>
                    <a:lumOff val="25000"/>
                  </a:schemeClr>
                </a:solidFill>
                <a:latin typeface="Calibri Light" panose="020F0302020204030204" pitchFamily="34" charset="0"/>
                <a:cs typeface="Calibri Light" panose="020F0302020204030204" pitchFamily="34" charset="0"/>
              </a:rPr>
              <a:t>1) A living wage is the wage a worker should earn to be able to afford a decent standard of living. See the Global Living Wage Coalition for a comprehensive discussion </a:t>
            </a:r>
            <a:r>
              <a:rPr lang="en-US" sz="700">
                <a:latin typeface="Calibri Light" panose="020F0302020204030204" pitchFamily="34" charset="0"/>
                <a:cs typeface="Calibri Light" panose="020F0302020204030204" pitchFamily="34" charset="0"/>
              </a:rPr>
              <a:t>(</a:t>
            </a:r>
            <a:r>
              <a:rPr lang="en-US" sz="700">
                <a:latin typeface="Calibri Light" panose="020F0302020204030204" pitchFamily="34" charset="0"/>
                <a:cs typeface="Calibri Light" panose="020F0302020204030204" pitchFamily="34" charset="0"/>
                <a:hlinkClick r:id="rId5"/>
              </a:rPr>
              <a:t>link</a:t>
            </a:r>
            <a:r>
              <a:rPr lang="en-US" sz="700">
                <a:latin typeface="Calibri Light" panose="020F0302020204030204" pitchFamily="34" charset="0"/>
                <a:cs typeface="Calibri Light" panose="020F0302020204030204" pitchFamily="34" charset="0"/>
              </a:rPr>
              <a:t>).</a:t>
            </a:r>
            <a:r>
              <a:rPr lang="en-US" sz="700">
                <a:solidFill>
                  <a:schemeClr val="tx1">
                    <a:lumMod val="75000"/>
                    <a:lumOff val="25000"/>
                  </a:schemeClr>
                </a:solidFill>
                <a:latin typeface="Calibri Light" panose="020F0302020204030204" pitchFamily="34" charset="0"/>
                <a:cs typeface="Calibri Light" panose="020F0302020204030204" pitchFamily="34" charset="0"/>
              </a:rPr>
              <a:t>  </a:t>
            </a:r>
            <a:endParaRPr lang="en-US" sz="700">
              <a:solidFill>
                <a:schemeClr val="tx1">
                  <a:lumMod val="75000"/>
                  <a:lumOff val="25000"/>
                </a:schemeClr>
              </a:solidFill>
              <a:highlight>
                <a:srgbClr val="FF0000"/>
              </a:highligh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67821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EA17DE-FE24-4B25-BC33-DDD0ED8B9215}"/>
              </a:ext>
            </a:extLst>
          </p:cNvPr>
          <p:cNvSpPr>
            <a:spLocks noGrp="1"/>
          </p:cNvSpPr>
          <p:nvPr>
            <p:ph type="body" sz="quarter" idx="10"/>
          </p:nvPr>
        </p:nvSpPr>
        <p:spPr/>
        <p:txBody>
          <a:bodyPr/>
          <a:lstStyle/>
          <a:p>
            <a:r>
              <a:rPr lang="en-GB"/>
              <a:t>Jeans production involves several steps largely located in Southern Asia</a:t>
            </a:r>
          </a:p>
        </p:txBody>
      </p:sp>
      <p:sp>
        <p:nvSpPr>
          <p:cNvPr id="5" name="Text Placeholder 4">
            <a:extLst>
              <a:ext uri="{FF2B5EF4-FFF2-40B4-BE49-F238E27FC236}">
                <a16:creationId xmlns:a16="http://schemas.microsoft.com/office/drawing/2014/main" id="{34C5BBE2-ECDC-4167-8837-237AA8A73C8F}"/>
              </a:ext>
            </a:extLst>
          </p:cNvPr>
          <p:cNvSpPr>
            <a:spLocks noGrp="1"/>
          </p:cNvSpPr>
          <p:nvPr>
            <p:ph type="body" sz="quarter" idx="11"/>
          </p:nvPr>
        </p:nvSpPr>
        <p:spPr>
          <a:xfrm>
            <a:off x="609599" y="2174033"/>
            <a:ext cx="2760618" cy="3998167"/>
          </a:xfrm>
        </p:spPr>
        <p:txBody>
          <a:bodyPr numCol="1"/>
          <a:lstStyle/>
          <a:p>
            <a:pPr algn="just"/>
            <a:r>
              <a:rPr lang="en-GB"/>
              <a:t>This report describes the external costs in the production process of one pair of indigo blue jeans, made of virgin cotton. </a:t>
            </a:r>
          </a:p>
          <a:p>
            <a:pPr algn="just"/>
            <a:r>
              <a:rPr lang="en-GB"/>
              <a:t>The value chain of one pair of jeans involves numerous steps and countries. First, the raw cotton is cultivated. Then, the denim textile is produced through a number of cotton processing and textile fabrication steps. In this study, these stages occur in India, one of the largest producers of both cotton and denim textile. The last step in the value chain is the production of jeans from denim textile. Here, this step takes place in Bangladesh, as it is the largest exporter of jeans to the EU. </a:t>
            </a:r>
            <a:endParaRPr lang="en-US">
              <a:cs typeface="Calibri Light" panose="020F0302020204030204" pitchFamily="34" charset="0"/>
            </a:endParaRPr>
          </a:p>
        </p:txBody>
      </p:sp>
      <p:sp>
        <p:nvSpPr>
          <p:cNvPr id="8" name="Freeform: Shape 7">
            <a:extLst>
              <a:ext uri="{FF2B5EF4-FFF2-40B4-BE49-F238E27FC236}">
                <a16:creationId xmlns:a16="http://schemas.microsoft.com/office/drawing/2014/main" id="{15CF3FCD-16E8-48DE-9ADC-D93BE8F70F8E}"/>
              </a:ext>
            </a:extLst>
          </p:cNvPr>
          <p:cNvSpPr/>
          <p:nvPr/>
        </p:nvSpPr>
        <p:spPr>
          <a:xfrm>
            <a:off x="3917751" y="2253605"/>
            <a:ext cx="1754469" cy="880149"/>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0 w 2200372"/>
              <a:gd name="connsiteY5"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372" h="880149">
                <a:moveTo>
                  <a:pt x="0" y="0"/>
                </a:moveTo>
                <a:lnTo>
                  <a:pt x="1760298" y="0"/>
                </a:lnTo>
                <a:lnTo>
                  <a:pt x="2200372" y="440075"/>
                </a:lnTo>
                <a:lnTo>
                  <a:pt x="1760298" y="880149"/>
                </a:lnTo>
                <a:lnTo>
                  <a:pt x="0" y="880149"/>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028" tIns="112014" rIns="276044" bIns="112014" numCol="1" spcCol="1270" anchor="ctr" anchorCtr="0">
            <a:noAutofit/>
          </a:bodyPr>
          <a:lstStyle/>
          <a:p>
            <a:pPr marL="0" lvl="0" indent="0" algn="ctr" defTabSz="1866900">
              <a:lnSpc>
                <a:spcPct val="90000"/>
              </a:lnSpc>
              <a:spcBef>
                <a:spcPct val="0"/>
              </a:spcBef>
              <a:spcAft>
                <a:spcPct val="35000"/>
              </a:spcAft>
              <a:buNone/>
            </a:pPr>
            <a:r>
              <a:rPr lang="en-GB" sz="1050">
                <a:latin typeface="Calibri Light" panose="020F0302020204030204" pitchFamily="34" charset="0"/>
                <a:cs typeface="Calibri Light" panose="020F0302020204030204" pitchFamily="34" charset="0"/>
              </a:rPr>
              <a:t>Cotton</a:t>
            </a:r>
            <a:r>
              <a:rPr lang="en-GB" sz="1050" kern="1200">
                <a:latin typeface="Calibri Light" panose="020F0302020204030204" pitchFamily="34" charset="0"/>
                <a:cs typeface="Calibri Light" panose="020F0302020204030204" pitchFamily="34" charset="0"/>
              </a:rPr>
              <a:t> cultivation</a:t>
            </a:r>
          </a:p>
        </p:txBody>
      </p:sp>
      <p:sp>
        <p:nvSpPr>
          <p:cNvPr id="9" name="Freeform: Shape 8">
            <a:extLst>
              <a:ext uri="{FF2B5EF4-FFF2-40B4-BE49-F238E27FC236}">
                <a16:creationId xmlns:a16="http://schemas.microsoft.com/office/drawing/2014/main" id="{C6E17CA1-0F98-4D88-87A4-E1EEA7CE4D86}"/>
              </a:ext>
            </a:extLst>
          </p:cNvPr>
          <p:cNvSpPr/>
          <p:nvPr/>
        </p:nvSpPr>
        <p:spPr>
          <a:xfrm>
            <a:off x="5421765" y="2253605"/>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r>
              <a:rPr lang="en-GB" sz="1050">
                <a:latin typeface="Calibri Light" panose="020F0302020204030204" pitchFamily="34" charset="0"/>
                <a:cs typeface="Calibri Light" panose="020F0302020204030204" pitchFamily="34" charset="0"/>
              </a:rPr>
              <a:t>Production denim textile</a:t>
            </a:r>
          </a:p>
        </p:txBody>
      </p:sp>
      <p:sp>
        <p:nvSpPr>
          <p:cNvPr id="10" name="Freeform: Shape 9">
            <a:extLst>
              <a:ext uri="{FF2B5EF4-FFF2-40B4-BE49-F238E27FC236}">
                <a16:creationId xmlns:a16="http://schemas.microsoft.com/office/drawing/2014/main" id="{2BCC0130-D368-48C0-902A-AC1B227AE563}"/>
              </a:ext>
            </a:extLst>
          </p:cNvPr>
          <p:cNvSpPr/>
          <p:nvPr/>
        </p:nvSpPr>
        <p:spPr>
          <a:xfrm>
            <a:off x="8376855" y="2253605"/>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r>
              <a:rPr lang="en-GB" sz="1050">
                <a:latin typeface="Calibri Light" panose="020F0302020204030204" pitchFamily="34" charset="0"/>
                <a:cs typeface="Calibri Light" panose="020F0302020204030204" pitchFamily="34" charset="0"/>
              </a:rPr>
              <a:t>Jeans </a:t>
            </a:r>
            <a:r>
              <a:rPr lang="en-GB" sz="1050" err="1">
                <a:latin typeface="Calibri Light" panose="020F0302020204030204" pitchFamily="34" charset="0"/>
                <a:cs typeface="Calibri Light" panose="020F0302020204030204" pitchFamily="34" charset="0"/>
              </a:rPr>
              <a:t>manu-facturing</a:t>
            </a:r>
            <a:endParaRPr lang="en-GB" sz="1050">
              <a:latin typeface="Calibri Light" panose="020F0302020204030204" pitchFamily="34" charset="0"/>
              <a:cs typeface="Calibri Light" panose="020F0302020204030204" pitchFamily="34" charset="0"/>
            </a:endParaRPr>
          </a:p>
        </p:txBody>
      </p:sp>
      <p:sp>
        <p:nvSpPr>
          <p:cNvPr id="11" name="Freeform: Shape 10">
            <a:extLst>
              <a:ext uri="{FF2B5EF4-FFF2-40B4-BE49-F238E27FC236}">
                <a16:creationId xmlns:a16="http://schemas.microsoft.com/office/drawing/2014/main" id="{9F55E3F9-F7E1-4058-B7AC-627422DD60DF}"/>
              </a:ext>
            </a:extLst>
          </p:cNvPr>
          <p:cNvSpPr/>
          <p:nvPr/>
        </p:nvSpPr>
        <p:spPr>
          <a:xfrm>
            <a:off x="9854400" y="2253605"/>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marL="0" lvl="0" indent="0" algn="ctr" defTabSz="1866900">
              <a:lnSpc>
                <a:spcPct val="90000"/>
              </a:lnSpc>
              <a:spcBef>
                <a:spcPct val="0"/>
              </a:spcBef>
              <a:spcAft>
                <a:spcPct val="35000"/>
              </a:spcAft>
              <a:buNone/>
            </a:pPr>
            <a:r>
              <a:rPr lang="en-GB" sz="1050" kern="1200">
                <a:latin typeface="Calibri Light" panose="020F0302020204030204" pitchFamily="34" charset="0"/>
                <a:cs typeface="Calibri Light" panose="020F0302020204030204" pitchFamily="34" charset="0"/>
              </a:rPr>
              <a:t>Transport</a:t>
            </a:r>
          </a:p>
        </p:txBody>
      </p:sp>
      <p:sp>
        <p:nvSpPr>
          <p:cNvPr id="12" name="Freeform: Shape 11">
            <a:extLst>
              <a:ext uri="{FF2B5EF4-FFF2-40B4-BE49-F238E27FC236}">
                <a16:creationId xmlns:a16="http://schemas.microsoft.com/office/drawing/2014/main" id="{FAE87B1F-8AD1-47B1-A9A2-887A22991FAB}"/>
              </a:ext>
            </a:extLst>
          </p:cNvPr>
          <p:cNvSpPr/>
          <p:nvPr/>
        </p:nvSpPr>
        <p:spPr>
          <a:xfrm>
            <a:off x="6899310" y="2253605"/>
            <a:ext cx="1728000" cy="882000"/>
          </a:xfrm>
          <a:custGeom>
            <a:avLst/>
            <a:gdLst>
              <a:gd name="connsiteX0" fmla="*/ 0 w 2200372"/>
              <a:gd name="connsiteY0" fmla="*/ 0 h 880149"/>
              <a:gd name="connsiteX1" fmla="*/ 1760298 w 2200372"/>
              <a:gd name="connsiteY1" fmla="*/ 0 h 880149"/>
              <a:gd name="connsiteX2" fmla="*/ 2200372 w 2200372"/>
              <a:gd name="connsiteY2" fmla="*/ 440075 h 880149"/>
              <a:gd name="connsiteX3" fmla="*/ 1760298 w 2200372"/>
              <a:gd name="connsiteY3" fmla="*/ 880149 h 880149"/>
              <a:gd name="connsiteX4" fmla="*/ 0 w 2200372"/>
              <a:gd name="connsiteY4" fmla="*/ 880149 h 880149"/>
              <a:gd name="connsiteX5" fmla="*/ 440075 w 2200372"/>
              <a:gd name="connsiteY5" fmla="*/ 440075 h 880149"/>
              <a:gd name="connsiteX6" fmla="*/ 0 w 2200372"/>
              <a:gd name="connsiteY6" fmla="*/ 0 h 8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372" h="880149">
                <a:moveTo>
                  <a:pt x="0" y="0"/>
                </a:moveTo>
                <a:lnTo>
                  <a:pt x="1760298" y="0"/>
                </a:lnTo>
                <a:lnTo>
                  <a:pt x="2200372" y="440075"/>
                </a:lnTo>
                <a:lnTo>
                  <a:pt x="1760298" y="880149"/>
                </a:lnTo>
                <a:lnTo>
                  <a:pt x="0" y="880149"/>
                </a:lnTo>
                <a:lnTo>
                  <a:pt x="440075" y="440075"/>
                </a:lnTo>
                <a:lnTo>
                  <a:pt x="0" y="0"/>
                </a:lnTo>
                <a:close/>
              </a:path>
            </a:pathLst>
          </a:custGeom>
          <a:solidFill>
            <a:srgbClr val="EA5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096" tIns="112014" rIns="496081" bIns="112014" numCol="1" spcCol="1270" anchor="ctr" anchorCtr="0">
            <a:noAutofit/>
          </a:bodyPr>
          <a:lstStyle/>
          <a:p>
            <a:pPr lvl="0" algn="ctr" defTabSz="1866900">
              <a:lnSpc>
                <a:spcPct val="90000"/>
              </a:lnSpc>
              <a:spcBef>
                <a:spcPct val="0"/>
              </a:spcBef>
              <a:spcAft>
                <a:spcPct val="35000"/>
              </a:spcAft>
            </a:pPr>
            <a:r>
              <a:rPr lang="en-GB" sz="1050">
                <a:latin typeface="Calibri Light" panose="020F0302020204030204" pitchFamily="34" charset="0"/>
                <a:cs typeface="Calibri Light" panose="020F0302020204030204" pitchFamily="34" charset="0"/>
              </a:rPr>
              <a:t>Transport</a:t>
            </a:r>
          </a:p>
        </p:txBody>
      </p:sp>
      <p:pic>
        <p:nvPicPr>
          <p:cNvPr id="25" name="Graphic 24" descr="Plant">
            <a:extLst>
              <a:ext uri="{FF2B5EF4-FFF2-40B4-BE49-F238E27FC236}">
                <a16:creationId xmlns:a16="http://schemas.microsoft.com/office/drawing/2014/main" id="{256DD9B1-974B-4998-8A33-B7B89E935A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88617" y="3236832"/>
            <a:ext cx="493112" cy="493112"/>
          </a:xfrm>
          <a:prstGeom prst="rect">
            <a:avLst/>
          </a:prstGeom>
        </p:spPr>
      </p:pic>
      <p:pic>
        <p:nvPicPr>
          <p:cNvPr id="26" name="Graphic 25" descr="Factory">
            <a:extLst>
              <a:ext uri="{FF2B5EF4-FFF2-40B4-BE49-F238E27FC236}">
                <a16:creationId xmlns:a16="http://schemas.microsoft.com/office/drawing/2014/main" id="{4B173D66-4280-4BD5-9CE3-9255813E40A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52227" y="3236832"/>
            <a:ext cx="493112" cy="493112"/>
          </a:xfrm>
          <a:prstGeom prst="rect">
            <a:avLst/>
          </a:prstGeom>
        </p:spPr>
      </p:pic>
      <p:pic>
        <p:nvPicPr>
          <p:cNvPr id="27" name="Graphic 26" descr="Pants">
            <a:extLst>
              <a:ext uri="{FF2B5EF4-FFF2-40B4-BE49-F238E27FC236}">
                <a16:creationId xmlns:a16="http://schemas.microsoft.com/office/drawing/2014/main" id="{A3027449-05FC-44F4-92E0-AF988B71A1B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43535" y="3236832"/>
            <a:ext cx="493112" cy="493112"/>
          </a:xfrm>
          <a:prstGeom prst="rect">
            <a:avLst/>
          </a:prstGeom>
        </p:spPr>
      </p:pic>
      <p:pic>
        <p:nvPicPr>
          <p:cNvPr id="28" name="Graphic 27">
            <a:extLst>
              <a:ext uri="{FF2B5EF4-FFF2-40B4-BE49-F238E27FC236}">
                <a16:creationId xmlns:a16="http://schemas.microsoft.com/office/drawing/2014/main" id="{6FF1C0B5-155F-417E-8EB4-461DCC075609}"/>
              </a:ext>
            </a:extLst>
          </p:cNvPr>
          <p:cNvPicPr>
            <a:picLocks noChangeAspect="1"/>
          </p:cNvPicPr>
          <p:nvPr/>
        </p:nvPicPr>
        <p:blipFill rotWithShape="1">
          <a:blip>
            <a:extLst>
              <a:ext uri="{96DAC541-7B7A-43D3-8B79-37D633B846F1}">
                <asvg:svgBlip xmlns:asvg="http://schemas.microsoft.com/office/drawing/2016/SVG/main" r:embed="rId6"/>
              </a:ext>
            </a:extLst>
          </a:blip>
          <a:srcRect b="13716"/>
          <a:stretch/>
        </p:blipFill>
        <p:spPr>
          <a:xfrm>
            <a:off x="10307144" y="3210524"/>
            <a:ext cx="457200" cy="493112"/>
          </a:xfrm>
          <a:prstGeom prst="rect">
            <a:avLst/>
          </a:prstGeom>
        </p:spPr>
      </p:pic>
      <p:pic>
        <p:nvPicPr>
          <p:cNvPr id="29" name="Graphic 28">
            <a:extLst>
              <a:ext uri="{FF2B5EF4-FFF2-40B4-BE49-F238E27FC236}">
                <a16:creationId xmlns:a16="http://schemas.microsoft.com/office/drawing/2014/main" id="{CDBDA2C7-F218-4CA8-8FDF-D87432B039BF}"/>
              </a:ext>
            </a:extLst>
          </p:cNvPr>
          <p:cNvPicPr>
            <a:picLocks noChangeAspect="1"/>
          </p:cNvPicPr>
          <p:nvPr/>
        </p:nvPicPr>
        <p:blipFill rotWithShape="1">
          <a:blip>
            <a:extLst>
              <a:ext uri="{96DAC541-7B7A-43D3-8B79-37D633B846F1}">
                <asvg:svgBlip xmlns:asvg="http://schemas.microsoft.com/office/drawing/2016/SVG/main" r:embed="rId6"/>
              </a:ext>
            </a:extLst>
          </a:blip>
          <a:srcRect b="13716"/>
          <a:stretch/>
        </p:blipFill>
        <p:spPr>
          <a:xfrm>
            <a:off x="7415837" y="3210524"/>
            <a:ext cx="457200" cy="493112"/>
          </a:xfrm>
          <a:prstGeom prst="rect">
            <a:avLst/>
          </a:prstGeom>
        </p:spPr>
      </p:pic>
      <p:sp>
        <p:nvSpPr>
          <p:cNvPr id="3" name="TextBox 2">
            <a:extLst>
              <a:ext uri="{FF2B5EF4-FFF2-40B4-BE49-F238E27FC236}">
                <a16:creationId xmlns:a16="http://schemas.microsoft.com/office/drawing/2014/main" id="{73ABE820-880B-4127-9A5B-6B57EA232832}"/>
              </a:ext>
            </a:extLst>
          </p:cNvPr>
          <p:cNvSpPr txBox="1"/>
          <p:nvPr/>
        </p:nvSpPr>
        <p:spPr>
          <a:xfrm>
            <a:off x="4160220" y="3797084"/>
            <a:ext cx="1204450" cy="1846659"/>
          </a:xfrm>
          <a:prstGeom prst="rect">
            <a:avLst/>
          </a:prstGeom>
          <a:noFill/>
          <a:ln>
            <a:noFill/>
          </a:ln>
        </p:spPr>
        <p:txBody>
          <a:bodyPr wrap="square" rtlCol="0">
            <a:spAutoFit/>
          </a:bodyPr>
          <a:lstStyle/>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China (23%)</a:t>
            </a:r>
          </a:p>
          <a:p>
            <a:pPr marL="228600" indent="-228600">
              <a:buAutoNum type="arabicPeriod"/>
            </a:pPr>
            <a:r>
              <a:rPr lang="nl-NL" sz="1000" b="1">
                <a:solidFill>
                  <a:schemeClr val="tx1">
                    <a:lumMod val="75000"/>
                    <a:lumOff val="25000"/>
                  </a:schemeClr>
                </a:solidFill>
                <a:latin typeface="Calibri Light" panose="020F0302020204030204" pitchFamily="34" charset="0"/>
                <a:cs typeface="Calibri Light" panose="020F0302020204030204" pitchFamily="34" charset="0"/>
              </a:rPr>
              <a:t>India (23%)</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USA (16%)</a:t>
            </a: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Brazil (10%)</a:t>
            </a: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Pakistan (7%)</a:t>
            </a:r>
          </a:p>
          <a:p>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r>
              <a:rPr lang="nl-NL" sz="1000">
                <a:solidFill>
                  <a:schemeClr val="tx1">
                    <a:lumMod val="75000"/>
                    <a:lumOff val="25000"/>
                  </a:schemeClr>
                </a:solidFill>
                <a:latin typeface="Calibri Light" panose="020F0302020204030204" pitchFamily="34" charset="0"/>
                <a:cs typeface="Calibri Light" panose="020F0302020204030204" pitchFamily="34" charset="0"/>
              </a:rPr>
              <a:t>Share of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global</a:t>
            </a:r>
            <a:r>
              <a:rPr lang="nl-NL" sz="1000">
                <a:solidFill>
                  <a:schemeClr val="tx1">
                    <a:lumMod val="75000"/>
                    <a:lumOff val="25000"/>
                  </a:schemeClr>
                </a:solidFill>
                <a:latin typeface="Calibri Light" panose="020F0302020204030204" pitchFamily="34" charset="0"/>
                <a:cs typeface="Calibri Light" panose="020F0302020204030204" pitchFamily="34" charset="0"/>
              </a:rPr>
              <a:t>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cotton</a:t>
            </a:r>
            <a:r>
              <a:rPr lang="nl-NL" sz="1000">
                <a:solidFill>
                  <a:schemeClr val="tx1">
                    <a:lumMod val="75000"/>
                    <a:lumOff val="25000"/>
                  </a:schemeClr>
                </a:solidFill>
                <a:latin typeface="Calibri Light" panose="020F0302020204030204" pitchFamily="34" charset="0"/>
                <a:cs typeface="Calibri Light" panose="020F0302020204030204" pitchFamily="34" charset="0"/>
              </a:rPr>
              <a:t>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bale</a:t>
            </a:r>
            <a:r>
              <a:rPr lang="nl-NL" sz="1000">
                <a:solidFill>
                  <a:schemeClr val="tx1">
                    <a:lumMod val="75000"/>
                    <a:lumOff val="25000"/>
                  </a:schemeClr>
                </a:solidFill>
                <a:latin typeface="Calibri Light" panose="020F0302020204030204" pitchFamily="34" charset="0"/>
                <a:cs typeface="Calibri Light" panose="020F0302020204030204" pitchFamily="34" charset="0"/>
              </a:rPr>
              <a:t>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production</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r>
              <a:rPr lang="nl-NL" sz="700" i="1">
                <a:solidFill>
                  <a:schemeClr val="tx1">
                    <a:lumMod val="75000"/>
                    <a:lumOff val="25000"/>
                  </a:schemeClr>
                </a:solidFill>
                <a:latin typeface="Calibri Light" panose="020F0302020204030204" pitchFamily="34" charset="0"/>
                <a:cs typeface="Calibri Light" panose="020F0302020204030204" pitchFamily="34" charset="0"/>
              </a:rPr>
              <a:t>Source: </a:t>
            </a:r>
            <a:r>
              <a:rPr lang="en-US" sz="700" i="1">
                <a:solidFill>
                  <a:schemeClr val="tx1">
                    <a:lumMod val="75000"/>
                    <a:lumOff val="25000"/>
                  </a:schemeClr>
                </a:solidFill>
                <a:latin typeface="Calibri Light" panose="020F0302020204030204" pitchFamily="34" charset="0"/>
                <a:cs typeface="Calibri Light" panose="020F0302020204030204" pitchFamily="34" charset="0"/>
              </a:rPr>
              <a:t>United States Department of Agriculture</a:t>
            </a:r>
            <a:endParaRPr lang="nl-NL" sz="700" i="1">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0" name="TextBox 29">
            <a:extLst>
              <a:ext uri="{FF2B5EF4-FFF2-40B4-BE49-F238E27FC236}">
                <a16:creationId xmlns:a16="http://schemas.microsoft.com/office/drawing/2014/main" id="{EF911A4F-D25D-4DFA-A57A-599D485CFD92}"/>
              </a:ext>
            </a:extLst>
          </p:cNvPr>
          <p:cNvSpPr txBox="1"/>
          <p:nvPr/>
        </p:nvSpPr>
        <p:spPr>
          <a:xfrm>
            <a:off x="5743940" y="3797084"/>
            <a:ext cx="1328737" cy="1738938"/>
          </a:xfrm>
          <a:prstGeom prst="rect">
            <a:avLst/>
          </a:prstGeom>
          <a:noFill/>
          <a:ln>
            <a:noFill/>
          </a:ln>
        </p:spPr>
        <p:txBody>
          <a:bodyPr wrap="square" rtlCol="0">
            <a:spAutoFit/>
          </a:bodyPr>
          <a:lstStyle/>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China (24%)</a:t>
            </a: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Pakistan (18%)</a:t>
            </a: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Turkey (12%)</a:t>
            </a:r>
          </a:p>
          <a:p>
            <a:pPr marL="228600" indent="-228600">
              <a:buAutoNum type="arabicPeriod"/>
            </a:pPr>
            <a:r>
              <a:rPr lang="nl-NL" sz="1000" b="1">
                <a:solidFill>
                  <a:schemeClr val="tx1">
                    <a:lumMod val="75000"/>
                    <a:lumOff val="25000"/>
                  </a:schemeClr>
                </a:solidFill>
                <a:latin typeface="Calibri Light" panose="020F0302020204030204" pitchFamily="34" charset="0"/>
                <a:cs typeface="Calibri Light" panose="020F0302020204030204" pitchFamily="34" charset="0"/>
              </a:rPr>
              <a:t>India (9%)</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Japan (4%)</a:t>
            </a:r>
          </a:p>
          <a:p>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r>
              <a:rPr lang="nl-NL" sz="1000">
                <a:solidFill>
                  <a:schemeClr val="tx1">
                    <a:lumMod val="75000"/>
                    <a:lumOff val="25000"/>
                  </a:schemeClr>
                </a:solidFill>
                <a:latin typeface="Calibri Light" panose="020F0302020204030204" pitchFamily="34" charset="0"/>
                <a:cs typeface="Calibri Light" panose="020F0302020204030204" pitchFamily="34" charset="0"/>
              </a:rPr>
              <a:t>Share of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global</a:t>
            </a:r>
            <a:r>
              <a:rPr lang="nl-NL" sz="1000">
                <a:solidFill>
                  <a:schemeClr val="tx1">
                    <a:lumMod val="75000"/>
                    <a:lumOff val="25000"/>
                  </a:schemeClr>
                </a:solidFill>
                <a:latin typeface="Calibri Light" panose="020F0302020204030204" pitchFamily="34" charset="0"/>
                <a:cs typeface="Calibri Light" panose="020F0302020204030204" pitchFamily="34" charset="0"/>
              </a:rPr>
              <a:t> export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value</a:t>
            </a:r>
            <a:r>
              <a:rPr lang="nl-NL" sz="1000">
                <a:solidFill>
                  <a:schemeClr val="tx1">
                    <a:lumMod val="75000"/>
                    <a:lumOff val="25000"/>
                  </a:schemeClr>
                </a:solidFill>
                <a:latin typeface="Calibri Light" panose="020F0302020204030204" pitchFamily="34" charset="0"/>
                <a:cs typeface="Calibri Light" panose="020F0302020204030204" pitchFamily="34" charset="0"/>
              </a:rPr>
              <a:t> denim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textile</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r>
              <a:rPr lang="nl-NL" sz="700" i="1">
                <a:solidFill>
                  <a:schemeClr val="tx1">
                    <a:lumMod val="75000"/>
                    <a:lumOff val="25000"/>
                  </a:schemeClr>
                </a:solidFill>
                <a:latin typeface="Calibri Light" panose="020F0302020204030204" pitchFamily="34" charset="0"/>
                <a:cs typeface="Calibri Light" panose="020F0302020204030204" pitchFamily="34" charset="0"/>
              </a:rPr>
              <a:t>Source: UN Statistical </a:t>
            </a:r>
            <a:r>
              <a:rPr lang="nl-NL" sz="700" i="1" err="1">
                <a:solidFill>
                  <a:schemeClr val="tx1">
                    <a:lumMod val="75000"/>
                    <a:lumOff val="25000"/>
                  </a:schemeClr>
                </a:solidFill>
                <a:latin typeface="Calibri Light" panose="020F0302020204030204" pitchFamily="34" charset="0"/>
                <a:cs typeface="Calibri Light" panose="020F0302020204030204" pitchFamily="34" charset="0"/>
              </a:rPr>
              <a:t>Division</a:t>
            </a:r>
            <a:endParaRPr lang="nl-NL" sz="600" i="1">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1" name="TextBox 30">
            <a:extLst>
              <a:ext uri="{FF2B5EF4-FFF2-40B4-BE49-F238E27FC236}">
                <a16:creationId xmlns:a16="http://schemas.microsoft.com/office/drawing/2014/main" id="{CFCF3E0C-24B1-40F2-9EC9-D6436A001735}"/>
              </a:ext>
            </a:extLst>
          </p:cNvPr>
          <p:cNvSpPr txBox="1"/>
          <p:nvPr/>
        </p:nvSpPr>
        <p:spPr>
          <a:xfrm>
            <a:off x="8524868" y="3797084"/>
            <a:ext cx="1575644" cy="1738938"/>
          </a:xfrm>
          <a:prstGeom prst="rect">
            <a:avLst/>
          </a:prstGeom>
          <a:noFill/>
          <a:ln>
            <a:noFill/>
          </a:ln>
        </p:spPr>
        <p:txBody>
          <a:bodyPr wrap="square" rtlCol="0">
            <a:spAutoFit/>
          </a:bodyPr>
          <a:lstStyle/>
          <a:p>
            <a:pPr marL="228600" indent="-228600">
              <a:buAutoNum type="arabicPeriod"/>
            </a:pPr>
            <a:r>
              <a:rPr lang="nl-NL" sz="1000" b="1">
                <a:solidFill>
                  <a:schemeClr val="tx1">
                    <a:lumMod val="75000"/>
                    <a:lumOff val="25000"/>
                  </a:schemeClr>
                </a:solidFill>
                <a:latin typeface="Calibri Light" panose="020F0302020204030204" pitchFamily="34" charset="0"/>
                <a:cs typeface="Calibri Light" panose="020F0302020204030204" pitchFamily="34" charset="0"/>
              </a:rPr>
              <a:t>Bangladesh (27%)</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FontTx/>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Turkey (23%)</a:t>
            </a: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Pakistan (16%)</a:t>
            </a:r>
          </a:p>
          <a:p>
            <a:pPr marL="228600" indent="-228600">
              <a:buFontTx/>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China (10%)</a:t>
            </a: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Tunisia (7%)</a:t>
            </a:r>
          </a:p>
          <a:p>
            <a:pPr marL="228600" indent="-228600">
              <a:buAutoNum type="arabicPeriod"/>
            </a:pP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r>
              <a:rPr lang="nl-NL" sz="1000">
                <a:solidFill>
                  <a:schemeClr val="tx1">
                    <a:lumMod val="75000"/>
                    <a:lumOff val="25000"/>
                  </a:schemeClr>
                </a:solidFill>
                <a:latin typeface="Calibri Light" panose="020F0302020204030204" pitchFamily="34" charset="0"/>
                <a:cs typeface="Calibri Light" panose="020F0302020204030204" pitchFamily="34" charset="0"/>
              </a:rPr>
              <a:t>Share of import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value</a:t>
            </a:r>
            <a:r>
              <a:rPr lang="nl-NL" sz="1000">
                <a:solidFill>
                  <a:schemeClr val="tx1">
                    <a:lumMod val="75000"/>
                    <a:lumOff val="25000"/>
                  </a:schemeClr>
                </a:solidFill>
                <a:latin typeface="Calibri Light" panose="020F0302020204030204" pitchFamily="34" charset="0"/>
                <a:cs typeface="Calibri Light" panose="020F0302020204030204" pitchFamily="34" charset="0"/>
              </a:rPr>
              <a:t> of  jeans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to</a:t>
            </a:r>
            <a:r>
              <a:rPr lang="nl-NL" sz="1000">
                <a:solidFill>
                  <a:schemeClr val="tx1">
                    <a:lumMod val="75000"/>
                    <a:lumOff val="25000"/>
                  </a:schemeClr>
                </a:solidFill>
                <a:latin typeface="Calibri Light" panose="020F0302020204030204" pitchFamily="34" charset="0"/>
                <a:cs typeface="Calibri Light" panose="020F0302020204030204" pitchFamily="34" charset="0"/>
              </a:rPr>
              <a:t> EU</a:t>
            </a:r>
          </a:p>
          <a:p>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r>
              <a:rPr lang="nl-NL" sz="700" i="1">
                <a:solidFill>
                  <a:schemeClr val="tx1">
                    <a:lumMod val="75000"/>
                    <a:lumOff val="25000"/>
                  </a:schemeClr>
                </a:solidFill>
                <a:latin typeface="Calibri Light" panose="020F0302020204030204" pitchFamily="34" charset="0"/>
                <a:cs typeface="Calibri Light" panose="020F0302020204030204" pitchFamily="34" charset="0"/>
              </a:rPr>
              <a:t>Source: EC Trade </a:t>
            </a:r>
            <a:r>
              <a:rPr lang="nl-NL" sz="700" i="1" err="1">
                <a:solidFill>
                  <a:schemeClr val="tx1">
                    <a:lumMod val="75000"/>
                    <a:lumOff val="25000"/>
                  </a:schemeClr>
                </a:solidFill>
                <a:latin typeface="Calibri Light" panose="020F0302020204030204" pitchFamily="34" charset="0"/>
                <a:cs typeface="Calibri Light" panose="020F0302020204030204" pitchFamily="34" charset="0"/>
              </a:rPr>
              <a:t>Statistics</a:t>
            </a:r>
            <a:endParaRPr lang="nl-NL" sz="700" i="1">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8" name="TextBox 37">
            <a:extLst>
              <a:ext uri="{FF2B5EF4-FFF2-40B4-BE49-F238E27FC236}">
                <a16:creationId xmlns:a16="http://schemas.microsoft.com/office/drawing/2014/main" id="{D4CFF729-FB5A-4D50-821C-4BA7F4FEF3CD}"/>
              </a:ext>
            </a:extLst>
          </p:cNvPr>
          <p:cNvSpPr txBox="1"/>
          <p:nvPr/>
        </p:nvSpPr>
        <p:spPr>
          <a:xfrm>
            <a:off x="7196130" y="3797084"/>
            <a:ext cx="1328737" cy="707886"/>
          </a:xfrm>
          <a:prstGeom prst="rect">
            <a:avLst/>
          </a:prstGeom>
          <a:noFill/>
          <a:ln>
            <a:noFill/>
          </a:ln>
        </p:spPr>
        <p:txBody>
          <a:bodyPr wrap="square" rtlCol="0">
            <a:spAutoFit/>
          </a:bodyPr>
          <a:lstStyle/>
          <a:p>
            <a:pPr marL="228600" indent="-228600">
              <a:buAutoNum type="arabicPeriod"/>
            </a:pPr>
            <a:r>
              <a:rPr lang="en-GB" sz="1000" b="1">
                <a:solidFill>
                  <a:schemeClr val="tx1">
                    <a:lumMod val="75000"/>
                    <a:lumOff val="25000"/>
                  </a:schemeClr>
                </a:solidFill>
                <a:latin typeface="Calibri Light" panose="020F0302020204030204" pitchFamily="34" charset="0"/>
                <a:cs typeface="Calibri Light" panose="020F0302020204030204" pitchFamily="34" charset="0"/>
              </a:rPr>
              <a:t>Sea f</a:t>
            </a:r>
            <a:r>
              <a:rPr lang="nl-NL" sz="1000" b="1" err="1">
                <a:solidFill>
                  <a:schemeClr val="tx1">
                    <a:lumMod val="75000"/>
                    <a:lumOff val="25000"/>
                  </a:schemeClr>
                </a:solidFill>
                <a:latin typeface="Calibri Light" panose="020F0302020204030204" pitchFamily="34" charset="0"/>
                <a:cs typeface="Calibri Light" panose="020F0302020204030204" pitchFamily="34" charset="0"/>
              </a:rPr>
              <a:t>reight</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Rail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freight</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Road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freight</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Air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freight</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9" name="TextBox 38">
            <a:extLst>
              <a:ext uri="{FF2B5EF4-FFF2-40B4-BE49-F238E27FC236}">
                <a16:creationId xmlns:a16="http://schemas.microsoft.com/office/drawing/2014/main" id="{2997F76A-D3D5-4FCF-A528-5B53EBC54991}"/>
              </a:ext>
            </a:extLst>
          </p:cNvPr>
          <p:cNvSpPr txBox="1"/>
          <p:nvPr/>
        </p:nvSpPr>
        <p:spPr>
          <a:xfrm>
            <a:off x="10104855" y="3797084"/>
            <a:ext cx="1328737" cy="707886"/>
          </a:xfrm>
          <a:prstGeom prst="rect">
            <a:avLst/>
          </a:prstGeom>
          <a:noFill/>
          <a:ln>
            <a:noFill/>
          </a:ln>
        </p:spPr>
        <p:txBody>
          <a:bodyPr wrap="square" rtlCol="0">
            <a:spAutoFit/>
          </a:bodyPr>
          <a:lstStyle/>
          <a:p>
            <a:pPr marL="228600" indent="-228600">
              <a:buAutoNum type="arabicPeriod"/>
            </a:pPr>
            <a:r>
              <a:rPr lang="en-GB" sz="1000" b="1">
                <a:solidFill>
                  <a:schemeClr val="tx1">
                    <a:lumMod val="75000"/>
                    <a:lumOff val="25000"/>
                  </a:schemeClr>
                </a:solidFill>
                <a:latin typeface="Calibri Light" panose="020F0302020204030204" pitchFamily="34" charset="0"/>
                <a:cs typeface="Calibri Light" panose="020F0302020204030204" pitchFamily="34" charset="0"/>
              </a:rPr>
              <a:t>Sea f</a:t>
            </a:r>
            <a:r>
              <a:rPr lang="nl-NL" sz="1000" b="1" err="1">
                <a:solidFill>
                  <a:schemeClr val="tx1">
                    <a:lumMod val="75000"/>
                    <a:lumOff val="25000"/>
                  </a:schemeClr>
                </a:solidFill>
                <a:latin typeface="Calibri Light" panose="020F0302020204030204" pitchFamily="34" charset="0"/>
                <a:cs typeface="Calibri Light" panose="020F0302020204030204" pitchFamily="34" charset="0"/>
              </a:rPr>
              <a:t>reight</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Rail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freight</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Air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freight</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a:p>
            <a:pPr marL="228600" indent="-228600">
              <a:buAutoNum type="arabicPeriod"/>
            </a:pPr>
            <a:r>
              <a:rPr lang="nl-NL" sz="1000">
                <a:solidFill>
                  <a:schemeClr val="tx1">
                    <a:lumMod val="75000"/>
                    <a:lumOff val="25000"/>
                  </a:schemeClr>
                </a:solidFill>
                <a:latin typeface="Calibri Light" panose="020F0302020204030204" pitchFamily="34" charset="0"/>
                <a:cs typeface="Calibri Light" panose="020F0302020204030204" pitchFamily="34" charset="0"/>
              </a:rPr>
              <a:t>Road </a:t>
            </a:r>
            <a:r>
              <a:rPr lang="nl-NL" sz="1000" err="1">
                <a:solidFill>
                  <a:schemeClr val="tx1">
                    <a:lumMod val="75000"/>
                    <a:lumOff val="25000"/>
                  </a:schemeClr>
                </a:solidFill>
                <a:latin typeface="Calibri Light" panose="020F0302020204030204" pitchFamily="34" charset="0"/>
                <a:cs typeface="Calibri Light" panose="020F0302020204030204" pitchFamily="34" charset="0"/>
              </a:rPr>
              <a:t>freight</a:t>
            </a:r>
            <a:endParaRPr lang="nl-NL" sz="10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3" name="TextBox 22">
            <a:extLst>
              <a:ext uri="{FF2B5EF4-FFF2-40B4-BE49-F238E27FC236}">
                <a16:creationId xmlns:a16="http://schemas.microsoft.com/office/drawing/2014/main" id="{C8446370-C8AC-4AF3-A413-2B2672E11F0C}"/>
              </a:ext>
            </a:extLst>
          </p:cNvPr>
          <p:cNvSpPr txBox="1"/>
          <p:nvPr/>
        </p:nvSpPr>
        <p:spPr>
          <a:xfrm>
            <a:off x="4160220" y="5710883"/>
            <a:ext cx="6381656" cy="246221"/>
          </a:xfrm>
          <a:prstGeom prst="rect">
            <a:avLst/>
          </a:prstGeom>
          <a:noFill/>
          <a:ln>
            <a:noFill/>
          </a:ln>
        </p:spPr>
        <p:txBody>
          <a:bodyPr wrap="square" rtlCol="0">
            <a:spAutoFit/>
          </a:bodyPr>
          <a:lstStyle/>
          <a:p>
            <a:r>
              <a:rPr lang="en-US" sz="1000">
                <a:solidFill>
                  <a:schemeClr val="tx1">
                    <a:lumMod val="75000"/>
                    <a:lumOff val="25000"/>
                  </a:schemeClr>
                </a:solidFill>
                <a:latin typeface="Calibri Light" panose="020F0302020204030204" pitchFamily="34" charset="0"/>
                <a:cs typeface="Calibri Light" panose="020F0302020204030204" pitchFamily="34" charset="0"/>
              </a:rPr>
              <a:t>Stated in </a:t>
            </a:r>
            <a:r>
              <a:rPr lang="en-US" sz="1000" b="1">
                <a:solidFill>
                  <a:schemeClr val="tx1">
                    <a:lumMod val="75000"/>
                    <a:lumOff val="25000"/>
                  </a:schemeClr>
                </a:solidFill>
                <a:latin typeface="Calibri Light" panose="020F0302020204030204" pitchFamily="34" charset="0"/>
                <a:cs typeface="Calibri Light" panose="020F0302020204030204" pitchFamily="34" charset="0"/>
              </a:rPr>
              <a:t>bold </a:t>
            </a:r>
            <a:r>
              <a:rPr lang="en-US" sz="1000">
                <a:solidFill>
                  <a:schemeClr val="tx1">
                    <a:lumMod val="75000"/>
                    <a:lumOff val="25000"/>
                  </a:schemeClr>
                </a:solidFill>
                <a:latin typeface="Calibri Light" panose="020F0302020204030204" pitchFamily="34" charset="0"/>
                <a:cs typeface="Calibri Light" panose="020F0302020204030204" pitchFamily="34" charset="0"/>
              </a:rPr>
              <a:t>is the value chain assessed in this report.</a:t>
            </a:r>
          </a:p>
        </p:txBody>
      </p:sp>
    </p:spTree>
    <p:extLst>
      <p:ext uri="{BB962C8B-B14F-4D97-AF65-F5344CB8AC3E}">
        <p14:creationId xmlns:p14="http://schemas.microsoft.com/office/powerpoint/2010/main" val="1507208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56DB5B-EC46-4844-B658-0F0DB99BB9E9}"/>
              </a:ext>
            </a:extLst>
          </p:cNvPr>
          <p:cNvSpPr>
            <a:spLocks noGrp="1"/>
          </p:cNvSpPr>
          <p:nvPr>
            <p:ph type="body" sz="quarter" idx="10"/>
          </p:nvPr>
        </p:nvSpPr>
        <p:spPr/>
        <p:txBody>
          <a:bodyPr/>
          <a:lstStyle/>
          <a:p>
            <a:r>
              <a:rPr lang="en-GB"/>
              <a:t>True pricing can support the transition to sustainable apparel</a:t>
            </a:r>
          </a:p>
          <a:p>
            <a:endParaRPr lang="LID4096"/>
          </a:p>
        </p:txBody>
      </p:sp>
      <p:sp>
        <p:nvSpPr>
          <p:cNvPr id="3" name="Text Placeholder 2">
            <a:extLst>
              <a:ext uri="{FF2B5EF4-FFF2-40B4-BE49-F238E27FC236}">
                <a16:creationId xmlns:a16="http://schemas.microsoft.com/office/drawing/2014/main" id="{B82C8A64-7BFC-43FA-9CDA-25827960B92A}"/>
              </a:ext>
            </a:extLst>
          </p:cNvPr>
          <p:cNvSpPr>
            <a:spLocks noGrp="1"/>
          </p:cNvSpPr>
          <p:nvPr>
            <p:ph type="body" sz="quarter" idx="11"/>
          </p:nvPr>
        </p:nvSpPr>
        <p:spPr>
          <a:xfrm>
            <a:off x="609600" y="2152650"/>
            <a:ext cx="11004550" cy="4568992"/>
          </a:xfrm>
        </p:spPr>
        <p:txBody>
          <a:bodyPr/>
          <a:lstStyle/>
          <a:p>
            <a:pPr algn="just"/>
            <a:r>
              <a:rPr lang="en-GB"/>
              <a:t>The true price is the retail purchasing price of a product plus the true price gap. The true price gap contains all direct external costs that are not part of the purchasing price but are paid by society nonetheless – for instance by local communities (air and water pollution), by future generations (climate change) or by employees (health and safety risks). Such external costs are harmful to society, but also pose risks to businesses. </a:t>
            </a:r>
          </a:p>
          <a:p>
            <a:pPr algn="just"/>
            <a:r>
              <a:rPr lang="en-GB"/>
              <a:t>The aim of true pricing is not to increase the retail purchasing price, but rather to reduce the true price of products by closing the gap. This can be done by creating transparency about the true price gap, which enables innovative ways of production. The true price method provides businesses with insight to improve their societal impact by reducing its true price gap. It also provides consumers information to chose more sustainable products.</a:t>
            </a:r>
          </a:p>
        </p:txBody>
      </p:sp>
      <p:sp>
        <p:nvSpPr>
          <p:cNvPr id="4" name="Shape 1036">
            <a:extLst>
              <a:ext uri="{FF2B5EF4-FFF2-40B4-BE49-F238E27FC236}">
                <a16:creationId xmlns:a16="http://schemas.microsoft.com/office/drawing/2014/main" id="{97F0DCD3-1206-4ACC-9E45-D9804D327462}"/>
              </a:ext>
            </a:extLst>
          </p:cNvPr>
          <p:cNvSpPr/>
          <p:nvPr/>
        </p:nvSpPr>
        <p:spPr>
          <a:xfrm>
            <a:off x="6757382" y="4084638"/>
            <a:ext cx="608013" cy="866775"/>
          </a:xfrm>
          <a:custGeom>
            <a:avLst/>
            <a:gdLst/>
            <a:ahLst/>
            <a:cxnLst/>
            <a:rect l="0" t="0" r="0" b="0"/>
            <a:pathLst>
              <a:path w="387909" h="598996">
                <a:moveTo>
                  <a:pt x="0" y="0"/>
                </a:moveTo>
                <a:lnTo>
                  <a:pt x="222745" y="0"/>
                </a:lnTo>
                <a:lnTo>
                  <a:pt x="387909" y="299491"/>
                </a:lnTo>
                <a:lnTo>
                  <a:pt x="222745" y="598996"/>
                </a:lnTo>
                <a:lnTo>
                  <a:pt x="0" y="598996"/>
                </a:lnTo>
                <a:lnTo>
                  <a:pt x="193967" y="299491"/>
                </a:lnTo>
                <a:lnTo>
                  <a:pt x="0" y="0"/>
                </a:lnTo>
                <a:close/>
              </a:path>
            </a:pathLst>
          </a:custGeom>
          <a:ln w="0" cap="flat">
            <a:miter lim="127000"/>
          </a:ln>
        </p:spPr>
        <p:style>
          <a:lnRef idx="0">
            <a:srgbClr val="000000">
              <a:alpha val="0"/>
            </a:srgbClr>
          </a:lnRef>
          <a:fillRef idx="1">
            <a:srgbClr val="D6D6DC"/>
          </a:fillRef>
          <a:effectRef idx="0">
            <a:scrgbClr r="0" g="0" b="0"/>
          </a:effectRef>
          <a:fontRef idx="none"/>
        </p:style>
        <p:txBody>
          <a:bodyPr/>
          <a:lstStyle/>
          <a:p>
            <a:pPr eaLnBrk="1" hangingPunct="1">
              <a:defRPr/>
            </a:pPr>
            <a:endParaRPr lang="nl-NL" sz="1200">
              <a:latin typeface="Open Sans"/>
            </a:endParaRPr>
          </a:p>
        </p:txBody>
      </p:sp>
      <p:sp>
        <p:nvSpPr>
          <p:cNvPr id="5" name="Shape 45279">
            <a:extLst>
              <a:ext uri="{FF2B5EF4-FFF2-40B4-BE49-F238E27FC236}">
                <a16:creationId xmlns:a16="http://schemas.microsoft.com/office/drawing/2014/main" id="{B1962001-7A75-4E9A-A02B-A0E94926B429}"/>
              </a:ext>
            </a:extLst>
          </p:cNvPr>
          <p:cNvSpPr/>
          <p:nvPr/>
        </p:nvSpPr>
        <p:spPr>
          <a:xfrm>
            <a:off x="4966682" y="3665538"/>
            <a:ext cx="928688" cy="1968500"/>
          </a:xfrm>
          <a:custGeom>
            <a:avLst/>
            <a:gdLst/>
            <a:ahLst/>
            <a:cxnLst/>
            <a:rect l="0" t="0" r="0" b="0"/>
            <a:pathLst>
              <a:path w="593661" h="1359649">
                <a:moveTo>
                  <a:pt x="0" y="0"/>
                </a:moveTo>
                <a:lnTo>
                  <a:pt x="593661" y="0"/>
                </a:lnTo>
                <a:lnTo>
                  <a:pt x="593661" y="1359649"/>
                </a:lnTo>
                <a:lnTo>
                  <a:pt x="0" y="1359649"/>
                </a:lnTo>
                <a:lnTo>
                  <a:pt x="0" y="0"/>
                </a:lnTo>
              </a:path>
            </a:pathLst>
          </a:custGeom>
          <a:solidFill>
            <a:schemeClr val="tx1">
              <a:lumMod val="50000"/>
              <a:lumOff val="50000"/>
            </a:schemeClr>
          </a:solidFill>
          <a:ln w="0" cap="flat">
            <a:miter lim="127000"/>
          </a:ln>
        </p:spPr>
        <p:style>
          <a:lnRef idx="0">
            <a:srgbClr val="000000">
              <a:alpha val="0"/>
            </a:srgbClr>
          </a:lnRef>
          <a:fillRef idx="1">
            <a:srgbClr val="004159"/>
          </a:fillRef>
          <a:effectRef idx="0">
            <a:scrgbClr r="0" g="0" b="0"/>
          </a:effectRef>
          <a:fontRef idx="none"/>
        </p:style>
        <p:txBody>
          <a:bodyPr/>
          <a:lstStyle/>
          <a:p>
            <a:pPr eaLnBrk="1" hangingPunct="1">
              <a:defRPr/>
            </a:pPr>
            <a:endParaRPr lang="nl-NL" sz="1200">
              <a:latin typeface="Open Sans"/>
            </a:endParaRPr>
          </a:p>
        </p:txBody>
      </p:sp>
      <p:sp>
        <p:nvSpPr>
          <p:cNvPr id="6" name="Shape 45280">
            <a:extLst>
              <a:ext uri="{FF2B5EF4-FFF2-40B4-BE49-F238E27FC236}">
                <a16:creationId xmlns:a16="http://schemas.microsoft.com/office/drawing/2014/main" id="{BBBF97B2-C89D-43A4-AA50-6508635F7C8E}"/>
              </a:ext>
            </a:extLst>
          </p:cNvPr>
          <p:cNvSpPr/>
          <p:nvPr/>
        </p:nvSpPr>
        <p:spPr>
          <a:xfrm>
            <a:off x="4966682" y="2911475"/>
            <a:ext cx="928688" cy="698500"/>
          </a:xfrm>
          <a:custGeom>
            <a:avLst/>
            <a:gdLst/>
            <a:ahLst/>
            <a:cxnLst/>
            <a:rect l="0" t="0" r="0" b="0"/>
            <a:pathLst>
              <a:path w="593661" h="482930">
                <a:moveTo>
                  <a:pt x="0" y="0"/>
                </a:moveTo>
                <a:lnTo>
                  <a:pt x="593661" y="0"/>
                </a:lnTo>
                <a:lnTo>
                  <a:pt x="593661" y="482930"/>
                </a:lnTo>
                <a:lnTo>
                  <a:pt x="0" y="482930"/>
                </a:lnTo>
                <a:lnTo>
                  <a:pt x="0" y="0"/>
                </a:lnTo>
              </a:path>
            </a:pathLst>
          </a:custGeom>
          <a:solidFill>
            <a:srgbClr val="4686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sz="1100">
              <a:latin typeface="Calibri Light" panose="020F0302020204030204" pitchFamily="34" charset="0"/>
              <a:cs typeface="Calibri Light" panose="020F0302020204030204" pitchFamily="34" charset="0"/>
            </a:endParaRPr>
          </a:p>
        </p:txBody>
      </p:sp>
      <p:sp>
        <p:nvSpPr>
          <p:cNvPr id="7" name="Shape 45281">
            <a:extLst>
              <a:ext uri="{FF2B5EF4-FFF2-40B4-BE49-F238E27FC236}">
                <a16:creationId xmlns:a16="http://schemas.microsoft.com/office/drawing/2014/main" id="{07E6A80F-FB2F-43CE-B4FA-E301E8D28774}"/>
              </a:ext>
            </a:extLst>
          </p:cNvPr>
          <p:cNvSpPr/>
          <p:nvPr/>
        </p:nvSpPr>
        <p:spPr>
          <a:xfrm>
            <a:off x="4966682" y="2212975"/>
            <a:ext cx="928688" cy="698500"/>
          </a:xfrm>
          <a:custGeom>
            <a:avLst/>
            <a:gdLst/>
            <a:ahLst/>
            <a:cxnLst/>
            <a:rect l="0" t="0" r="0" b="0"/>
            <a:pathLst>
              <a:path w="593661" h="482930">
                <a:moveTo>
                  <a:pt x="0" y="0"/>
                </a:moveTo>
                <a:lnTo>
                  <a:pt x="593661" y="0"/>
                </a:lnTo>
                <a:lnTo>
                  <a:pt x="593661" y="482930"/>
                </a:lnTo>
                <a:lnTo>
                  <a:pt x="0" y="482930"/>
                </a:lnTo>
                <a:lnTo>
                  <a:pt x="0" y="0"/>
                </a:lnTo>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latin typeface="Calibri Light" panose="020F0302020204030204" pitchFamily="34" charset="0"/>
              <a:cs typeface="Calibri Light" panose="020F0302020204030204" pitchFamily="34" charset="0"/>
            </a:endParaRPr>
          </a:p>
        </p:txBody>
      </p:sp>
      <p:sp>
        <p:nvSpPr>
          <p:cNvPr id="8" name="Shape 45282">
            <a:extLst>
              <a:ext uri="{FF2B5EF4-FFF2-40B4-BE49-F238E27FC236}">
                <a16:creationId xmlns:a16="http://schemas.microsoft.com/office/drawing/2014/main" id="{5AC75D39-BF04-4B33-9FC9-7722060E1241}"/>
              </a:ext>
            </a:extLst>
          </p:cNvPr>
          <p:cNvSpPr/>
          <p:nvPr/>
        </p:nvSpPr>
        <p:spPr>
          <a:xfrm>
            <a:off x="8300432" y="3306177"/>
            <a:ext cx="928688" cy="69850"/>
          </a:xfrm>
          <a:custGeom>
            <a:avLst/>
            <a:gdLst/>
            <a:ahLst/>
            <a:cxnLst/>
            <a:rect l="0" t="0" r="0" b="0"/>
            <a:pathLst>
              <a:path w="593661" h="47930">
                <a:moveTo>
                  <a:pt x="0" y="0"/>
                </a:moveTo>
                <a:lnTo>
                  <a:pt x="593661" y="0"/>
                </a:lnTo>
                <a:lnTo>
                  <a:pt x="593661" y="47930"/>
                </a:lnTo>
                <a:lnTo>
                  <a:pt x="0" y="47930"/>
                </a:lnTo>
                <a:lnTo>
                  <a:pt x="0" y="0"/>
                </a:lnTo>
              </a:path>
            </a:pathLst>
          </a:custGeom>
          <a:solidFill>
            <a:srgbClr val="4686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sz="1100">
              <a:latin typeface="Open Sans" panose="020B0606030504020204"/>
            </a:endParaRPr>
          </a:p>
        </p:txBody>
      </p:sp>
      <p:sp>
        <p:nvSpPr>
          <p:cNvPr id="9" name="Shape 45283">
            <a:extLst>
              <a:ext uri="{FF2B5EF4-FFF2-40B4-BE49-F238E27FC236}">
                <a16:creationId xmlns:a16="http://schemas.microsoft.com/office/drawing/2014/main" id="{033BE4F3-BFB6-47E2-B1BC-526809BA8D16}"/>
              </a:ext>
            </a:extLst>
          </p:cNvPr>
          <p:cNvSpPr/>
          <p:nvPr/>
        </p:nvSpPr>
        <p:spPr>
          <a:xfrm>
            <a:off x="8300432" y="3237915"/>
            <a:ext cx="928688" cy="68262"/>
          </a:xfrm>
          <a:custGeom>
            <a:avLst/>
            <a:gdLst/>
            <a:ahLst/>
            <a:cxnLst/>
            <a:rect l="0" t="0" r="0" b="0"/>
            <a:pathLst>
              <a:path w="593661" h="47930">
                <a:moveTo>
                  <a:pt x="0" y="0"/>
                </a:moveTo>
                <a:lnTo>
                  <a:pt x="593661" y="0"/>
                </a:lnTo>
                <a:lnTo>
                  <a:pt x="593661" y="47930"/>
                </a:lnTo>
                <a:lnTo>
                  <a:pt x="0" y="47930"/>
                </a:lnTo>
                <a:lnTo>
                  <a:pt x="0" y="0"/>
                </a:lnTo>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00"/>
          </a:p>
        </p:txBody>
      </p:sp>
      <p:sp>
        <p:nvSpPr>
          <p:cNvPr id="10" name="Rectangle 1042">
            <a:extLst>
              <a:ext uri="{FF2B5EF4-FFF2-40B4-BE49-F238E27FC236}">
                <a16:creationId xmlns:a16="http://schemas.microsoft.com/office/drawing/2014/main" id="{8160C0FC-0156-406C-93F1-2DE6046354EF}"/>
              </a:ext>
            </a:extLst>
          </p:cNvPr>
          <p:cNvSpPr>
            <a:spLocks noChangeArrowheads="1"/>
          </p:cNvSpPr>
          <p:nvPr/>
        </p:nvSpPr>
        <p:spPr bwMode="auto">
          <a:xfrm>
            <a:off x="4998860" y="5726113"/>
            <a:ext cx="865187"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7000"/>
              </a:lnSpc>
              <a:spcAft>
                <a:spcPts val="800"/>
              </a:spcAft>
            </a:pPr>
            <a:r>
              <a:rPr lang="nl-NL" altLang="en-GB" sz="1200" err="1">
                <a:solidFill>
                  <a:srgbClr val="004159"/>
                </a:solidFill>
                <a:latin typeface="Calibri Light" panose="020F0302020204030204" pitchFamily="34" charset="0"/>
                <a:cs typeface="Calibri Light" panose="020F0302020204030204" pitchFamily="34" charset="0"/>
              </a:rPr>
              <a:t>Current</a:t>
            </a:r>
            <a:r>
              <a:rPr lang="nl-NL" altLang="en-GB" sz="1200">
                <a:solidFill>
                  <a:srgbClr val="004159"/>
                </a:solidFill>
                <a:latin typeface="Calibri Light" panose="020F0302020204030204" pitchFamily="34" charset="0"/>
                <a:cs typeface="Calibri Light" panose="020F0302020204030204" pitchFamily="34" charset="0"/>
              </a:rPr>
              <a:t> product</a:t>
            </a:r>
            <a:endParaRPr lang="nl-NL" altLang="en-GB" sz="1200">
              <a:solidFill>
                <a:srgbClr val="000000"/>
              </a:solidFill>
              <a:latin typeface="Calibri Light" panose="020F0302020204030204" pitchFamily="34" charset="0"/>
              <a:cs typeface="Calibri Light" panose="020F0302020204030204" pitchFamily="34" charset="0"/>
            </a:endParaRPr>
          </a:p>
          <a:p>
            <a:pPr algn="ctr" eaLnBrk="1" hangingPunct="1">
              <a:lnSpc>
                <a:spcPct val="107000"/>
              </a:lnSpc>
              <a:spcAft>
                <a:spcPts val="800"/>
              </a:spcAft>
            </a:pPr>
            <a:endParaRPr lang="nl-NL" altLang="en-GB" sz="1200">
              <a:solidFill>
                <a:srgbClr val="000000"/>
              </a:solidFill>
              <a:latin typeface="Open Sans" panose="020B0606030504020204" pitchFamily="34" charset="0"/>
              <a:cs typeface="Calibri" panose="020F0502020204030204" pitchFamily="34" charset="0"/>
            </a:endParaRPr>
          </a:p>
        </p:txBody>
      </p:sp>
      <p:sp>
        <p:nvSpPr>
          <p:cNvPr id="12" name="Rectangle 1044">
            <a:extLst>
              <a:ext uri="{FF2B5EF4-FFF2-40B4-BE49-F238E27FC236}">
                <a16:creationId xmlns:a16="http://schemas.microsoft.com/office/drawing/2014/main" id="{DBF83F8C-DF3A-4D87-B58F-C59FDF74EC90}"/>
              </a:ext>
            </a:extLst>
          </p:cNvPr>
          <p:cNvSpPr>
            <a:spLocks noChangeArrowheads="1"/>
          </p:cNvSpPr>
          <p:nvPr/>
        </p:nvSpPr>
        <p:spPr bwMode="auto">
          <a:xfrm>
            <a:off x="8408605" y="5726113"/>
            <a:ext cx="7175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07000"/>
              </a:lnSpc>
              <a:spcAft>
                <a:spcPts val="800"/>
              </a:spcAft>
            </a:pPr>
            <a:r>
              <a:rPr lang="nl-NL" altLang="en-GB" sz="1200">
                <a:solidFill>
                  <a:srgbClr val="004159"/>
                </a:solidFill>
                <a:latin typeface="Calibri Light" panose="020F0302020204030204" pitchFamily="34" charset="0"/>
                <a:cs typeface="Calibri Light" panose="020F0302020204030204" pitchFamily="34" charset="0"/>
              </a:rPr>
              <a:t>Target product</a:t>
            </a:r>
            <a:endParaRPr lang="nl-NL" altLang="en-GB" sz="1200">
              <a:solidFill>
                <a:srgbClr val="000000"/>
              </a:solidFill>
              <a:latin typeface="Calibri Light" panose="020F0302020204030204" pitchFamily="34" charset="0"/>
              <a:cs typeface="Calibri Light" panose="020F0302020204030204" pitchFamily="34" charset="0"/>
            </a:endParaRPr>
          </a:p>
        </p:txBody>
      </p:sp>
      <p:sp>
        <p:nvSpPr>
          <p:cNvPr id="14" name="Rectangle 1046">
            <a:extLst>
              <a:ext uri="{FF2B5EF4-FFF2-40B4-BE49-F238E27FC236}">
                <a16:creationId xmlns:a16="http://schemas.microsoft.com/office/drawing/2014/main" id="{C43E94C3-E153-47A7-917B-99B4E3D6756D}"/>
              </a:ext>
            </a:extLst>
          </p:cNvPr>
          <p:cNvSpPr>
            <a:spLocks noChangeArrowheads="1"/>
          </p:cNvSpPr>
          <p:nvPr/>
        </p:nvSpPr>
        <p:spPr bwMode="auto">
          <a:xfrm>
            <a:off x="3705696" y="1993992"/>
            <a:ext cx="5778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07000"/>
              </a:lnSpc>
              <a:spcAft>
                <a:spcPts val="800"/>
              </a:spcAft>
            </a:pPr>
            <a:r>
              <a:rPr lang="nl-NL" altLang="en-GB" sz="1200">
                <a:solidFill>
                  <a:srgbClr val="004159"/>
                </a:solidFill>
                <a:latin typeface="Calibri Light" panose="020F0302020204030204" pitchFamily="34" charset="0"/>
                <a:cs typeface="Calibri Light" panose="020F0302020204030204" pitchFamily="34" charset="0"/>
              </a:rPr>
              <a:t>True </a:t>
            </a:r>
            <a:endParaRPr lang="nl-NL" altLang="en-GB" sz="1200">
              <a:solidFill>
                <a:srgbClr val="000000"/>
              </a:solidFill>
              <a:latin typeface="Calibri Light" panose="020F0302020204030204" pitchFamily="34" charset="0"/>
              <a:cs typeface="Calibri Light" panose="020F0302020204030204" pitchFamily="34" charset="0"/>
            </a:endParaRPr>
          </a:p>
        </p:txBody>
      </p:sp>
      <p:sp>
        <p:nvSpPr>
          <p:cNvPr id="15" name="Rectangle 1047">
            <a:extLst>
              <a:ext uri="{FF2B5EF4-FFF2-40B4-BE49-F238E27FC236}">
                <a16:creationId xmlns:a16="http://schemas.microsoft.com/office/drawing/2014/main" id="{C9EB1EE7-4215-4971-BB36-D5079ED42B8D}"/>
              </a:ext>
            </a:extLst>
          </p:cNvPr>
          <p:cNvSpPr>
            <a:spLocks noChangeArrowheads="1"/>
          </p:cNvSpPr>
          <p:nvPr/>
        </p:nvSpPr>
        <p:spPr bwMode="auto">
          <a:xfrm>
            <a:off x="3715221" y="2190842"/>
            <a:ext cx="55403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07000"/>
              </a:lnSpc>
              <a:spcAft>
                <a:spcPts val="800"/>
              </a:spcAft>
            </a:pPr>
            <a:r>
              <a:rPr lang="nl-NL" altLang="en-GB" sz="1200">
                <a:solidFill>
                  <a:srgbClr val="004159"/>
                </a:solidFill>
                <a:latin typeface="Calibri Light" panose="020F0302020204030204" pitchFamily="34" charset="0"/>
                <a:cs typeface="Calibri Light" panose="020F0302020204030204" pitchFamily="34" charset="0"/>
              </a:rPr>
              <a:t>Price</a:t>
            </a:r>
            <a:endParaRPr lang="nl-NL" altLang="en-GB" sz="1200">
              <a:solidFill>
                <a:srgbClr val="000000"/>
              </a:solidFill>
              <a:latin typeface="Calibri Light" panose="020F0302020204030204" pitchFamily="34" charset="0"/>
              <a:cs typeface="Calibri Light" panose="020F0302020204030204" pitchFamily="34" charset="0"/>
            </a:endParaRPr>
          </a:p>
        </p:txBody>
      </p:sp>
      <p:sp>
        <p:nvSpPr>
          <p:cNvPr id="16" name="Rectangle 1048">
            <a:extLst>
              <a:ext uri="{FF2B5EF4-FFF2-40B4-BE49-F238E27FC236}">
                <a16:creationId xmlns:a16="http://schemas.microsoft.com/office/drawing/2014/main" id="{8CB347A4-E626-490A-B196-AF6B77A099AC}"/>
              </a:ext>
            </a:extLst>
          </p:cNvPr>
          <p:cNvSpPr>
            <a:spLocks noChangeArrowheads="1"/>
          </p:cNvSpPr>
          <p:nvPr/>
        </p:nvSpPr>
        <p:spPr bwMode="auto">
          <a:xfrm>
            <a:off x="3710924" y="3384823"/>
            <a:ext cx="704850" cy="51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07000"/>
              </a:lnSpc>
              <a:spcAft>
                <a:spcPts val="800"/>
              </a:spcAft>
            </a:pPr>
            <a:r>
              <a:rPr lang="nl-NL" altLang="en-GB" sz="1200">
                <a:solidFill>
                  <a:srgbClr val="004159"/>
                </a:solidFill>
                <a:latin typeface="Calibri Light" panose="020F0302020204030204" pitchFamily="34" charset="0"/>
                <a:cs typeface="Calibri Light" panose="020F0302020204030204" pitchFamily="34" charset="0"/>
              </a:rPr>
              <a:t>Retail </a:t>
            </a:r>
            <a:r>
              <a:rPr lang="nl-NL" altLang="en-GB" sz="1200" err="1">
                <a:solidFill>
                  <a:srgbClr val="004159"/>
                </a:solidFill>
                <a:latin typeface="Calibri Light" panose="020F0302020204030204" pitchFamily="34" charset="0"/>
                <a:cs typeface="Calibri Light" panose="020F0302020204030204" pitchFamily="34" charset="0"/>
              </a:rPr>
              <a:t>purchasing</a:t>
            </a:r>
            <a:r>
              <a:rPr lang="nl-NL" altLang="en-GB" sz="1200">
                <a:solidFill>
                  <a:srgbClr val="004159"/>
                </a:solidFill>
                <a:latin typeface="Calibri Light" panose="020F0302020204030204" pitchFamily="34" charset="0"/>
                <a:cs typeface="Calibri Light" panose="020F0302020204030204" pitchFamily="34" charset="0"/>
              </a:rPr>
              <a:t> </a:t>
            </a:r>
            <a:r>
              <a:rPr lang="nl-NL" altLang="en-GB" sz="1200" err="1">
                <a:solidFill>
                  <a:srgbClr val="004159"/>
                </a:solidFill>
                <a:latin typeface="Calibri Light" panose="020F0302020204030204" pitchFamily="34" charset="0"/>
                <a:cs typeface="Calibri Light" panose="020F0302020204030204" pitchFamily="34" charset="0"/>
              </a:rPr>
              <a:t>price</a:t>
            </a:r>
            <a:endParaRPr lang="nl-NL" altLang="en-GB" sz="1200">
              <a:solidFill>
                <a:srgbClr val="000000"/>
              </a:solidFill>
              <a:latin typeface="Calibri Light" panose="020F0302020204030204" pitchFamily="34" charset="0"/>
              <a:cs typeface="Calibri Light" panose="020F0302020204030204" pitchFamily="34" charset="0"/>
            </a:endParaRPr>
          </a:p>
        </p:txBody>
      </p:sp>
      <p:sp>
        <p:nvSpPr>
          <p:cNvPr id="18" name="Shape 1050">
            <a:extLst>
              <a:ext uri="{FF2B5EF4-FFF2-40B4-BE49-F238E27FC236}">
                <a16:creationId xmlns:a16="http://schemas.microsoft.com/office/drawing/2014/main" id="{62509B79-3438-464A-A694-4FE2A45B0C78}"/>
              </a:ext>
            </a:extLst>
          </p:cNvPr>
          <p:cNvSpPr/>
          <p:nvPr/>
        </p:nvSpPr>
        <p:spPr>
          <a:xfrm>
            <a:off x="5950932" y="2212975"/>
            <a:ext cx="138113" cy="1373188"/>
          </a:xfrm>
          <a:custGeom>
            <a:avLst/>
            <a:gdLst/>
            <a:ahLst/>
            <a:cxnLst/>
            <a:rect l="0" t="0" r="0" b="0"/>
            <a:pathLst>
              <a:path w="88430" h="948805">
                <a:moveTo>
                  <a:pt x="1384" y="948805"/>
                </a:moveTo>
                <a:lnTo>
                  <a:pt x="88430" y="948805"/>
                </a:lnTo>
                <a:lnTo>
                  <a:pt x="88430" y="0"/>
                </a:lnTo>
                <a:lnTo>
                  <a:pt x="0" y="0"/>
                </a:lnTo>
              </a:path>
            </a:pathLst>
          </a:custGeom>
          <a:ln w="8509" cap="flat">
            <a:miter lim="127000"/>
          </a:ln>
        </p:spPr>
        <p:style>
          <a:lnRef idx="1">
            <a:srgbClr val="004159"/>
          </a:lnRef>
          <a:fillRef idx="0">
            <a:srgbClr val="000000">
              <a:alpha val="0"/>
            </a:srgbClr>
          </a:fillRef>
          <a:effectRef idx="0">
            <a:scrgbClr r="0" g="0" b="0"/>
          </a:effectRef>
          <a:fontRef idx="none"/>
        </p:style>
        <p:txBody>
          <a:bodyPr/>
          <a:lstStyle/>
          <a:p>
            <a:pPr eaLnBrk="1" hangingPunct="1">
              <a:defRPr/>
            </a:pPr>
            <a:endParaRPr lang="nl-NL" sz="1200">
              <a:latin typeface="Open Sans"/>
            </a:endParaRPr>
          </a:p>
        </p:txBody>
      </p:sp>
      <p:sp>
        <p:nvSpPr>
          <p:cNvPr id="19" name="Rectangle 1051">
            <a:extLst>
              <a:ext uri="{FF2B5EF4-FFF2-40B4-BE49-F238E27FC236}">
                <a16:creationId xmlns:a16="http://schemas.microsoft.com/office/drawing/2014/main" id="{4463EAEC-629B-41E4-9A98-12E5315A8B88}"/>
              </a:ext>
            </a:extLst>
          </p:cNvPr>
          <p:cNvSpPr>
            <a:spLocks noChangeArrowheads="1"/>
          </p:cNvSpPr>
          <p:nvPr/>
        </p:nvSpPr>
        <p:spPr bwMode="auto">
          <a:xfrm>
            <a:off x="6352570" y="2638425"/>
            <a:ext cx="5143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07000"/>
              </a:lnSpc>
              <a:spcAft>
                <a:spcPts val="800"/>
              </a:spcAft>
            </a:pPr>
            <a:r>
              <a:rPr lang="nl-NL" altLang="en-GB" sz="1200">
                <a:solidFill>
                  <a:srgbClr val="004159"/>
                </a:solidFill>
                <a:latin typeface="Calibri Light" panose="020F0302020204030204" pitchFamily="34" charset="0"/>
                <a:cs typeface="Calibri Light" panose="020F0302020204030204" pitchFamily="34" charset="0"/>
              </a:rPr>
              <a:t>True</a:t>
            </a:r>
            <a:endParaRPr lang="nl-NL" altLang="en-GB" sz="1200">
              <a:solidFill>
                <a:srgbClr val="000000"/>
              </a:solidFill>
              <a:latin typeface="Calibri Light" panose="020F0302020204030204" pitchFamily="34" charset="0"/>
              <a:cs typeface="Calibri Light" panose="020F0302020204030204" pitchFamily="34" charset="0"/>
            </a:endParaRPr>
          </a:p>
        </p:txBody>
      </p:sp>
      <p:sp>
        <p:nvSpPr>
          <p:cNvPr id="20" name="Rectangle 1052">
            <a:extLst>
              <a:ext uri="{FF2B5EF4-FFF2-40B4-BE49-F238E27FC236}">
                <a16:creationId xmlns:a16="http://schemas.microsoft.com/office/drawing/2014/main" id="{FF1C7A17-D15F-400F-A05F-4DC73486CBF8}"/>
              </a:ext>
            </a:extLst>
          </p:cNvPr>
          <p:cNvSpPr>
            <a:spLocks noChangeArrowheads="1"/>
          </p:cNvSpPr>
          <p:nvPr/>
        </p:nvSpPr>
        <p:spPr bwMode="auto">
          <a:xfrm>
            <a:off x="6352570" y="2835275"/>
            <a:ext cx="55403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07000"/>
              </a:lnSpc>
              <a:spcAft>
                <a:spcPts val="800"/>
              </a:spcAft>
            </a:pPr>
            <a:r>
              <a:rPr lang="nl-NL" altLang="en-GB" sz="1200">
                <a:solidFill>
                  <a:srgbClr val="004159"/>
                </a:solidFill>
                <a:latin typeface="Calibri Light" panose="020F0302020204030204" pitchFamily="34" charset="0"/>
                <a:cs typeface="Calibri Light" panose="020F0302020204030204" pitchFamily="34" charset="0"/>
              </a:rPr>
              <a:t>Price</a:t>
            </a:r>
            <a:endParaRPr lang="nl-NL" altLang="en-GB" sz="1200">
              <a:solidFill>
                <a:srgbClr val="000000"/>
              </a:solidFill>
              <a:latin typeface="Calibri Light" panose="020F0302020204030204" pitchFamily="34" charset="0"/>
              <a:cs typeface="Calibri Light" panose="020F0302020204030204" pitchFamily="34" charset="0"/>
            </a:endParaRPr>
          </a:p>
        </p:txBody>
      </p:sp>
      <p:sp>
        <p:nvSpPr>
          <p:cNvPr id="21" name="Rectangle 1053">
            <a:extLst>
              <a:ext uri="{FF2B5EF4-FFF2-40B4-BE49-F238E27FC236}">
                <a16:creationId xmlns:a16="http://schemas.microsoft.com/office/drawing/2014/main" id="{C6FE2BA9-8BBA-49F1-B2C1-0C79E0FC5757}"/>
              </a:ext>
            </a:extLst>
          </p:cNvPr>
          <p:cNvSpPr>
            <a:spLocks noChangeArrowheads="1"/>
          </p:cNvSpPr>
          <p:nvPr/>
        </p:nvSpPr>
        <p:spPr bwMode="auto">
          <a:xfrm>
            <a:off x="6352570" y="3033713"/>
            <a:ext cx="457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07000"/>
              </a:lnSpc>
              <a:spcAft>
                <a:spcPts val="800"/>
              </a:spcAft>
            </a:pPr>
            <a:r>
              <a:rPr lang="nl-NL" altLang="en-GB" sz="1200">
                <a:solidFill>
                  <a:srgbClr val="004159"/>
                </a:solidFill>
                <a:latin typeface="Calibri Light" panose="020F0302020204030204" pitchFamily="34" charset="0"/>
                <a:cs typeface="Calibri Light" panose="020F0302020204030204" pitchFamily="34" charset="0"/>
              </a:rPr>
              <a:t>Gap</a:t>
            </a:r>
            <a:endParaRPr lang="nl-NL" altLang="en-GB" sz="1200">
              <a:solidFill>
                <a:srgbClr val="000000"/>
              </a:solidFill>
              <a:latin typeface="Calibri Light" panose="020F0302020204030204" pitchFamily="34" charset="0"/>
              <a:cs typeface="Calibri Light" panose="020F0302020204030204" pitchFamily="34" charset="0"/>
            </a:endParaRPr>
          </a:p>
        </p:txBody>
      </p:sp>
      <p:sp>
        <p:nvSpPr>
          <p:cNvPr id="22" name="Shape 1054">
            <a:extLst>
              <a:ext uri="{FF2B5EF4-FFF2-40B4-BE49-F238E27FC236}">
                <a16:creationId xmlns:a16="http://schemas.microsoft.com/office/drawing/2014/main" id="{7F2E9D75-380B-42FA-AC6E-4FDEAC44FFBB}"/>
              </a:ext>
            </a:extLst>
          </p:cNvPr>
          <p:cNvSpPr/>
          <p:nvPr/>
        </p:nvSpPr>
        <p:spPr>
          <a:xfrm>
            <a:off x="6089045" y="2905125"/>
            <a:ext cx="127000" cy="0"/>
          </a:xfrm>
          <a:custGeom>
            <a:avLst/>
            <a:gdLst/>
            <a:ahLst/>
            <a:cxnLst/>
            <a:rect l="0" t="0" r="0" b="0"/>
            <a:pathLst>
              <a:path w="80632">
                <a:moveTo>
                  <a:pt x="80632" y="0"/>
                </a:moveTo>
                <a:lnTo>
                  <a:pt x="0" y="0"/>
                </a:lnTo>
              </a:path>
            </a:pathLst>
          </a:custGeom>
          <a:ln w="8509" cap="flat">
            <a:miter lim="127000"/>
          </a:ln>
        </p:spPr>
        <p:style>
          <a:lnRef idx="1">
            <a:srgbClr val="004159"/>
          </a:lnRef>
          <a:fillRef idx="0">
            <a:srgbClr val="000000">
              <a:alpha val="0"/>
            </a:srgbClr>
          </a:fillRef>
          <a:effectRef idx="0">
            <a:scrgbClr r="0" g="0" b="0"/>
          </a:effectRef>
          <a:fontRef idx="none"/>
        </p:style>
        <p:txBody>
          <a:bodyPr/>
          <a:lstStyle/>
          <a:p>
            <a:pPr eaLnBrk="1" hangingPunct="1">
              <a:defRPr/>
            </a:pPr>
            <a:endParaRPr lang="nl-NL" sz="1200">
              <a:latin typeface="Open Sans"/>
            </a:endParaRPr>
          </a:p>
        </p:txBody>
      </p:sp>
      <p:sp>
        <p:nvSpPr>
          <p:cNvPr id="23" name="Shape 1055">
            <a:extLst>
              <a:ext uri="{FF2B5EF4-FFF2-40B4-BE49-F238E27FC236}">
                <a16:creationId xmlns:a16="http://schemas.microsoft.com/office/drawing/2014/main" id="{A714C93F-BD05-4412-8041-727770BB0890}"/>
              </a:ext>
            </a:extLst>
          </p:cNvPr>
          <p:cNvSpPr/>
          <p:nvPr/>
        </p:nvSpPr>
        <p:spPr>
          <a:xfrm>
            <a:off x="4555114" y="2212975"/>
            <a:ext cx="333375" cy="0"/>
          </a:xfrm>
          <a:custGeom>
            <a:avLst/>
            <a:gdLst/>
            <a:ahLst/>
            <a:cxnLst/>
            <a:rect l="0" t="0" r="0" b="0"/>
            <a:pathLst>
              <a:path w="212738">
                <a:moveTo>
                  <a:pt x="0" y="0"/>
                </a:moveTo>
                <a:lnTo>
                  <a:pt x="212738" y="0"/>
                </a:lnTo>
              </a:path>
            </a:pathLst>
          </a:custGeom>
          <a:ln w="8509" cap="flat">
            <a:miter lim="127000"/>
          </a:ln>
        </p:spPr>
        <p:style>
          <a:lnRef idx="1">
            <a:srgbClr val="026F9A"/>
          </a:lnRef>
          <a:fillRef idx="0">
            <a:srgbClr val="000000">
              <a:alpha val="0"/>
            </a:srgbClr>
          </a:fillRef>
          <a:effectRef idx="0">
            <a:scrgbClr r="0" g="0" b="0"/>
          </a:effectRef>
          <a:fontRef idx="none"/>
        </p:style>
        <p:txBody>
          <a:bodyPr/>
          <a:lstStyle/>
          <a:p>
            <a:pPr eaLnBrk="1" hangingPunct="1">
              <a:defRPr/>
            </a:pPr>
            <a:endParaRPr lang="nl-NL" sz="1200">
              <a:latin typeface="Open Sans"/>
            </a:endParaRPr>
          </a:p>
        </p:txBody>
      </p:sp>
      <p:sp>
        <p:nvSpPr>
          <p:cNvPr id="24" name="Shape 1056">
            <a:extLst>
              <a:ext uri="{FF2B5EF4-FFF2-40B4-BE49-F238E27FC236}">
                <a16:creationId xmlns:a16="http://schemas.microsoft.com/office/drawing/2014/main" id="{78C8713F-B10A-45FD-B7FC-33A53A4C733F}"/>
              </a:ext>
            </a:extLst>
          </p:cNvPr>
          <p:cNvSpPr/>
          <p:nvPr/>
        </p:nvSpPr>
        <p:spPr>
          <a:xfrm>
            <a:off x="4486809" y="2152650"/>
            <a:ext cx="52388" cy="119063"/>
          </a:xfrm>
          <a:custGeom>
            <a:avLst/>
            <a:gdLst/>
            <a:ahLst/>
            <a:cxnLst/>
            <a:rect l="0" t="0" r="0" b="0"/>
            <a:pathLst>
              <a:path w="33452" h="82347">
                <a:moveTo>
                  <a:pt x="33452" y="0"/>
                </a:moveTo>
                <a:lnTo>
                  <a:pt x="33452" y="82347"/>
                </a:lnTo>
                <a:lnTo>
                  <a:pt x="0" y="42025"/>
                </a:lnTo>
                <a:lnTo>
                  <a:pt x="33452" y="0"/>
                </a:lnTo>
                <a:close/>
              </a:path>
            </a:pathLst>
          </a:custGeom>
          <a:ln w="0" cap="flat">
            <a:miter lim="127000"/>
          </a:ln>
        </p:spPr>
        <p:style>
          <a:lnRef idx="0">
            <a:srgbClr val="000000">
              <a:alpha val="0"/>
            </a:srgbClr>
          </a:lnRef>
          <a:fillRef idx="1">
            <a:srgbClr val="026F9A"/>
          </a:fillRef>
          <a:effectRef idx="0">
            <a:scrgbClr r="0" g="0" b="0"/>
          </a:effectRef>
          <a:fontRef idx="none"/>
        </p:style>
        <p:txBody>
          <a:bodyPr/>
          <a:lstStyle/>
          <a:p>
            <a:pPr eaLnBrk="1" hangingPunct="1">
              <a:defRPr/>
            </a:pPr>
            <a:endParaRPr lang="nl-NL" sz="1200">
              <a:latin typeface="Open Sans"/>
            </a:endParaRPr>
          </a:p>
        </p:txBody>
      </p:sp>
      <p:sp>
        <p:nvSpPr>
          <p:cNvPr id="25" name="Shape 1057">
            <a:extLst>
              <a:ext uri="{FF2B5EF4-FFF2-40B4-BE49-F238E27FC236}">
                <a16:creationId xmlns:a16="http://schemas.microsoft.com/office/drawing/2014/main" id="{CB2C2D57-EDA0-41CF-B96B-50E0A570D56B}"/>
              </a:ext>
            </a:extLst>
          </p:cNvPr>
          <p:cNvSpPr/>
          <p:nvPr/>
        </p:nvSpPr>
        <p:spPr>
          <a:xfrm>
            <a:off x="4555114" y="3684588"/>
            <a:ext cx="333375" cy="0"/>
          </a:xfrm>
          <a:custGeom>
            <a:avLst/>
            <a:gdLst/>
            <a:ahLst/>
            <a:cxnLst/>
            <a:rect l="0" t="0" r="0" b="0"/>
            <a:pathLst>
              <a:path w="212738">
                <a:moveTo>
                  <a:pt x="0" y="0"/>
                </a:moveTo>
                <a:lnTo>
                  <a:pt x="212738" y="0"/>
                </a:lnTo>
              </a:path>
            </a:pathLst>
          </a:custGeom>
          <a:ln w="8509" cap="flat">
            <a:miter lim="127000"/>
          </a:ln>
        </p:spPr>
        <p:style>
          <a:lnRef idx="1">
            <a:srgbClr val="026F9A"/>
          </a:lnRef>
          <a:fillRef idx="0">
            <a:srgbClr val="000000">
              <a:alpha val="0"/>
            </a:srgbClr>
          </a:fillRef>
          <a:effectRef idx="0">
            <a:scrgbClr r="0" g="0" b="0"/>
          </a:effectRef>
          <a:fontRef idx="none"/>
        </p:style>
        <p:txBody>
          <a:bodyPr/>
          <a:lstStyle/>
          <a:p>
            <a:pPr eaLnBrk="1" hangingPunct="1">
              <a:defRPr/>
            </a:pPr>
            <a:endParaRPr lang="nl-NL" sz="1200">
              <a:latin typeface="Open Sans"/>
            </a:endParaRPr>
          </a:p>
        </p:txBody>
      </p:sp>
      <p:sp>
        <p:nvSpPr>
          <p:cNvPr id="26" name="Shape 1058">
            <a:extLst>
              <a:ext uri="{FF2B5EF4-FFF2-40B4-BE49-F238E27FC236}">
                <a16:creationId xmlns:a16="http://schemas.microsoft.com/office/drawing/2014/main" id="{6511BA87-F7C7-43AD-ADDC-FA190F3E7C21}"/>
              </a:ext>
            </a:extLst>
          </p:cNvPr>
          <p:cNvSpPr/>
          <p:nvPr/>
        </p:nvSpPr>
        <p:spPr>
          <a:xfrm>
            <a:off x="4486809" y="3624263"/>
            <a:ext cx="52388" cy="119062"/>
          </a:xfrm>
          <a:custGeom>
            <a:avLst/>
            <a:gdLst/>
            <a:ahLst/>
            <a:cxnLst/>
            <a:rect l="0" t="0" r="0" b="0"/>
            <a:pathLst>
              <a:path w="33452" h="82347">
                <a:moveTo>
                  <a:pt x="33452" y="0"/>
                </a:moveTo>
                <a:lnTo>
                  <a:pt x="33452" y="82347"/>
                </a:lnTo>
                <a:lnTo>
                  <a:pt x="0" y="42025"/>
                </a:lnTo>
                <a:lnTo>
                  <a:pt x="33452" y="0"/>
                </a:lnTo>
                <a:close/>
              </a:path>
            </a:pathLst>
          </a:custGeom>
          <a:ln w="0" cap="flat">
            <a:miter lim="127000"/>
          </a:ln>
        </p:spPr>
        <p:style>
          <a:lnRef idx="0">
            <a:srgbClr val="000000">
              <a:alpha val="0"/>
            </a:srgbClr>
          </a:lnRef>
          <a:fillRef idx="1">
            <a:srgbClr val="026F9A"/>
          </a:fillRef>
          <a:effectRef idx="0">
            <a:scrgbClr r="0" g="0" b="0"/>
          </a:effectRef>
          <a:fontRef idx="none"/>
        </p:style>
        <p:txBody>
          <a:bodyPr/>
          <a:lstStyle/>
          <a:p>
            <a:pPr eaLnBrk="1" hangingPunct="1">
              <a:defRPr/>
            </a:pPr>
            <a:endParaRPr lang="nl-NL" sz="1200">
              <a:latin typeface="Open Sans"/>
            </a:endParaRPr>
          </a:p>
        </p:txBody>
      </p:sp>
      <p:sp>
        <p:nvSpPr>
          <p:cNvPr id="27" name="Rectangle 1059">
            <a:extLst>
              <a:ext uri="{FF2B5EF4-FFF2-40B4-BE49-F238E27FC236}">
                <a16:creationId xmlns:a16="http://schemas.microsoft.com/office/drawing/2014/main" id="{76073BDB-85AF-4DAE-B8ED-4FC506ACA1EB}"/>
              </a:ext>
            </a:extLst>
          </p:cNvPr>
          <p:cNvSpPr>
            <a:spLocks noChangeArrowheads="1"/>
          </p:cNvSpPr>
          <p:nvPr/>
        </p:nvSpPr>
        <p:spPr bwMode="auto">
          <a:xfrm>
            <a:off x="5059689" y="2400300"/>
            <a:ext cx="7112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7000"/>
              </a:lnSpc>
              <a:spcAft>
                <a:spcPts val="800"/>
              </a:spcAft>
            </a:pPr>
            <a:r>
              <a:rPr lang="nl-NL" altLang="en-GB" sz="1200" err="1">
                <a:solidFill>
                  <a:srgbClr val="FFFFFF"/>
                </a:solidFill>
                <a:latin typeface="Open Sans" panose="020B0606030504020204" pitchFamily="34" charset="0"/>
                <a:cs typeface="Calibri" panose="020F0502020204030204" pitchFamily="34" charset="0"/>
              </a:rPr>
              <a:t>Social</a:t>
            </a:r>
            <a:r>
              <a:rPr lang="nl-NL" altLang="en-GB" sz="1200">
                <a:solidFill>
                  <a:srgbClr val="FFFFFF"/>
                </a:solidFill>
                <a:latin typeface="Open Sans" panose="020B0606030504020204" pitchFamily="34" charset="0"/>
                <a:cs typeface="Calibri" panose="020F0502020204030204" pitchFamily="34" charset="0"/>
              </a:rPr>
              <a:t> </a:t>
            </a:r>
            <a:endParaRPr lang="nl-NL" altLang="en-GB" sz="1200">
              <a:solidFill>
                <a:srgbClr val="000000"/>
              </a:solidFill>
              <a:latin typeface="Open Sans" panose="020B0606030504020204" pitchFamily="34" charset="0"/>
              <a:cs typeface="Calibri" panose="020F0502020204030204" pitchFamily="34" charset="0"/>
            </a:endParaRPr>
          </a:p>
        </p:txBody>
      </p:sp>
      <p:sp>
        <p:nvSpPr>
          <p:cNvPr id="28" name="Rectangle 1060">
            <a:extLst>
              <a:ext uri="{FF2B5EF4-FFF2-40B4-BE49-F238E27FC236}">
                <a16:creationId xmlns:a16="http://schemas.microsoft.com/office/drawing/2014/main" id="{60CC80F1-B8E8-44F7-BD25-61FFB7B68CA7}"/>
              </a:ext>
            </a:extLst>
          </p:cNvPr>
          <p:cNvSpPr>
            <a:spLocks noChangeArrowheads="1"/>
          </p:cNvSpPr>
          <p:nvPr/>
        </p:nvSpPr>
        <p:spPr bwMode="auto">
          <a:xfrm>
            <a:off x="5112077" y="2573338"/>
            <a:ext cx="57467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07000"/>
              </a:lnSpc>
              <a:spcAft>
                <a:spcPts val="800"/>
              </a:spcAft>
            </a:pPr>
            <a:r>
              <a:rPr lang="nl-NL" altLang="en-GB" sz="1200" err="1">
                <a:solidFill>
                  <a:srgbClr val="FFFFFF"/>
                </a:solidFill>
                <a:latin typeface="Open Sans" panose="020B0606030504020204" pitchFamily="34" charset="0"/>
                <a:cs typeface="Calibri" panose="020F0502020204030204" pitchFamily="34" charset="0"/>
              </a:rPr>
              <a:t>costs</a:t>
            </a:r>
            <a:endParaRPr lang="nl-NL" altLang="en-GB" sz="1200">
              <a:solidFill>
                <a:srgbClr val="FFFFFF"/>
              </a:solidFill>
              <a:latin typeface="Open Sans" panose="020B0606030504020204" pitchFamily="34" charset="0"/>
              <a:cs typeface="Calibri" panose="020F0502020204030204" pitchFamily="34" charset="0"/>
            </a:endParaRPr>
          </a:p>
        </p:txBody>
      </p:sp>
      <p:sp>
        <p:nvSpPr>
          <p:cNvPr id="29" name="Rectangle 1061">
            <a:extLst>
              <a:ext uri="{FF2B5EF4-FFF2-40B4-BE49-F238E27FC236}">
                <a16:creationId xmlns:a16="http://schemas.microsoft.com/office/drawing/2014/main" id="{8B2EEAEF-E61A-4144-8F88-D0CFF9DECFF2}"/>
              </a:ext>
            </a:extLst>
          </p:cNvPr>
          <p:cNvSpPr>
            <a:spLocks noChangeArrowheads="1"/>
          </p:cNvSpPr>
          <p:nvPr/>
        </p:nvSpPr>
        <p:spPr bwMode="auto">
          <a:xfrm>
            <a:off x="4989839" y="3016250"/>
            <a:ext cx="9334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7000"/>
              </a:lnSpc>
              <a:spcAft>
                <a:spcPts val="800"/>
              </a:spcAft>
            </a:pPr>
            <a:r>
              <a:rPr lang="nl-NL" altLang="en-GB" sz="1200" err="1">
                <a:solidFill>
                  <a:srgbClr val="FFFFFF"/>
                </a:solidFill>
                <a:latin typeface="Open Sans" panose="020B0606030504020204" pitchFamily="34" charset="0"/>
                <a:cs typeface="Calibri" panose="020F0502020204030204" pitchFamily="34" charset="0"/>
              </a:rPr>
              <a:t>Environ</a:t>
            </a:r>
            <a:r>
              <a:rPr lang="nl-NL" altLang="en-GB" sz="1200">
                <a:solidFill>
                  <a:srgbClr val="FFFFFF"/>
                </a:solidFill>
                <a:latin typeface="Open Sans" panose="020B0606030504020204" pitchFamily="34" charset="0"/>
                <a:cs typeface="Calibri" panose="020F0502020204030204" pitchFamily="34" charset="0"/>
              </a:rPr>
              <a:t>-</a:t>
            </a:r>
            <a:endParaRPr lang="nl-NL" altLang="en-GB" sz="1200">
              <a:solidFill>
                <a:srgbClr val="000000"/>
              </a:solidFill>
              <a:latin typeface="Open Sans" panose="020B0606030504020204" pitchFamily="34" charset="0"/>
              <a:cs typeface="Calibri" panose="020F0502020204030204" pitchFamily="34" charset="0"/>
            </a:endParaRPr>
          </a:p>
        </p:txBody>
      </p:sp>
      <p:sp>
        <p:nvSpPr>
          <p:cNvPr id="30" name="Rectangle 1062">
            <a:extLst>
              <a:ext uri="{FF2B5EF4-FFF2-40B4-BE49-F238E27FC236}">
                <a16:creationId xmlns:a16="http://schemas.microsoft.com/office/drawing/2014/main" id="{31DF3F3B-83E1-4008-B1AE-66327934A671}"/>
              </a:ext>
            </a:extLst>
          </p:cNvPr>
          <p:cNvSpPr>
            <a:spLocks noChangeArrowheads="1"/>
          </p:cNvSpPr>
          <p:nvPr/>
        </p:nvSpPr>
        <p:spPr bwMode="auto">
          <a:xfrm>
            <a:off x="5045402" y="3189288"/>
            <a:ext cx="787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7000"/>
              </a:lnSpc>
              <a:spcAft>
                <a:spcPts val="800"/>
              </a:spcAft>
            </a:pPr>
            <a:r>
              <a:rPr lang="nl-NL" altLang="en-GB" sz="1200" err="1">
                <a:solidFill>
                  <a:srgbClr val="FFFFFF"/>
                </a:solidFill>
                <a:latin typeface="Open Sans" panose="020B0606030504020204" pitchFamily="34" charset="0"/>
                <a:cs typeface="Calibri" panose="020F0502020204030204" pitchFamily="34" charset="0"/>
              </a:rPr>
              <a:t>mental</a:t>
            </a:r>
            <a:endParaRPr lang="nl-NL" altLang="en-GB" sz="1200">
              <a:solidFill>
                <a:srgbClr val="000000"/>
              </a:solidFill>
              <a:latin typeface="Open Sans" panose="020B0606030504020204" pitchFamily="34" charset="0"/>
              <a:cs typeface="Calibri" panose="020F0502020204030204" pitchFamily="34" charset="0"/>
            </a:endParaRPr>
          </a:p>
        </p:txBody>
      </p:sp>
      <p:sp>
        <p:nvSpPr>
          <p:cNvPr id="31" name="Rectangle 1063">
            <a:extLst>
              <a:ext uri="{FF2B5EF4-FFF2-40B4-BE49-F238E27FC236}">
                <a16:creationId xmlns:a16="http://schemas.microsoft.com/office/drawing/2014/main" id="{2763F9F9-4121-4AEB-8FB7-534A7B1612CF}"/>
              </a:ext>
            </a:extLst>
          </p:cNvPr>
          <p:cNvSpPr>
            <a:spLocks noChangeArrowheads="1"/>
          </p:cNvSpPr>
          <p:nvPr/>
        </p:nvSpPr>
        <p:spPr bwMode="auto">
          <a:xfrm>
            <a:off x="5124777" y="3360738"/>
            <a:ext cx="57467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7000"/>
              </a:lnSpc>
              <a:spcAft>
                <a:spcPts val="800"/>
              </a:spcAft>
            </a:pPr>
            <a:r>
              <a:rPr lang="nl-NL" altLang="en-GB" sz="1200" err="1">
                <a:solidFill>
                  <a:srgbClr val="FFFFFF"/>
                </a:solidFill>
                <a:latin typeface="Open Sans" panose="020B0606030504020204" pitchFamily="34" charset="0"/>
                <a:cs typeface="Calibri" panose="020F0502020204030204" pitchFamily="34" charset="0"/>
              </a:rPr>
              <a:t>costs</a:t>
            </a:r>
            <a:endParaRPr lang="nl-NL" altLang="en-GB" sz="1200">
              <a:solidFill>
                <a:srgbClr val="000000"/>
              </a:solidFill>
              <a:latin typeface="Open Sans" panose="020B0606030504020204" pitchFamily="34" charset="0"/>
              <a:cs typeface="Calibri" panose="020F0502020204030204" pitchFamily="34" charset="0"/>
            </a:endParaRPr>
          </a:p>
        </p:txBody>
      </p:sp>
      <p:sp>
        <p:nvSpPr>
          <p:cNvPr id="32" name="Shape 45319">
            <a:extLst>
              <a:ext uri="{FF2B5EF4-FFF2-40B4-BE49-F238E27FC236}">
                <a16:creationId xmlns:a16="http://schemas.microsoft.com/office/drawing/2014/main" id="{48CCBAB6-8AB0-46D0-94D7-71F4D7917FA4}"/>
              </a:ext>
            </a:extLst>
          </p:cNvPr>
          <p:cNvSpPr/>
          <p:nvPr/>
        </p:nvSpPr>
        <p:spPr>
          <a:xfrm>
            <a:off x="8300432" y="3449638"/>
            <a:ext cx="928688" cy="2212976"/>
          </a:xfrm>
          <a:custGeom>
            <a:avLst/>
            <a:gdLst/>
            <a:ahLst/>
            <a:cxnLst/>
            <a:rect l="0" t="0" r="0" b="0"/>
            <a:pathLst>
              <a:path w="593661" h="1479029">
                <a:moveTo>
                  <a:pt x="0" y="0"/>
                </a:moveTo>
                <a:lnTo>
                  <a:pt x="593661" y="0"/>
                </a:lnTo>
                <a:lnTo>
                  <a:pt x="593661" y="1479029"/>
                </a:lnTo>
                <a:lnTo>
                  <a:pt x="0" y="1479029"/>
                </a:lnTo>
                <a:lnTo>
                  <a:pt x="0" y="0"/>
                </a:lnTo>
              </a:path>
            </a:pathLst>
          </a:custGeom>
          <a:solidFill>
            <a:schemeClr val="tx1">
              <a:lumMod val="50000"/>
              <a:lumOff val="50000"/>
            </a:schemeClr>
          </a:solidFill>
          <a:ln w="0" cap="flat">
            <a:miter lim="127000"/>
          </a:ln>
        </p:spPr>
        <p:style>
          <a:lnRef idx="0">
            <a:srgbClr val="000000">
              <a:alpha val="0"/>
            </a:srgbClr>
          </a:lnRef>
          <a:fillRef idx="1">
            <a:srgbClr val="004159"/>
          </a:fillRef>
          <a:effectRef idx="0">
            <a:scrgbClr r="0" g="0" b="0"/>
          </a:effectRef>
          <a:fontRef idx="none"/>
        </p:style>
        <p:txBody>
          <a:bodyPr/>
          <a:lstStyle/>
          <a:p>
            <a:pPr eaLnBrk="1" hangingPunct="1">
              <a:defRPr/>
            </a:pPr>
            <a:endParaRPr lang="nl-NL" sz="1200">
              <a:latin typeface="Open Sans"/>
            </a:endParaRPr>
          </a:p>
        </p:txBody>
      </p:sp>
      <p:sp>
        <p:nvSpPr>
          <p:cNvPr id="33" name="Shape 1065">
            <a:extLst>
              <a:ext uri="{FF2B5EF4-FFF2-40B4-BE49-F238E27FC236}">
                <a16:creationId xmlns:a16="http://schemas.microsoft.com/office/drawing/2014/main" id="{9FB5FACB-5800-4CC7-98A0-C599DA4557D4}"/>
              </a:ext>
            </a:extLst>
          </p:cNvPr>
          <p:cNvSpPr/>
          <p:nvPr/>
        </p:nvSpPr>
        <p:spPr>
          <a:xfrm flipV="1">
            <a:off x="5004782" y="3602038"/>
            <a:ext cx="4208463" cy="65087"/>
          </a:xfrm>
          <a:custGeom>
            <a:avLst/>
            <a:gdLst/>
            <a:ahLst/>
            <a:cxnLst/>
            <a:rect l="0" t="0" r="0" b="0"/>
            <a:pathLst>
              <a:path w="2261933">
                <a:moveTo>
                  <a:pt x="0" y="0"/>
                </a:moveTo>
                <a:lnTo>
                  <a:pt x="2261933" y="0"/>
                </a:lnTo>
              </a:path>
            </a:pathLst>
          </a:custGeom>
          <a:ln w="8509" cap="flat">
            <a:custDash>
              <a:ds d="134000" sp="134000"/>
            </a:custDash>
            <a:miter lim="127000"/>
          </a:ln>
        </p:spPr>
        <p:style>
          <a:lnRef idx="1">
            <a:srgbClr val="004159"/>
          </a:lnRef>
          <a:fillRef idx="0">
            <a:srgbClr val="000000">
              <a:alpha val="0"/>
            </a:srgbClr>
          </a:fillRef>
          <a:effectRef idx="0">
            <a:scrgbClr r="0" g="0" b="0"/>
          </a:effectRef>
          <a:fontRef idx="none"/>
        </p:style>
        <p:txBody>
          <a:bodyPr/>
          <a:lstStyle/>
          <a:p>
            <a:pPr eaLnBrk="1" hangingPunct="1">
              <a:defRPr/>
            </a:pPr>
            <a:endParaRPr lang="nl-NL" sz="1200">
              <a:latin typeface="Open Sans"/>
            </a:endParaRPr>
          </a:p>
        </p:txBody>
      </p:sp>
      <p:sp>
        <p:nvSpPr>
          <p:cNvPr id="34" name="Rectangle 33">
            <a:extLst>
              <a:ext uri="{FF2B5EF4-FFF2-40B4-BE49-F238E27FC236}">
                <a16:creationId xmlns:a16="http://schemas.microsoft.com/office/drawing/2014/main" id="{893BB5AC-02F1-42B9-80A9-5711B1F86CF5}"/>
              </a:ext>
            </a:extLst>
          </p:cNvPr>
          <p:cNvSpPr/>
          <p:nvPr/>
        </p:nvSpPr>
        <p:spPr>
          <a:xfrm>
            <a:off x="9864630" y="2497391"/>
            <a:ext cx="2013045" cy="1692771"/>
          </a:xfrm>
          <a:prstGeom prst="rect">
            <a:avLst/>
          </a:prstGeom>
        </p:spPr>
        <p:txBody>
          <a:bodyPr rot="0" spcFirstLastPara="0" vertOverflow="overflow" horzOverflow="overflow" vert="horz" wrap="square" lIns="0" tIns="0" rIns="0" bIns="0" numCol="1" spcCol="180000" rtlCol="0" fromWordArt="0" anchor="t" anchorCtr="0" forceAA="0" compatLnSpc="1">
            <a:prstTxWarp prst="textNoShape">
              <a:avLst/>
            </a:prstTxWarp>
            <a:spAutoFit/>
          </a:bodyPr>
          <a:lstStyle/>
          <a:p>
            <a:pPr algn="just" defTabSz="457200" fontAlgn="base">
              <a:spcAft>
                <a:spcPct val="0"/>
              </a:spcAft>
              <a:buClr>
                <a:schemeClr val="accent1"/>
              </a:buClr>
            </a:pPr>
            <a:r>
              <a:rPr lang="en-GB" sz="1100" b="1">
                <a:solidFill>
                  <a:srgbClr val="C00000"/>
                </a:solidFill>
                <a:latin typeface="Calibri Light" panose="020F0302020204030204" pitchFamily="34" charset="0"/>
                <a:ea typeface="ＭＳ Ｐゴシック" panose="020B0600070205080204" pitchFamily="34" charset="-128"/>
              </a:rPr>
              <a:t>Social impacts in scope</a:t>
            </a:r>
          </a:p>
          <a:p>
            <a:pPr fontAlgn="b"/>
            <a:r>
              <a:rPr lang="en-GB" sz="1100">
                <a:solidFill>
                  <a:srgbClr val="C00000"/>
                </a:solidFill>
                <a:latin typeface="Calibri Light" panose="020F0302020204030204" pitchFamily="34" charset="0"/>
                <a:ea typeface="ＭＳ Ｐゴシック" panose="020B0600070205080204" pitchFamily="34" charset="-128"/>
              </a:rPr>
              <a:t>Insufficient wages &amp; social security</a:t>
            </a:r>
          </a:p>
          <a:p>
            <a:pPr fontAlgn="b"/>
            <a:r>
              <a:rPr lang="en-GB" sz="1100">
                <a:solidFill>
                  <a:srgbClr val="C00000"/>
                </a:solidFill>
                <a:latin typeface="Calibri Light" panose="020F0302020204030204" pitchFamily="34" charset="0"/>
                <a:ea typeface="ＭＳ Ｐゴシック" panose="020B0600070205080204" pitchFamily="34" charset="-128"/>
              </a:rPr>
              <a:t>Insufficient income</a:t>
            </a:r>
          </a:p>
          <a:p>
            <a:pPr fontAlgn="b"/>
            <a:r>
              <a:rPr lang="en-GB" sz="1100">
                <a:solidFill>
                  <a:srgbClr val="C00000"/>
                </a:solidFill>
                <a:latin typeface="Calibri Light" panose="020F0302020204030204" pitchFamily="34" charset="0"/>
                <a:ea typeface="ＭＳ Ｐゴシック" panose="020B0600070205080204" pitchFamily="34" charset="-128"/>
              </a:rPr>
              <a:t>Health &amp; Safety</a:t>
            </a:r>
          </a:p>
          <a:p>
            <a:pPr fontAlgn="b"/>
            <a:r>
              <a:rPr lang="en-GB" sz="1100">
                <a:solidFill>
                  <a:srgbClr val="C00000"/>
                </a:solidFill>
                <a:latin typeface="Calibri Light" panose="020F0302020204030204" pitchFamily="34" charset="0"/>
                <a:ea typeface="ＭＳ Ｐゴシック" panose="020B0600070205080204" pitchFamily="34" charset="-128"/>
              </a:rPr>
              <a:t>Child labour</a:t>
            </a:r>
          </a:p>
          <a:p>
            <a:pPr fontAlgn="b"/>
            <a:r>
              <a:rPr lang="en-GB" sz="1100">
                <a:solidFill>
                  <a:srgbClr val="C00000"/>
                </a:solidFill>
                <a:latin typeface="Calibri Light" panose="020F0302020204030204" pitchFamily="34" charset="0"/>
                <a:ea typeface="ＭＳ Ｐゴシック" panose="020B0600070205080204" pitchFamily="34" charset="-128"/>
              </a:rPr>
              <a:t>Bonded labour</a:t>
            </a:r>
          </a:p>
          <a:p>
            <a:pPr fontAlgn="b"/>
            <a:r>
              <a:rPr lang="en-GB" sz="1100">
                <a:solidFill>
                  <a:srgbClr val="C00000"/>
                </a:solidFill>
                <a:latin typeface="Calibri Light" panose="020F0302020204030204" pitchFamily="34" charset="0"/>
                <a:ea typeface="ＭＳ Ｐゴシック" panose="020B0600070205080204" pitchFamily="34" charset="-128"/>
              </a:rPr>
              <a:t>Harassment</a:t>
            </a:r>
          </a:p>
          <a:p>
            <a:pPr fontAlgn="b"/>
            <a:r>
              <a:rPr lang="en-GB" sz="1100">
                <a:solidFill>
                  <a:srgbClr val="C00000"/>
                </a:solidFill>
                <a:latin typeface="Calibri Light" panose="020F0302020204030204" pitchFamily="34" charset="0"/>
                <a:ea typeface="ＭＳ Ｐゴシック" panose="020B0600070205080204" pitchFamily="34" charset="-128"/>
              </a:rPr>
              <a:t>Discrimination</a:t>
            </a:r>
          </a:p>
          <a:p>
            <a:pPr fontAlgn="b"/>
            <a:r>
              <a:rPr lang="en-GB" sz="1100">
                <a:solidFill>
                  <a:srgbClr val="C00000"/>
                </a:solidFill>
                <a:latin typeface="Calibri Light" panose="020F0302020204030204" pitchFamily="34" charset="0"/>
                <a:ea typeface="ＭＳ Ｐゴシック" panose="020B0600070205080204" pitchFamily="34" charset="-128"/>
              </a:rPr>
              <a:t>Overtime</a:t>
            </a:r>
          </a:p>
          <a:p>
            <a:pPr fontAlgn="b"/>
            <a:r>
              <a:rPr lang="en-GB" sz="1100">
                <a:solidFill>
                  <a:srgbClr val="C00000"/>
                </a:solidFill>
                <a:latin typeface="Calibri Light" panose="020F0302020204030204" pitchFamily="34" charset="0"/>
                <a:ea typeface="ＭＳ Ｐゴシック" panose="020B0600070205080204" pitchFamily="34" charset="-128"/>
              </a:rPr>
              <a:t>Denied freedom of association</a:t>
            </a:r>
          </a:p>
        </p:txBody>
      </p:sp>
      <p:sp>
        <p:nvSpPr>
          <p:cNvPr id="35" name="Rectangle 34">
            <a:extLst>
              <a:ext uri="{FF2B5EF4-FFF2-40B4-BE49-F238E27FC236}">
                <a16:creationId xmlns:a16="http://schemas.microsoft.com/office/drawing/2014/main" id="{FAD2DF51-98D5-444B-A19A-4258983E4BA6}"/>
              </a:ext>
            </a:extLst>
          </p:cNvPr>
          <p:cNvSpPr/>
          <p:nvPr/>
        </p:nvSpPr>
        <p:spPr>
          <a:xfrm>
            <a:off x="9864631" y="4278569"/>
            <a:ext cx="1869515" cy="1523494"/>
          </a:xfrm>
          <a:prstGeom prst="rect">
            <a:avLst/>
          </a:prstGeom>
        </p:spPr>
        <p:txBody>
          <a:bodyPr rot="0" spcFirstLastPara="0" vertOverflow="overflow" horzOverflow="overflow" vert="horz" wrap="square" lIns="0" tIns="0" rIns="0" bIns="0" numCol="1" spcCol="180000" rtlCol="0" fromWordArt="0" anchor="t" anchorCtr="0" forceAA="0" compatLnSpc="1">
            <a:prstTxWarp prst="textNoShape">
              <a:avLst/>
            </a:prstTxWarp>
            <a:spAutoFit/>
          </a:bodyPr>
          <a:lstStyle/>
          <a:p>
            <a:pPr algn="just" defTabSz="457200" fontAlgn="base">
              <a:spcAft>
                <a:spcPct val="0"/>
              </a:spcAft>
              <a:buClr>
                <a:schemeClr val="accent1"/>
              </a:buClr>
            </a:pPr>
            <a:r>
              <a:rPr lang="en-GB" sz="1100" b="1">
                <a:solidFill>
                  <a:srgbClr val="46863E"/>
                </a:solidFill>
                <a:latin typeface="Calibri Light" panose="020F0302020204030204" pitchFamily="34" charset="0"/>
                <a:ea typeface="ＭＳ Ｐゴシック" panose="020B0600070205080204" pitchFamily="34" charset="-128"/>
              </a:rPr>
              <a:t>Environmental impacts in scope</a:t>
            </a:r>
          </a:p>
          <a:p>
            <a:pPr fontAlgn="b"/>
            <a:r>
              <a:rPr lang="en-GB" sz="1100">
                <a:solidFill>
                  <a:srgbClr val="46863E"/>
                </a:solidFill>
                <a:latin typeface="Calibri Light" panose="020F0302020204030204" pitchFamily="34" charset="0"/>
                <a:ea typeface="ＭＳ Ｐゴシック" panose="020B0600070205080204" pitchFamily="34" charset="-128"/>
              </a:rPr>
              <a:t>Air pollution</a:t>
            </a:r>
          </a:p>
          <a:p>
            <a:pPr fontAlgn="b"/>
            <a:r>
              <a:rPr lang="en-GB" sz="1100">
                <a:solidFill>
                  <a:srgbClr val="46863E"/>
                </a:solidFill>
                <a:latin typeface="Calibri Light" panose="020F0302020204030204" pitchFamily="34" charset="0"/>
                <a:ea typeface="ＭＳ Ｐゴシック" panose="020B0600070205080204" pitchFamily="34" charset="-128"/>
              </a:rPr>
              <a:t>Water pollution</a:t>
            </a:r>
          </a:p>
          <a:p>
            <a:pPr fontAlgn="b"/>
            <a:r>
              <a:rPr lang="en-GB" sz="1100">
                <a:solidFill>
                  <a:srgbClr val="46863E"/>
                </a:solidFill>
                <a:latin typeface="Calibri Light" panose="020F0302020204030204" pitchFamily="34" charset="0"/>
                <a:ea typeface="ＭＳ Ｐゴシック" panose="020B0600070205080204" pitchFamily="34" charset="-128"/>
              </a:rPr>
              <a:t>Soil pollution</a:t>
            </a:r>
          </a:p>
          <a:p>
            <a:pPr fontAlgn="b"/>
            <a:r>
              <a:rPr lang="en-GB" sz="1100">
                <a:solidFill>
                  <a:srgbClr val="46863E"/>
                </a:solidFill>
                <a:latin typeface="Calibri Light" panose="020F0302020204030204" pitchFamily="34" charset="0"/>
                <a:ea typeface="ＭＳ Ｐゴシック" panose="020B0600070205080204" pitchFamily="34" charset="-128"/>
              </a:rPr>
              <a:t>Climate change</a:t>
            </a:r>
          </a:p>
          <a:p>
            <a:pPr fontAlgn="b"/>
            <a:r>
              <a:rPr lang="en-GB" sz="1100">
                <a:solidFill>
                  <a:srgbClr val="46863E"/>
                </a:solidFill>
                <a:latin typeface="Calibri Light" panose="020F0302020204030204" pitchFamily="34" charset="0"/>
                <a:ea typeface="ＭＳ Ｐゴシック" panose="020B0600070205080204" pitchFamily="34" charset="-128"/>
              </a:rPr>
              <a:t>Land use</a:t>
            </a:r>
          </a:p>
          <a:p>
            <a:pPr fontAlgn="b"/>
            <a:r>
              <a:rPr lang="en-GB" sz="1100">
                <a:solidFill>
                  <a:srgbClr val="46863E"/>
                </a:solidFill>
                <a:latin typeface="Calibri Light" panose="020F0302020204030204" pitchFamily="34" charset="0"/>
                <a:ea typeface="ＭＳ Ｐゴシック" panose="020B0600070205080204" pitchFamily="34" charset="-128"/>
              </a:rPr>
              <a:t>Energy use</a:t>
            </a:r>
          </a:p>
          <a:p>
            <a:pPr fontAlgn="b"/>
            <a:r>
              <a:rPr lang="en-GB" sz="1100">
                <a:solidFill>
                  <a:srgbClr val="46863E"/>
                </a:solidFill>
                <a:latin typeface="Calibri Light" panose="020F0302020204030204" pitchFamily="34" charset="0"/>
                <a:ea typeface="ＭＳ Ｐゴシック" panose="020B0600070205080204" pitchFamily="34" charset="-128"/>
              </a:rPr>
              <a:t>Materials use</a:t>
            </a:r>
          </a:p>
          <a:p>
            <a:pPr fontAlgn="b"/>
            <a:r>
              <a:rPr lang="en-GB" sz="1100">
                <a:solidFill>
                  <a:srgbClr val="46863E"/>
                </a:solidFill>
                <a:latin typeface="Calibri Light" panose="020F0302020204030204" pitchFamily="34" charset="0"/>
                <a:ea typeface="ＭＳ Ｐゴシック" panose="020B0600070205080204" pitchFamily="34" charset="-128"/>
              </a:rPr>
              <a:t>Water use</a:t>
            </a:r>
          </a:p>
        </p:txBody>
      </p:sp>
    </p:spTree>
    <p:extLst>
      <p:ext uri="{BB962C8B-B14F-4D97-AF65-F5344CB8AC3E}">
        <p14:creationId xmlns:p14="http://schemas.microsoft.com/office/powerpoint/2010/main" val="3790807612"/>
      </p:ext>
    </p:extLst>
  </p:cSld>
  <p:clrMapOvr>
    <a:masterClrMapping/>
  </p:clrMapOvr>
</p:sld>
</file>

<file path=ppt/theme/theme1.xml><?xml version="1.0" encoding="utf-8"?>
<a:theme xmlns:a="http://schemas.openxmlformats.org/drawingml/2006/main" name="4_True Price theme">
  <a:themeElements>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ue Price template">
      <a:majorFont>
        <a:latin typeface="Bitter"/>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02C8"/>
        </a:solidFill>
      </a:spPr>
      <a:bodyPr lIns="0" tIns="0" rIns="0" bIns="0" numCol="1" spcCol="180000" rtlCol="0" anchor="ctr">
        <a:noAutofit/>
      </a:bodyPr>
      <a:lstStyle>
        <a:defPPr algn="ctr" defTabSz="457200" fontAlgn="base">
          <a:lnSpc>
            <a:spcPct val="120000"/>
          </a:lnSpc>
          <a:spcBef>
            <a:spcPts val="600"/>
          </a:spcBef>
          <a:spcAft>
            <a:spcPct val="0"/>
          </a:spcAft>
          <a:buClr>
            <a:schemeClr val="accent1"/>
          </a:buClr>
          <a:defRPr dirty="0" smtClean="0">
            <a:solidFill>
              <a:schemeClr val="bg1"/>
            </a:solidFill>
            <a:latin typeface="Calibri Light" panose="020F0302020204030204" pitchFamily="34" charset="0"/>
            <a:ea typeface="ＭＳ Ｐゴシック" panose="020B0600070205080204" pitchFamily="34" charset="-128"/>
          </a:defRPr>
        </a:defPPr>
      </a:lstStyle>
    </a:spDef>
    <a:lnDef>
      <a:spPr>
        <a:ln w="12700">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rtlCol="0">
        <a:spAutoFit/>
      </a:bodyPr>
      <a:lstStyle>
        <a:defPPr>
          <a:defRPr sz="700" dirty="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True Price theme" id="{74023933-DAC6-4ED4-AE69-AF76A9522127}" vid="{DBF78C30-0BF9-4671-88E0-9305E0CE62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3E309C48E306488B74AC099678C3F5" ma:contentTypeVersion="20" ma:contentTypeDescription="Create a new document." ma:contentTypeScope="" ma:versionID="877f5fb7a0b0e2918275472578f16afa">
  <xsd:schema xmlns:xsd="http://www.w3.org/2001/XMLSchema" xmlns:xs="http://www.w3.org/2001/XMLSchema" xmlns:p="http://schemas.microsoft.com/office/2006/metadata/properties" xmlns:ns2="e4509e1f-646a-4b5a-b4c1-4e92af21cfd4" xmlns:ns3="59c1a584-28db-4455-b01e-ae3c9d4ad3ad" targetNamespace="http://schemas.microsoft.com/office/2006/metadata/properties" ma:root="true" ma:fieldsID="e4547969a2aa4f6493493335522e3acf" ns2:_="" ns3:_="">
    <xsd:import namespace="e4509e1f-646a-4b5a-b4c1-4e92af21cfd4"/>
    <xsd:import namespace="59c1a584-28db-4455-b01e-ae3c9d4ad3ad"/>
    <xsd:element name="properties">
      <xsd:complexType>
        <xsd:sequence>
          <xsd:element name="documentManagement">
            <xsd:complexType>
              <xsd:all>
                <xsd:element ref="ns2:Organisation" minOccurs="0"/>
                <xsd:element ref="ns2:Domain" minOccurs="0"/>
                <xsd:element ref="ns2:Account" minOccurs="0"/>
                <xsd:element ref="ns2:Product" minOccurs="0"/>
                <xsd:element ref="ns2:MediaServiceMetadata" minOccurs="0"/>
                <xsd:element ref="ns2:MediaServiceFastMetadata" minOccurs="0"/>
                <xsd:element ref="ns2:MediaServiceAutoKeyPoints" minOccurs="0"/>
                <xsd:element ref="ns2:MediaServiceKeyPoints" minOccurs="0"/>
                <xsd:element ref="ns2:Yearstarted"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SearchPropertie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09e1f-646a-4b5a-b4c1-4e92af21cfd4" elementFormDefault="qualified">
    <xsd:import namespace="http://schemas.microsoft.com/office/2006/documentManagement/types"/>
    <xsd:import namespace="http://schemas.microsoft.com/office/infopath/2007/PartnerControls"/>
    <xsd:element name="Organisation" ma:index="8" nillable="true" ma:displayName="Organisation" ma:format="Dropdown" ma:internalName="Organisation">
      <xsd:simpleType>
        <xsd:restriction base="dms:Choice">
          <xsd:enumeration value="Impact Institute"/>
          <xsd:enumeration value="True price"/>
        </xsd:restriction>
      </xsd:simpleType>
    </xsd:element>
    <xsd:element name="Domain" ma:index="9" nillable="true" ma:displayName="Domain" ma:format="Dropdown" ma:internalName="Domain">
      <xsd:simpleType>
        <xsd:restriction base="dms:Choice">
          <xsd:enumeration value="BT Financial Services"/>
          <xsd:enumeration value="BT Utilities"/>
          <xsd:enumeration value="BT Business"/>
          <xsd:enumeration value="MT Market and non profit sectors"/>
          <xsd:enumeration value="Bespoke tools and implementation"/>
          <xsd:enumeration value="Software"/>
          <xsd:enumeration value="Data"/>
          <xsd:enumeration value="Workshops and speaking"/>
          <xsd:enumeration value="Education"/>
          <xsd:enumeration value="Methods"/>
        </xsd:restriction>
      </xsd:simpleType>
    </xsd:element>
    <xsd:element name="Account" ma:index="10" nillable="true" ma:displayName="Account" ma:format="Dropdown" ma:internalName="Account">
      <xsd:simpleType>
        <xsd:restriction base="dms:Text">
          <xsd:maxLength value="25"/>
        </xsd:restriction>
      </xsd:simpleType>
    </xsd:element>
    <xsd:element name="Product" ma:index="11" nillable="true" ma:displayName="Product" ma:format="Dropdown" ma:internalName="Product">
      <xsd:simpleType>
        <xsd:restriction base="dms:Choice">
          <xsd:enumeration value="Impact Journey"/>
          <xsd:enumeration value="Impact Introductory workshops"/>
          <xsd:enumeration value="Impact measurement"/>
          <xsd:enumeration value="Impact reporting"/>
          <xsd:enumeration value="Impact steering"/>
          <xsd:enumeration value="Impact investing"/>
          <xsd:enumeration value="Market studies"/>
          <xsd:enumeration value="Coalition and sector initiatives"/>
          <xsd:enumeration value="Procurement"/>
          <xsd:enumeration value="Software and data implementation"/>
          <xsd:enumeration value="Bespoke software and tools dev"/>
          <xsd:enumeration value="Bank tool"/>
          <xsd:enumeration value="Social enterprise tool"/>
          <xsd:enumeration value="Portfolio tool"/>
          <xsd:enumeration value="GID"/>
          <xsd:enumeration value="TPDB"/>
          <xsd:enumeration value="TP methodology research"/>
          <xsd:enumeration value="IMV methodology research"/>
          <xsd:enumeration value="IPL methodology research"/>
          <xsd:enumeration value="Speaking"/>
          <xsd:enumeration value="Workshops"/>
          <xsd:enumeration value="Education trajectories"/>
          <xsd:enumeration value="True Price scan"/>
          <xsd:enumeration value="True Price store and retail"/>
          <xsd:enumeration value="True price other"/>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Yearstarted" ma:index="16" nillable="true" ma:displayName="Year" ma:default="0000" ma:format="Dropdown" ma:internalName="Yearstarted">
      <xsd:simpleType>
        <xsd:restriction base="dms:Text">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b894460-5022-4730-a79a-737254dd4b8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c1a584-28db-4455-b01e-ae3c9d4ad3a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2817614-58a7-4acb-9ac4-38ab1e3c44db}" ma:internalName="TaxCatchAll" ma:showField="CatchAllData" ma:web="59c1a584-28db-4455-b01e-ae3c9d4ad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oduct xmlns="e4509e1f-646a-4b5a-b4c1-4e92af21cfd4" xsi:nil="true"/>
    <Domain xmlns="e4509e1f-646a-4b5a-b4c1-4e92af21cfd4" xsi:nil="true"/>
    <Account xmlns="e4509e1f-646a-4b5a-b4c1-4e92af21cfd4" xsi:nil="true"/>
    <TaxCatchAll xmlns="59c1a584-28db-4455-b01e-ae3c9d4ad3ad" xsi:nil="true"/>
    <Organisation xmlns="e4509e1f-646a-4b5a-b4c1-4e92af21cfd4" xsi:nil="true"/>
    <Yearstarted xmlns="e4509e1f-646a-4b5a-b4c1-4e92af21cfd4">0000</Yearstarted>
    <lcf76f155ced4ddcb4097134ff3c332f xmlns="e4509e1f-646a-4b5a-b4c1-4e92af21cf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1132DD-AF11-49D0-B072-7C13ECBA166A}">
  <ds:schemaRefs>
    <ds:schemaRef ds:uri="http://schemas.microsoft.com/sharepoint/v3/contenttype/forms"/>
  </ds:schemaRefs>
</ds:datastoreItem>
</file>

<file path=customXml/itemProps2.xml><?xml version="1.0" encoding="utf-8"?>
<ds:datastoreItem xmlns:ds="http://schemas.openxmlformats.org/officeDocument/2006/customXml" ds:itemID="{E2D0A7AC-8AC8-4C01-A842-2FB9C40484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09e1f-646a-4b5a-b4c1-4e92af21cfd4"/>
    <ds:schemaRef ds:uri="59c1a584-28db-4455-b01e-ae3c9d4ad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D133A4-A22F-4EA2-95D7-A08459789B31}">
  <ds:schemaRefs>
    <ds:schemaRef ds:uri="http://schemas.microsoft.com/office/2006/metadata/properties"/>
    <ds:schemaRef ds:uri="http://schemas.microsoft.com/office/infopath/2007/PartnerControls"/>
    <ds:schemaRef ds:uri="a3696913-cf8c-4bec-a833-38e0b12d9de1"/>
    <ds:schemaRef ds:uri="e4509e1f-646a-4b5a-b4c1-4e92af21cfd4"/>
    <ds:schemaRef ds:uri="59c1a584-28db-4455-b01e-ae3c9d4ad3ad"/>
  </ds:schemaRefs>
</ds:datastoreItem>
</file>

<file path=docProps/app.xml><?xml version="1.0" encoding="utf-8"?>
<Properties xmlns="http://schemas.openxmlformats.org/officeDocument/2006/extended-properties" xmlns:vt="http://schemas.openxmlformats.org/officeDocument/2006/docPropsVTypes">
  <TotalTime>124</TotalTime>
  <Words>10530</Words>
  <Application>Microsoft Office PowerPoint</Application>
  <PresentationFormat>Widescreen</PresentationFormat>
  <Paragraphs>663</Paragraphs>
  <Slides>35</Slides>
  <Notes>30</Notes>
  <HiddenSlides>5</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4_True Price theme</vt:lpstr>
      <vt:lpstr>The True Price of Jeans</vt:lpstr>
      <vt:lpstr>PowerPoint Presentation</vt:lpstr>
      <vt:lpstr>PowerPoint Presentation</vt:lpstr>
      <vt:lpstr>PowerPoint Presentation</vt:lpstr>
      <vt:lpstr>Introduction</vt:lpstr>
      <vt:lpstr>PowerPoint Presentation</vt:lpstr>
      <vt:lpstr>PowerPoint Presentation</vt:lpstr>
      <vt:lpstr>PowerPoint Presentation</vt:lpstr>
      <vt:lpstr>PowerPoint Presentation</vt:lpstr>
      <vt:lpstr>True price of jeans in 2018</vt:lpstr>
      <vt:lpstr>PowerPoint Presentation</vt:lpstr>
      <vt:lpstr>PowerPoint Presentation</vt:lpstr>
      <vt:lpstr>PowerPoint Presentation</vt:lpstr>
      <vt:lpstr>PowerPoint Presentation</vt:lpstr>
      <vt:lpstr>PowerPoint Presentation</vt:lpstr>
      <vt:lpstr>True price of jeans towards 2030</vt:lpstr>
      <vt:lpstr>PowerPoint Presentation</vt:lpstr>
      <vt:lpstr>PowerPoint Presentation</vt:lpstr>
      <vt:lpstr>PowerPoint Presentation</vt:lpstr>
      <vt:lpstr>Appendix</vt:lpstr>
      <vt:lpstr>PowerPoint Presentation</vt:lpstr>
      <vt:lpstr>PowerPoint Presentation</vt:lpstr>
      <vt:lpstr>PowerPoint Presentation</vt:lpstr>
      <vt:lpstr>List of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 Price of Jeans</dc:title>
  <dc:creator>Impact Institute</dc:creator>
  <cp:lastModifiedBy>Valerius Vandru Hartanto</cp:lastModifiedBy>
  <cp:revision>5</cp:revision>
  <cp:lastPrinted>2019-04-10T13:22:21Z</cp:lastPrinted>
  <dcterms:created xsi:type="dcterms:W3CDTF">2017-10-30T17:34:03Z</dcterms:created>
  <dcterms:modified xsi:type="dcterms:W3CDTF">2026-04-06T11:51:17Z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0x010100903E309C48E306488B74AC099678C3F5</vt:lpwstr>
  </property>
  <property fmtid="{D5CDD505-2E9C-101B-9397-08002B2CF9AE}" pid="3" name="Order">
    <vt:r8>24800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AuthorIds_UIVersion_12800">
    <vt:lpwstr>15</vt:lpwstr>
  </property>
  <property fmtid="{D5CDD505-2E9C-101B-9397-08002B2CF9AE}" pid="9" name="AuthorIds_UIVersion_13824">
    <vt:lpwstr>15</vt:lpwstr>
  </property>
  <property fmtid="{D5CDD505-2E9C-101B-9397-08002B2CF9AE}" pid="10" name="AuthorIds_UIVersion_14336">
    <vt:lpwstr>15</vt:lpwstr>
  </property>
  <property fmtid="{D5CDD505-2E9C-101B-9397-08002B2CF9AE}" pid="11" name="AuthorIds_UIVersion_15360">
    <vt:lpwstr>15</vt:lpwstr>
  </property>
  <property fmtid="{D5CDD505-2E9C-101B-9397-08002B2CF9AE}" pid="12" name="AuthorIds_UIVersion_15872">
    <vt:lpwstr>15</vt:lpwstr>
  </property>
  <property fmtid="{D5CDD505-2E9C-101B-9397-08002B2CF9AE}" pid="13" name="AuthorIds_UIVersion_19456">
    <vt:lpwstr>15</vt:lpwstr>
  </property>
  <property fmtid="{D5CDD505-2E9C-101B-9397-08002B2CF9AE}" pid="14" name="AuthorIds_UIVersion_20480">
    <vt:lpwstr>40,15</vt:lpwstr>
  </property>
  <property fmtid="{D5CDD505-2E9C-101B-9397-08002B2CF9AE}" pid="15" name="AuthorIds_UIVersion_21504">
    <vt:lpwstr>15</vt:lpwstr>
  </property>
  <property fmtid="{D5CDD505-2E9C-101B-9397-08002B2CF9AE}" pid="16" name="AuthorIds_UIVersion_22528">
    <vt:lpwstr>15</vt:lpwstr>
  </property>
  <property fmtid="{D5CDD505-2E9C-101B-9397-08002B2CF9AE}" pid="17" name="AuthorIds_UIVersion_23552">
    <vt:lpwstr>15</vt:lpwstr>
  </property>
  <property fmtid="{D5CDD505-2E9C-101B-9397-08002B2CF9AE}" pid="18" name="AuthorIds_UIVersion_28672">
    <vt:lpwstr>40,15</vt:lpwstr>
  </property>
  <property fmtid="{D5CDD505-2E9C-101B-9397-08002B2CF9AE}" pid="19" name="AuthorIds_UIVersion_30208">
    <vt:lpwstr>40,15</vt:lpwstr>
  </property>
  <property fmtid="{D5CDD505-2E9C-101B-9397-08002B2CF9AE}" pid="20" name="AuthorIds_UIVersion_31232">
    <vt:lpwstr>15</vt:lpwstr>
  </property>
  <property fmtid="{D5CDD505-2E9C-101B-9397-08002B2CF9AE}" pid="21" name="AuthorIds_UIVersion_35840">
    <vt:lpwstr>15</vt:lpwstr>
  </property>
  <property fmtid="{D5CDD505-2E9C-101B-9397-08002B2CF9AE}" pid="22" name="AuthorIds_UIVersion_36352">
    <vt:lpwstr>15</vt:lpwstr>
  </property>
  <property fmtid="{D5CDD505-2E9C-101B-9397-08002B2CF9AE}" pid="23" name="AuthorIds_UIVersion_36864">
    <vt:lpwstr>15</vt:lpwstr>
  </property>
  <property fmtid="{D5CDD505-2E9C-101B-9397-08002B2CF9AE}" pid="24" name="AuthorIds_UIVersion_38400">
    <vt:lpwstr>15</vt:lpwstr>
  </property>
  <property fmtid="{D5CDD505-2E9C-101B-9397-08002B2CF9AE}" pid="25" name="AuthorIds_UIVersion_38912">
    <vt:lpwstr>15</vt:lpwstr>
  </property>
  <property fmtid="{D5CDD505-2E9C-101B-9397-08002B2CF9AE}" pid="26" name="AuthorIds_UIVersion_39424">
    <vt:lpwstr>15</vt:lpwstr>
  </property>
  <property fmtid="{D5CDD505-2E9C-101B-9397-08002B2CF9AE}" pid="27" name="AuthorIds_UIVersion_39936">
    <vt:lpwstr>15</vt:lpwstr>
  </property>
  <property fmtid="{D5CDD505-2E9C-101B-9397-08002B2CF9AE}" pid="28" name="AuthorIds_UIVersion_40448">
    <vt:lpwstr>15</vt:lpwstr>
  </property>
  <property fmtid="{D5CDD505-2E9C-101B-9397-08002B2CF9AE}" pid="29" name="AuthorIds_UIVersion_40960">
    <vt:lpwstr>15</vt:lpwstr>
  </property>
  <property fmtid="{D5CDD505-2E9C-101B-9397-08002B2CF9AE}" pid="30" name="AuthorIds_UIVersion_41984">
    <vt:lpwstr>15</vt:lpwstr>
  </property>
  <property fmtid="{D5CDD505-2E9C-101B-9397-08002B2CF9AE}" pid="31" name="AuthorIds_UIVersion_42496">
    <vt:lpwstr>15</vt:lpwstr>
  </property>
  <property fmtid="{D5CDD505-2E9C-101B-9397-08002B2CF9AE}" pid="32" name="AuthorIds_UIVersion_43008">
    <vt:lpwstr>15</vt:lpwstr>
  </property>
  <property fmtid="{D5CDD505-2E9C-101B-9397-08002B2CF9AE}" pid="33" name="AuthorIds_UIVersion_43520">
    <vt:lpwstr>40,15</vt:lpwstr>
  </property>
  <property fmtid="{D5CDD505-2E9C-101B-9397-08002B2CF9AE}" pid="34" name="AuthorIds_UIVersion_45568">
    <vt:lpwstr>15</vt:lpwstr>
  </property>
  <property fmtid="{D5CDD505-2E9C-101B-9397-08002B2CF9AE}" pid="35" name="AuthorIds_UIVersion_47616">
    <vt:lpwstr>15</vt:lpwstr>
  </property>
  <property fmtid="{D5CDD505-2E9C-101B-9397-08002B2CF9AE}" pid="36" name="AuthorIds_UIVersion_48128">
    <vt:lpwstr>15</vt:lpwstr>
  </property>
  <property fmtid="{D5CDD505-2E9C-101B-9397-08002B2CF9AE}" pid="37" name="AuthorIds_UIVersion_48640">
    <vt:lpwstr>15</vt:lpwstr>
  </property>
  <property fmtid="{D5CDD505-2E9C-101B-9397-08002B2CF9AE}" pid="38" name="AuthorIds_UIVersion_50176">
    <vt:lpwstr>15</vt:lpwstr>
  </property>
  <property fmtid="{D5CDD505-2E9C-101B-9397-08002B2CF9AE}" pid="39" name="AuthorIds_UIVersion_49664">
    <vt:lpwstr>15</vt:lpwstr>
  </property>
  <property fmtid="{D5CDD505-2E9C-101B-9397-08002B2CF9AE}" pid="40" name="AuthorIds_UIVersion_53248">
    <vt:lpwstr>15</vt:lpwstr>
  </property>
  <property fmtid="{D5CDD505-2E9C-101B-9397-08002B2CF9AE}" pid="41" name="AuthorIds_UIVersion_52736">
    <vt:lpwstr>15</vt:lpwstr>
  </property>
  <property fmtid="{D5CDD505-2E9C-101B-9397-08002B2CF9AE}" pid="42" name="AuthorIds_UIVersion_51712">
    <vt:lpwstr>15</vt:lpwstr>
  </property>
  <property fmtid="{D5CDD505-2E9C-101B-9397-08002B2CF9AE}" pid="43" name="AuthorIds_UIVersion_53760">
    <vt:lpwstr>15</vt:lpwstr>
  </property>
  <property fmtid="{D5CDD505-2E9C-101B-9397-08002B2CF9AE}" pid="44" name="AuthorIds_UIVersion_52224">
    <vt:lpwstr>15</vt:lpwstr>
  </property>
  <property fmtid="{D5CDD505-2E9C-101B-9397-08002B2CF9AE}" pid="45" name="AuthorIds_UIVersion_51200">
    <vt:lpwstr>15</vt:lpwstr>
  </property>
  <property fmtid="{D5CDD505-2E9C-101B-9397-08002B2CF9AE}" pid="46" name="AuthorIds_UIVersion_54784">
    <vt:lpwstr>15</vt:lpwstr>
  </property>
  <property fmtid="{D5CDD505-2E9C-101B-9397-08002B2CF9AE}" pid="47" name="AuthorIds_UIVersion_55296">
    <vt:lpwstr>15</vt:lpwstr>
  </property>
  <property fmtid="{D5CDD505-2E9C-101B-9397-08002B2CF9AE}" pid="48" name="AuthorIds_UIVersion_56320">
    <vt:lpwstr>15</vt:lpwstr>
  </property>
  <property fmtid="{D5CDD505-2E9C-101B-9397-08002B2CF9AE}" pid="49" name="AuthorIds_UIVersion_56832">
    <vt:lpwstr>15</vt:lpwstr>
  </property>
  <property fmtid="{D5CDD505-2E9C-101B-9397-08002B2CF9AE}" pid="50" name="AuthorIds_UIVersion_57856">
    <vt:lpwstr>15</vt:lpwstr>
  </property>
  <property fmtid="{D5CDD505-2E9C-101B-9397-08002B2CF9AE}" pid="51" name="AuthorIds_UIVersion_58880">
    <vt:lpwstr>32</vt:lpwstr>
  </property>
  <property fmtid="{D5CDD505-2E9C-101B-9397-08002B2CF9AE}" pid="52" name="AuthorIds_UIVersion_60928">
    <vt:lpwstr>15,32</vt:lpwstr>
  </property>
  <property fmtid="{D5CDD505-2E9C-101B-9397-08002B2CF9AE}" pid="53" name="AuthorIds_UIVersion_71680">
    <vt:lpwstr>15</vt:lpwstr>
  </property>
  <property fmtid="{D5CDD505-2E9C-101B-9397-08002B2CF9AE}" pid="54" name="AuthorIds_UIVersion_76800">
    <vt:lpwstr>15</vt:lpwstr>
  </property>
  <property fmtid="{D5CDD505-2E9C-101B-9397-08002B2CF9AE}" pid="55" name="AuthorIds_UIVersion_77312">
    <vt:lpwstr>14,15</vt:lpwstr>
  </property>
  <property fmtid="{D5CDD505-2E9C-101B-9397-08002B2CF9AE}" pid="56" name="AuthorIds_UIVersion_78848">
    <vt:lpwstr>15</vt:lpwstr>
  </property>
  <property fmtid="{D5CDD505-2E9C-101B-9397-08002B2CF9AE}" pid="57" name="AuthorIds_UIVersion_79360">
    <vt:lpwstr>15</vt:lpwstr>
  </property>
  <property fmtid="{D5CDD505-2E9C-101B-9397-08002B2CF9AE}" pid="58" name="AuthorIds_UIVersion_82432">
    <vt:lpwstr>20</vt:lpwstr>
  </property>
  <property fmtid="{D5CDD505-2E9C-101B-9397-08002B2CF9AE}" pid="59" name="AuthorIds_UIVersion_84480">
    <vt:lpwstr>20</vt:lpwstr>
  </property>
  <property fmtid="{D5CDD505-2E9C-101B-9397-08002B2CF9AE}" pid="60" name="AuthorIds_UIVersion_83968">
    <vt:lpwstr>20</vt:lpwstr>
  </property>
  <property fmtid="{D5CDD505-2E9C-101B-9397-08002B2CF9AE}" pid="61" name="AuthorIds_UIVersion_85504">
    <vt:lpwstr>15</vt:lpwstr>
  </property>
  <property fmtid="{D5CDD505-2E9C-101B-9397-08002B2CF9AE}" pid="62" name="AuthorIds_UIVersion_86016">
    <vt:lpwstr>6</vt:lpwstr>
  </property>
  <property fmtid="{D5CDD505-2E9C-101B-9397-08002B2CF9AE}" pid="63" name="AuthorIds_UIVersion_88064">
    <vt:lpwstr>15</vt:lpwstr>
  </property>
  <property fmtid="{D5CDD505-2E9C-101B-9397-08002B2CF9AE}" pid="64" name="AuthorIds_UIVersion_89088">
    <vt:lpwstr>15</vt:lpwstr>
  </property>
  <property fmtid="{D5CDD505-2E9C-101B-9397-08002B2CF9AE}" pid="65" name="AuthorIds_UIVersion_89600">
    <vt:lpwstr>15</vt:lpwstr>
  </property>
  <property fmtid="{D5CDD505-2E9C-101B-9397-08002B2CF9AE}" pid="66" name="AuthorIds_UIVersion_90112">
    <vt:lpwstr>15</vt:lpwstr>
  </property>
  <property fmtid="{D5CDD505-2E9C-101B-9397-08002B2CF9AE}" pid="67" name="AuthorIds_UIVersion_90624">
    <vt:lpwstr>15</vt:lpwstr>
  </property>
  <property fmtid="{D5CDD505-2E9C-101B-9397-08002B2CF9AE}" pid="68" name="AuthorIds_UIVersion_92672">
    <vt:lpwstr>15</vt:lpwstr>
  </property>
  <property fmtid="{D5CDD505-2E9C-101B-9397-08002B2CF9AE}" pid="69" name="AuthorIds_UIVersion_93696">
    <vt:lpwstr>15</vt:lpwstr>
  </property>
  <property fmtid="{D5CDD505-2E9C-101B-9397-08002B2CF9AE}" pid="70" name="AuthorIds_UIVersion_94208">
    <vt:lpwstr>15</vt:lpwstr>
  </property>
  <property fmtid="{D5CDD505-2E9C-101B-9397-08002B2CF9AE}" pid="71" name="AuthorIds_UIVersion_94720">
    <vt:lpwstr>15</vt:lpwstr>
  </property>
  <property fmtid="{D5CDD505-2E9C-101B-9397-08002B2CF9AE}" pid="72" name="AuthorIds_UIVersion_95232">
    <vt:lpwstr>6</vt:lpwstr>
  </property>
  <property fmtid="{D5CDD505-2E9C-101B-9397-08002B2CF9AE}" pid="73" name="AuthorIds_UIVersion_95744">
    <vt:lpwstr>6</vt:lpwstr>
  </property>
  <property fmtid="{D5CDD505-2E9C-101B-9397-08002B2CF9AE}" pid="74" name="AuthorIds_UIVersion_96256">
    <vt:lpwstr>15</vt:lpwstr>
  </property>
  <property fmtid="{D5CDD505-2E9C-101B-9397-08002B2CF9AE}" pid="75" name="AuthorIds_UIVersion_96768">
    <vt:lpwstr>15</vt:lpwstr>
  </property>
  <property fmtid="{D5CDD505-2E9C-101B-9397-08002B2CF9AE}" pid="76" name="AuthorIds_UIVersion_99328">
    <vt:lpwstr>6</vt:lpwstr>
  </property>
  <property fmtid="{D5CDD505-2E9C-101B-9397-08002B2CF9AE}" pid="77" name="AuthorIds_UIVersion_99840">
    <vt:lpwstr>6</vt:lpwstr>
  </property>
  <property fmtid="{D5CDD505-2E9C-101B-9397-08002B2CF9AE}" pid="78" name="AuthorIds_UIVersion_100864">
    <vt:lpwstr>6</vt:lpwstr>
  </property>
  <property fmtid="{D5CDD505-2E9C-101B-9397-08002B2CF9AE}" pid="79" name="AuthorIds_UIVersion_101888">
    <vt:lpwstr>6</vt:lpwstr>
  </property>
  <property fmtid="{D5CDD505-2E9C-101B-9397-08002B2CF9AE}" pid="80" name="AuthorIds_UIVersion_104448">
    <vt:lpwstr>15,6</vt:lpwstr>
  </property>
  <property fmtid="{D5CDD505-2E9C-101B-9397-08002B2CF9AE}" pid="81" name="AuthorIds_UIVersion_105472">
    <vt:lpwstr>6</vt:lpwstr>
  </property>
  <property fmtid="{D5CDD505-2E9C-101B-9397-08002B2CF9AE}" pid="82" name="AuthorIds_UIVersion_106496">
    <vt:lpwstr>6</vt:lpwstr>
  </property>
  <property fmtid="{D5CDD505-2E9C-101B-9397-08002B2CF9AE}" pid="83" name="AuthorIds_UIVersion_107008">
    <vt:lpwstr>6</vt:lpwstr>
  </property>
  <property fmtid="{D5CDD505-2E9C-101B-9397-08002B2CF9AE}" pid="84" name="AuthorIds_UIVersion_107520">
    <vt:lpwstr>6</vt:lpwstr>
  </property>
  <property fmtid="{D5CDD505-2E9C-101B-9397-08002B2CF9AE}" pid="85" name="AuthorIds_UIVersion_108544">
    <vt:lpwstr>6</vt:lpwstr>
  </property>
  <property fmtid="{D5CDD505-2E9C-101B-9397-08002B2CF9AE}" pid="86" name="AuthorIds_UIVersion_109056">
    <vt:lpwstr>6</vt:lpwstr>
  </property>
  <property fmtid="{D5CDD505-2E9C-101B-9397-08002B2CF9AE}" pid="87" name="AuthorIds_UIVersion_109568">
    <vt:lpwstr>6</vt:lpwstr>
  </property>
  <property fmtid="{D5CDD505-2E9C-101B-9397-08002B2CF9AE}" pid="88" name="AuthorIds_UIVersion_110592">
    <vt:lpwstr>6</vt:lpwstr>
  </property>
  <property fmtid="{D5CDD505-2E9C-101B-9397-08002B2CF9AE}" pid="89" name="AuthorIds_UIVersion_111104">
    <vt:lpwstr>6</vt:lpwstr>
  </property>
  <property fmtid="{D5CDD505-2E9C-101B-9397-08002B2CF9AE}" pid="90" name="AuthorIds_UIVersion_111616">
    <vt:lpwstr>15</vt:lpwstr>
  </property>
  <property fmtid="{D5CDD505-2E9C-101B-9397-08002B2CF9AE}" pid="91" name="AuthorIds_UIVersion_112128">
    <vt:lpwstr>6</vt:lpwstr>
  </property>
  <property fmtid="{D5CDD505-2E9C-101B-9397-08002B2CF9AE}" pid="92" name="AuthorIds_UIVersion_112640">
    <vt:lpwstr>6</vt:lpwstr>
  </property>
  <property fmtid="{D5CDD505-2E9C-101B-9397-08002B2CF9AE}" pid="93" name="AuthorIds_UIVersion_113152">
    <vt:lpwstr>6</vt:lpwstr>
  </property>
  <property fmtid="{D5CDD505-2E9C-101B-9397-08002B2CF9AE}" pid="94" name="AuthorIds_UIVersion_113664">
    <vt:lpwstr>6</vt:lpwstr>
  </property>
  <property fmtid="{D5CDD505-2E9C-101B-9397-08002B2CF9AE}" pid="95" name="AuthorIds_UIVersion_114688">
    <vt:lpwstr>6</vt:lpwstr>
  </property>
  <property fmtid="{D5CDD505-2E9C-101B-9397-08002B2CF9AE}" pid="96" name="AuthorIds_UIVersion_115200">
    <vt:lpwstr>6</vt:lpwstr>
  </property>
  <property fmtid="{D5CDD505-2E9C-101B-9397-08002B2CF9AE}" pid="97" name="AuthorIds_UIVersion_115712">
    <vt:lpwstr>6</vt:lpwstr>
  </property>
  <property fmtid="{D5CDD505-2E9C-101B-9397-08002B2CF9AE}" pid="98" name="AuthorIds_UIVersion_117248">
    <vt:lpwstr>15,6</vt:lpwstr>
  </property>
  <property fmtid="{D5CDD505-2E9C-101B-9397-08002B2CF9AE}" pid="99" name="AuthorIds_UIVersion_117760">
    <vt:lpwstr>6</vt:lpwstr>
  </property>
  <property fmtid="{D5CDD505-2E9C-101B-9397-08002B2CF9AE}" pid="100" name="AuthorIds_UIVersion_512">
    <vt:lpwstr>6</vt:lpwstr>
  </property>
  <property fmtid="{D5CDD505-2E9C-101B-9397-08002B2CF9AE}" pid="101" name="AuthorIds_UIVersion_3072">
    <vt:lpwstr>15</vt:lpwstr>
  </property>
  <property fmtid="{D5CDD505-2E9C-101B-9397-08002B2CF9AE}" pid="102" name="AuthorIds_UIVersion_4096">
    <vt:lpwstr>15</vt:lpwstr>
  </property>
  <property fmtid="{D5CDD505-2E9C-101B-9397-08002B2CF9AE}" pid="103" name="AuthorIds_UIVersion_5632">
    <vt:lpwstr>15</vt:lpwstr>
  </property>
  <property fmtid="{D5CDD505-2E9C-101B-9397-08002B2CF9AE}" pid="104" name="AuthorIds_UIVersion_6656">
    <vt:lpwstr>15</vt:lpwstr>
  </property>
  <property fmtid="{D5CDD505-2E9C-101B-9397-08002B2CF9AE}" pid="105" name="AuthorIds_UIVersion_7168">
    <vt:lpwstr>15</vt:lpwstr>
  </property>
  <property fmtid="{D5CDD505-2E9C-101B-9397-08002B2CF9AE}" pid="106" name="AuthorIds_UIVersion_7680">
    <vt:lpwstr>15</vt:lpwstr>
  </property>
  <property fmtid="{D5CDD505-2E9C-101B-9397-08002B2CF9AE}" pid="107" name="AuthorIds_UIVersion_9216">
    <vt:lpwstr>15</vt:lpwstr>
  </property>
  <property fmtid="{D5CDD505-2E9C-101B-9397-08002B2CF9AE}" pid="108" name="AuthorIds_UIVersion_10240">
    <vt:lpwstr>15</vt:lpwstr>
  </property>
  <property fmtid="{D5CDD505-2E9C-101B-9397-08002B2CF9AE}" pid="109" name="AuthorIds_UIVersion_10752">
    <vt:lpwstr>15</vt:lpwstr>
  </property>
  <property fmtid="{D5CDD505-2E9C-101B-9397-08002B2CF9AE}" pid="110" name="AuthorIds_UIVersion_11264">
    <vt:lpwstr>15</vt:lpwstr>
  </property>
  <property fmtid="{D5CDD505-2E9C-101B-9397-08002B2CF9AE}" pid="111" name="AuthorIds_UIVersion_11776">
    <vt:lpwstr>6,15</vt:lpwstr>
  </property>
  <property fmtid="{D5CDD505-2E9C-101B-9397-08002B2CF9AE}" pid="112" name="AuthorIds_UIVersion_12288">
    <vt:lpwstr>6</vt:lpwstr>
  </property>
  <property fmtid="{D5CDD505-2E9C-101B-9397-08002B2CF9AE}" pid="113" name="AuthorIds_UIVersion_13312">
    <vt:lpwstr>6,15</vt:lpwstr>
  </property>
  <property fmtid="{D5CDD505-2E9C-101B-9397-08002B2CF9AE}" pid="114" name="AuthorIds_UIVersion_45056">
    <vt:lpwstr>15</vt:lpwstr>
  </property>
  <property fmtid="{D5CDD505-2E9C-101B-9397-08002B2CF9AE}" pid="115" name="AuthorIds_UIVersion_29696">
    <vt:lpwstr>15</vt:lpwstr>
  </property>
  <property fmtid="{D5CDD505-2E9C-101B-9397-08002B2CF9AE}" pid="116" name="AuthorIds_UIVersion_33792">
    <vt:lpwstr>15,6</vt:lpwstr>
  </property>
  <property fmtid="{D5CDD505-2E9C-101B-9397-08002B2CF9AE}" pid="117" name="AuthorIds_UIVersion_29184">
    <vt:lpwstr>15</vt:lpwstr>
  </property>
  <property fmtid="{D5CDD505-2E9C-101B-9397-08002B2CF9AE}" pid="118" name="AuthorIds_UIVersion_49152">
    <vt:lpwstr>15,6</vt:lpwstr>
  </property>
  <property fmtid="{D5CDD505-2E9C-101B-9397-08002B2CF9AE}" pid="119" name="AuthorIds_UIVersion_60416">
    <vt:lpwstr>6</vt:lpwstr>
  </property>
  <property fmtid="{D5CDD505-2E9C-101B-9397-08002B2CF9AE}" pid="120" name="AuthorIds_UIVersion_58368">
    <vt:lpwstr>15,6</vt:lpwstr>
  </property>
  <property fmtid="{D5CDD505-2E9C-101B-9397-08002B2CF9AE}" pid="121" name="AuthorIds_UIVersion_44032">
    <vt:lpwstr>6</vt:lpwstr>
  </property>
  <property fmtid="{D5CDD505-2E9C-101B-9397-08002B2CF9AE}" pid="122" name="AuthorIds_UIVersion_28160">
    <vt:lpwstr>15</vt:lpwstr>
  </property>
  <property fmtid="{D5CDD505-2E9C-101B-9397-08002B2CF9AE}" pid="123" name="AuthorIds_UIVersion_37888">
    <vt:lpwstr>15,6</vt:lpwstr>
  </property>
  <property fmtid="{D5CDD505-2E9C-101B-9397-08002B2CF9AE}" pid="124" name="AuthorIds_UIVersion_50688">
    <vt:lpwstr>6</vt:lpwstr>
  </property>
  <property fmtid="{D5CDD505-2E9C-101B-9397-08002B2CF9AE}" pid="125" name="AuthorIds_UIVersion_55808">
    <vt:lpwstr>6,15</vt:lpwstr>
  </property>
  <property fmtid="{D5CDD505-2E9C-101B-9397-08002B2CF9AE}" pid="126" name="AuthorIds_UIVersion_34304">
    <vt:lpwstr>15,6</vt:lpwstr>
  </property>
  <property fmtid="{D5CDD505-2E9C-101B-9397-08002B2CF9AE}" pid="127" name="AuthorIds_UIVersion_59904">
    <vt:lpwstr>6</vt:lpwstr>
  </property>
  <property fmtid="{D5CDD505-2E9C-101B-9397-08002B2CF9AE}" pid="128" name="AuthorIds_UIVersion_54272">
    <vt:lpwstr>6</vt:lpwstr>
  </property>
  <property fmtid="{D5CDD505-2E9C-101B-9397-08002B2CF9AE}" pid="129" name="AuthorIds_UIVersion_65536">
    <vt:lpwstr>14,20</vt:lpwstr>
  </property>
  <property fmtid="{D5CDD505-2E9C-101B-9397-08002B2CF9AE}" pid="130" name="AuthorIds_UIVersion_66560">
    <vt:lpwstr>6</vt:lpwstr>
  </property>
  <property fmtid="{D5CDD505-2E9C-101B-9397-08002B2CF9AE}" pid="131" name="AuthorIds_UIVersion_68096">
    <vt:lpwstr>32,6</vt:lpwstr>
  </property>
  <property fmtid="{D5CDD505-2E9C-101B-9397-08002B2CF9AE}" pid="132" name="AuthorIds_UIVersion_68608">
    <vt:lpwstr>32,6</vt:lpwstr>
  </property>
  <property fmtid="{D5CDD505-2E9C-101B-9397-08002B2CF9AE}" pid="133" name="AuthorIds_UIVersion_73728">
    <vt:lpwstr>6</vt:lpwstr>
  </property>
  <property fmtid="{D5CDD505-2E9C-101B-9397-08002B2CF9AE}" pid="134" name="AuthorIds_UIVersion_74240">
    <vt:lpwstr>6</vt:lpwstr>
  </property>
  <property fmtid="{D5CDD505-2E9C-101B-9397-08002B2CF9AE}" pid="135" name="AuthorIds_UIVersion_151040">
    <vt:lpwstr>20</vt:lpwstr>
  </property>
  <property fmtid="{D5CDD505-2E9C-101B-9397-08002B2CF9AE}" pid="136" name="AuthorIds_UIVersion_151552">
    <vt:lpwstr>6</vt:lpwstr>
  </property>
  <property fmtid="{D5CDD505-2E9C-101B-9397-08002B2CF9AE}" pid="137" name="AuthorIds_UIVersion_152064">
    <vt:lpwstr>6</vt:lpwstr>
  </property>
  <property fmtid="{D5CDD505-2E9C-101B-9397-08002B2CF9AE}" pid="138" name="AuthorIds_UIVersion_152576">
    <vt:lpwstr>6</vt:lpwstr>
  </property>
  <property fmtid="{D5CDD505-2E9C-101B-9397-08002B2CF9AE}" pid="139" name="AuthorIds_UIVersion_153600">
    <vt:lpwstr>6,14</vt:lpwstr>
  </property>
  <property fmtid="{D5CDD505-2E9C-101B-9397-08002B2CF9AE}" pid="140" name="AuthorIds_UIVersion_154112">
    <vt:lpwstr>6,14</vt:lpwstr>
  </property>
  <property fmtid="{D5CDD505-2E9C-101B-9397-08002B2CF9AE}" pid="141" name="AuthorIds_UIVersion_154624">
    <vt:lpwstr>6</vt:lpwstr>
  </property>
  <property fmtid="{D5CDD505-2E9C-101B-9397-08002B2CF9AE}" pid="142" name="AuthorIds_UIVersion_155136">
    <vt:lpwstr>6</vt:lpwstr>
  </property>
  <property fmtid="{D5CDD505-2E9C-101B-9397-08002B2CF9AE}" pid="143" name="AuthorIds_UIVersion_155648">
    <vt:lpwstr>6</vt:lpwstr>
  </property>
  <property fmtid="{D5CDD505-2E9C-101B-9397-08002B2CF9AE}" pid="144" name="AuthorIds_UIVersion_159744">
    <vt:lpwstr>6,15</vt:lpwstr>
  </property>
  <property fmtid="{D5CDD505-2E9C-101B-9397-08002B2CF9AE}" pid="145" name="AuthorIds_UIVersion_163328">
    <vt:lpwstr>15</vt:lpwstr>
  </property>
  <property fmtid="{D5CDD505-2E9C-101B-9397-08002B2CF9AE}" pid="146" name="AuthorIds_UIVersion_162816">
    <vt:lpwstr>6</vt:lpwstr>
  </property>
  <property fmtid="{D5CDD505-2E9C-101B-9397-08002B2CF9AE}" pid="147" name="AuthorIds_UIVersion_162304">
    <vt:lpwstr>6</vt:lpwstr>
  </property>
  <property fmtid="{D5CDD505-2E9C-101B-9397-08002B2CF9AE}" pid="148" name="AuthorIds_UIVersion_164352">
    <vt:lpwstr>15</vt:lpwstr>
  </property>
  <property fmtid="{D5CDD505-2E9C-101B-9397-08002B2CF9AE}" pid="149" name="AuthorIds_UIVersion_157696">
    <vt:lpwstr>6</vt:lpwstr>
  </property>
  <property fmtid="{D5CDD505-2E9C-101B-9397-08002B2CF9AE}" pid="150" name="AuthorIds_UIVersion_156672">
    <vt:lpwstr>6,32</vt:lpwstr>
  </property>
  <property fmtid="{D5CDD505-2E9C-101B-9397-08002B2CF9AE}" pid="151" name="AuthorIds_UIVersion_161792">
    <vt:lpwstr>6</vt:lpwstr>
  </property>
  <property fmtid="{D5CDD505-2E9C-101B-9397-08002B2CF9AE}" pid="152" name="AuthorIds_UIVersion_161280">
    <vt:lpwstr>6,15</vt:lpwstr>
  </property>
  <property fmtid="{D5CDD505-2E9C-101B-9397-08002B2CF9AE}" pid="153" name="AuthorIds_UIVersion_165888">
    <vt:lpwstr>15</vt:lpwstr>
  </property>
  <property fmtid="{D5CDD505-2E9C-101B-9397-08002B2CF9AE}" pid="154" name="AuthorIds_UIVersion_166912">
    <vt:lpwstr>15</vt:lpwstr>
  </property>
  <property fmtid="{D5CDD505-2E9C-101B-9397-08002B2CF9AE}" pid="155" name="AuthorIds_UIVersion_170496">
    <vt:lpwstr>6</vt:lpwstr>
  </property>
  <property fmtid="{D5CDD505-2E9C-101B-9397-08002B2CF9AE}" pid="156" name="AuthorIds_UIVersion_169984">
    <vt:lpwstr>6,15</vt:lpwstr>
  </property>
  <property fmtid="{D5CDD505-2E9C-101B-9397-08002B2CF9AE}" pid="157" name="AuthorIds_UIVersion_173568">
    <vt:lpwstr>6</vt:lpwstr>
  </property>
  <property fmtid="{D5CDD505-2E9C-101B-9397-08002B2CF9AE}" pid="158" name="AuthorIds_UIVersion_169472">
    <vt:lpwstr>15</vt:lpwstr>
  </property>
  <property fmtid="{D5CDD505-2E9C-101B-9397-08002B2CF9AE}" pid="159" name="AuthorIds_UIVersion_173056">
    <vt:lpwstr>6,15</vt:lpwstr>
  </property>
  <property fmtid="{D5CDD505-2E9C-101B-9397-08002B2CF9AE}" pid="160" name="AuthorIds_UIVersion_172544">
    <vt:lpwstr>15,6</vt:lpwstr>
  </property>
  <property fmtid="{D5CDD505-2E9C-101B-9397-08002B2CF9AE}" pid="161" name="AuthorIds_UIVersion_171008">
    <vt:lpwstr>6,15</vt:lpwstr>
  </property>
  <property fmtid="{D5CDD505-2E9C-101B-9397-08002B2CF9AE}" pid="162" name="AuthorIds_UIVersion_174080">
    <vt:lpwstr>6</vt:lpwstr>
  </property>
  <property fmtid="{D5CDD505-2E9C-101B-9397-08002B2CF9AE}" pid="163" name="AuthorIds_UIVersion_174592">
    <vt:lpwstr>14,15</vt:lpwstr>
  </property>
  <property fmtid="{D5CDD505-2E9C-101B-9397-08002B2CF9AE}" pid="164" name="AuthorIds_UIVersion_177152">
    <vt:lpwstr>14,15</vt:lpwstr>
  </property>
  <property fmtid="{D5CDD505-2E9C-101B-9397-08002B2CF9AE}" pid="165" name="AuthorIds_UIVersion_186880">
    <vt:lpwstr>15</vt:lpwstr>
  </property>
  <property fmtid="{D5CDD505-2E9C-101B-9397-08002B2CF9AE}" pid="166" name="AuthorIds_UIVersion_187392">
    <vt:lpwstr>15</vt:lpwstr>
  </property>
  <property fmtid="{D5CDD505-2E9C-101B-9397-08002B2CF9AE}" pid="167" name="AuthorIds_UIVersion_188928">
    <vt:lpwstr>15,6</vt:lpwstr>
  </property>
  <property fmtid="{D5CDD505-2E9C-101B-9397-08002B2CF9AE}" pid="168" name="AuthorIds_UIVersion_190464">
    <vt:lpwstr>15</vt:lpwstr>
  </property>
  <property fmtid="{D5CDD505-2E9C-101B-9397-08002B2CF9AE}" pid="169" name="AuthorIds_UIVersion_189952">
    <vt:lpwstr>15</vt:lpwstr>
  </property>
  <property fmtid="{D5CDD505-2E9C-101B-9397-08002B2CF9AE}" pid="170" name="AuthorIds_UIVersion_190976">
    <vt:lpwstr>15</vt:lpwstr>
  </property>
  <property fmtid="{D5CDD505-2E9C-101B-9397-08002B2CF9AE}" pid="171" name="AuthorIds_UIVersion_191488">
    <vt:lpwstr>6,15</vt:lpwstr>
  </property>
  <property fmtid="{D5CDD505-2E9C-101B-9397-08002B2CF9AE}" pid="172" name="AuthorIds_UIVersion_192512">
    <vt:lpwstr>15</vt:lpwstr>
  </property>
  <property fmtid="{D5CDD505-2E9C-101B-9397-08002B2CF9AE}" pid="173" name="AuthorIds_UIVersion_2560">
    <vt:lpwstr>6</vt:lpwstr>
  </property>
  <property fmtid="{D5CDD505-2E9C-101B-9397-08002B2CF9AE}" pid="174" name="AuthorIds_UIVersion_3584">
    <vt:lpwstr>6</vt:lpwstr>
  </property>
  <property fmtid="{D5CDD505-2E9C-101B-9397-08002B2CF9AE}" pid="175" name="AuthorIds_UIVersion_5120">
    <vt:lpwstr>6</vt:lpwstr>
  </property>
  <property fmtid="{D5CDD505-2E9C-101B-9397-08002B2CF9AE}" pid="176" name="AuthorIds_UIVersion_9728">
    <vt:lpwstr>6</vt:lpwstr>
  </property>
  <property fmtid="{D5CDD505-2E9C-101B-9397-08002B2CF9AE}" pid="177" name="AuthorIds_UIVersion_8704">
    <vt:lpwstr>14,6</vt:lpwstr>
  </property>
  <property fmtid="{D5CDD505-2E9C-101B-9397-08002B2CF9AE}" pid="178" name="_SourceUrl">
    <vt:lpwstr/>
  </property>
  <property fmtid="{D5CDD505-2E9C-101B-9397-08002B2CF9AE}" pid="179" name="SharedWithUsers">
    <vt:lpwstr>44;#Reinier de Adelhart Toorop;#45;#Michel Scholte;#46;#Wieteke de Boer;#20;#Adrian De Groot Ruiz;#47;#Emmanouela Varoucha;#48;#Jelmer De Boer;#64;#Averill Daly</vt:lpwstr>
  </property>
  <property fmtid="{D5CDD505-2E9C-101B-9397-08002B2CF9AE}" pid="180" name="TriggerFlowInfo">
    <vt:lpwstr/>
  </property>
  <property fmtid="{D5CDD505-2E9C-101B-9397-08002B2CF9AE}" pid="181" name="_SharedFileIndex">
    <vt:lpwstr/>
  </property>
  <property fmtid="{D5CDD505-2E9C-101B-9397-08002B2CF9AE}" pid="182" name="_ExtendedDescription">
    <vt:lpwstr/>
  </property>
  <property fmtid="{D5CDD505-2E9C-101B-9397-08002B2CF9AE}" pid="183" name="MediaServiceImageTags">
    <vt:lpwstr/>
  </property>
</Properties>
</file>